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sldIdLst>
    <p:sldId id="261" r:id="rId2"/>
    <p:sldId id="269" r:id="rId3"/>
    <p:sldId id="268" r:id="rId4"/>
    <p:sldId id="264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>
      <p:cViewPr varScale="1">
        <p:scale>
          <a:sx n="118" d="100"/>
          <a:sy n="118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20324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8301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043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712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8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50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41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61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77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56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14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3012168"/>
            <a:ext cx="7772400" cy="70711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719286"/>
            <a:ext cx="7086600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77886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49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5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0316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077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6072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7871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439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849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5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3811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4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0578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0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97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657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90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83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90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2018-04-19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976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678" r:id="rId12"/>
    <p:sldLayoutId id="2147483679" r:id="rId13"/>
    <p:sldLayoutId id="2147483691" r:id="rId14"/>
    <p:sldLayoutId id="2147483692" r:id="rId15"/>
    <p:sldLayoutId id="2147483693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2303612" cy="1143000"/>
          </a:xfrm>
        </p:spPr>
        <p:txBody>
          <a:bodyPr/>
          <a:lstStyle/>
          <a:p>
            <a:pPr algn="ctr"/>
            <a:r>
              <a:rPr lang="ro-RO" dirty="0" smtClean="0"/>
              <a:t>Valorile </a:t>
            </a:r>
            <a:r>
              <a:rPr lang="ro-RO" dirty="0" smtClean="0"/>
              <a:t>de </a:t>
            </a:r>
            <a:br>
              <a:rPr lang="ro-RO" dirty="0" smtClean="0"/>
            </a:br>
            <a:r>
              <a:rPr lang="ro-RO" dirty="0" smtClean="0"/>
              <a:t>patrimoniu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412776"/>
            <a:ext cx="2660122" cy="2991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sz="1600" dirty="0" smtClean="0"/>
          </a:p>
          <a:p>
            <a:pPr marL="0" indent="0" algn="ctr">
              <a:buNone/>
            </a:pP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constituie</a:t>
            </a:r>
            <a:r>
              <a:rPr lang="sv-SE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un interes public</a:t>
            </a:r>
          </a:p>
          <a:p>
            <a:pPr marL="0" indent="0" algn="ctr">
              <a:buNone/>
            </a:pP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</a:rPr>
              <a:t>ș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i o condiționare respectată</a:t>
            </a:r>
            <a:endParaRPr lang="sv-SE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v-SE" sz="1800" b="1" dirty="0" smtClean="0">
                <a:solidFill>
                  <a:schemeClr val="accent1">
                    <a:lumMod val="50000"/>
                  </a:schemeClr>
                </a:solidFill>
              </a:rPr>
              <a:t>PBL 2:3 </a:t>
            </a:r>
            <a:r>
              <a:rPr lang="sv-SE" sz="1800" b="1" dirty="0">
                <a:solidFill>
                  <a:schemeClr val="accent1">
                    <a:lumMod val="50000"/>
                  </a:schemeClr>
                </a:solidFill>
              </a:rPr>
              <a:t>och 2:6</a:t>
            </a:r>
          </a:p>
          <a:p>
            <a:pPr marL="0" indent="0" algn="ctr">
              <a:buNone/>
            </a:pPr>
            <a:endParaRPr lang="sv-SE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ondiționează 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construcții și spații publice</a:t>
            </a:r>
            <a:r>
              <a:rPr lang="sv-SE" sz="1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o-RO" sz="16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nterdic</a:t>
            </a: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ția </a:t>
            </a: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denaturării construcțiilor</a:t>
            </a: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, spațiilor publice și zonelor construite deosebit de valoroase</a:t>
            </a:r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, 8:13</a:t>
            </a: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Trebuie îngrijite și întreținute</a:t>
            </a:r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, 8:14</a:t>
            </a: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Schimbările se fac cu </a:t>
            </a:r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</a:rPr>
              <a:t>prudență</a:t>
            </a:r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8:17</a:t>
            </a:r>
          </a:p>
          <a:p>
            <a:endParaRPr lang="sv-SE" sz="1600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t="869" r="15484" b="252"/>
          <a:stretch/>
        </p:blipFill>
        <p:spPr>
          <a:xfrm>
            <a:off x="4355975" y="-27384"/>
            <a:ext cx="4788025" cy="68853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3" y="4437112"/>
            <a:ext cx="2605100" cy="2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3185919"/>
            <a:ext cx="3960440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ro-RO" sz="1600" dirty="0" smtClean="0"/>
              <a:t>lizibilitate</a:t>
            </a:r>
            <a:endParaRPr lang="sv-SE" sz="1600" dirty="0" smtClean="0"/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sällsynthet</a:t>
            </a:r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relevans</a:t>
            </a:r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ålder</a:t>
            </a:r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/>
                </a:solidFill>
              </a:rPr>
              <a:t>c</a:t>
            </a:r>
            <a:r>
              <a:rPr lang="ro-RO" sz="1400" dirty="0" smtClean="0">
                <a:solidFill>
                  <a:schemeClr val="tx1"/>
                </a:solidFill>
              </a:rPr>
              <a:t>riterii de evaluare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788024" y="3185919"/>
            <a:ext cx="3820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Cât de bine clarifică motivul</a:t>
            </a:r>
            <a:r>
              <a:rPr lang="sv-SE" sz="1600" dirty="0" smtClean="0"/>
              <a:t>?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Cât de autentic</a:t>
            </a:r>
            <a:r>
              <a:rPr lang="sv-SE" sz="1600" dirty="0" smtClean="0"/>
              <a:t>?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Cât de mult s-a păstrat</a:t>
            </a:r>
            <a:r>
              <a:rPr lang="sv-SE" sz="1600" dirty="0" smtClean="0"/>
              <a:t>?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7924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3573016"/>
            <a:ext cx="3960440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3211175"/>
            <a:ext cx="7749632" cy="2991016"/>
          </a:xfrm>
        </p:spPr>
        <p:txBody>
          <a:bodyPr>
            <a:normAutofit/>
          </a:bodyPr>
          <a:lstStyle/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läsbarhet</a:t>
            </a:r>
          </a:p>
          <a:p>
            <a:r>
              <a:rPr lang="ro-RO" sz="1600" dirty="0" smtClean="0"/>
              <a:t>raritate</a:t>
            </a:r>
            <a:endParaRPr lang="sv-SE" sz="1600" dirty="0" smtClean="0"/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relevans</a:t>
            </a:r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ålder</a:t>
            </a:r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/>
                </a:solidFill>
              </a:rPr>
              <a:t>c</a:t>
            </a:r>
            <a:r>
              <a:rPr lang="ro-RO" sz="1400" dirty="0" smtClean="0">
                <a:solidFill>
                  <a:schemeClr val="tx1"/>
                </a:solidFill>
              </a:rPr>
              <a:t>riterii de evaluare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788024" y="3185919"/>
            <a:ext cx="382055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Are puțini corespondenți care pot transmite aceeași istorie</a:t>
            </a:r>
            <a:r>
              <a:rPr lang="sv-SE" sz="1600" dirty="0" smtClean="0"/>
              <a:t>. </a:t>
            </a:r>
            <a:r>
              <a:rPr lang="ro-RO" sz="1600" dirty="0" smtClean="0"/>
              <a:t>Câți reprezentanți s-au păstrat în context (național, regional și local)?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37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3978007"/>
            <a:ext cx="3960440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läsbarhet</a:t>
            </a:r>
          </a:p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sällsynthet</a:t>
            </a:r>
          </a:p>
          <a:p>
            <a:r>
              <a:rPr lang="ro-RO" sz="1600" dirty="0" err="1"/>
              <a:t>r</a:t>
            </a:r>
            <a:r>
              <a:rPr lang="sv-SE" sz="1600" dirty="0" err="1" smtClean="0"/>
              <a:t>elevan</a:t>
            </a:r>
            <a:r>
              <a:rPr lang="ro-RO" sz="1600" dirty="0" smtClean="0"/>
              <a:t>ță</a:t>
            </a:r>
            <a:endParaRPr lang="sv-SE" sz="1600" dirty="0" smtClean="0"/>
          </a:p>
          <a:p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ålder</a:t>
            </a:r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tx1"/>
                </a:solidFill>
              </a:rPr>
              <a:t>criterii de evaluare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788024" y="3185919"/>
            <a:ext cx="38205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în ce măsură poate transmite cunoștințe despre o anumită condiție/ situație/ aspect?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4832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4365104"/>
            <a:ext cx="3960440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läsbarhet</a:t>
            </a:r>
          </a:p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sällsynthet</a:t>
            </a:r>
          </a:p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relevans</a:t>
            </a:r>
          </a:p>
          <a:p>
            <a:r>
              <a:rPr lang="ro-RO" sz="1600" dirty="0" smtClean="0"/>
              <a:t>vechime</a:t>
            </a: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/>
                </a:solidFill>
              </a:rPr>
              <a:t>c</a:t>
            </a:r>
            <a:r>
              <a:rPr lang="ro-RO" sz="1400" dirty="0" smtClean="0">
                <a:solidFill>
                  <a:schemeClr val="tx1"/>
                </a:solidFill>
              </a:rPr>
              <a:t>riterii de evaluare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788024" y="3185919"/>
            <a:ext cx="382055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Construcții ridicate înainte de criza anilor 1920 constituie o parte foarte limitată din fondul construit actual</a:t>
            </a:r>
            <a:r>
              <a:rPr lang="sv-SE" sz="1600" dirty="0" smtClean="0"/>
              <a:t> (</a:t>
            </a:r>
            <a:r>
              <a:rPr lang="ro-RO" sz="1600" dirty="0" smtClean="0"/>
              <a:t>sub </a:t>
            </a:r>
            <a:r>
              <a:rPr lang="sv-SE" sz="1600" dirty="0" smtClean="0"/>
              <a:t>13</a:t>
            </a:r>
            <a:r>
              <a:rPr lang="sv-SE" sz="16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 smtClean="0"/>
              <a:t>”</a:t>
            </a:r>
            <a:r>
              <a:rPr lang="ro-RO" sz="1600" i="1" dirty="0" smtClean="0"/>
              <a:t>Trebuie tratate ca deosebit de valoroase dacă nu se poate motiva de ce nu pot fi considerate astfel</a:t>
            </a:r>
            <a:r>
              <a:rPr lang="sv-SE" sz="1600" i="1" dirty="0" smtClean="0"/>
              <a:t>.”</a:t>
            </a:r>
            <a:endParaRPr lang="sv-SE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9903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ro-RO" sz="1600" dirty="0" smtClean="0"/>
              <a:t>trăsături caracteristice </a:t>
            </a:r>
            <a:r>
              <a:rPr lang="sv-SE" sz="1600" dirty="0" smtClean="0"/>
              <a:t>(</a:t>
            </a:r>
            <a:r>
              <a:rPr lang="ro-RO" sz="1600" dirty="0" smtClean="0"/>
              <a:t>scară</a:t>
            </a:r>
            <a:r>
              <a:rPr lang="sv-SE" sz="1600" dirty="0" smtClean="0"/>
              <a:t>, </a:t>
            </a:r>
            <a:r>
              <a:rPr lang="sv-SE" sz="1600" dirty="0" smtClean="0"/>
              <a:t>material, </a:t>
            </a:r>
            <a:r>
              <a:rPr lang="ro-RO" sz="1600" dirty="0" smtClean="0"/>
              <a:t>spectru cromatic șa</a:t>
            </a:r>
            <a:r>
              <a:rPr lang="sv-SE" sz="1600" dirty="0" smtClean="0"/>
              <a:t>)</a:t>
            </a:r>
            <a:endParaRPr lang="sv-SE" sz="1600" dirty="0" smtClean="0"/>
          </a:p>
          <a:p>
            <a:r>
              <a:rPr lang="ro-RO" sz="1600" dirty="0" smtClean="0"/>
              <a:t>însușiri </a:t>
            </a:r>
            <a:r>
              <a:rPr lang="sv-SE" sz="1600" dirty="0" smtClean="0"/>
              <a:t>(</a:t>
            </a:r>
            <a:r>
              <a:rPr lang="ro-RO" sz="1600" dirty="0" smtClean="0"/>
              <a:t>în întregime</a:t>
            </a:r>
            <a:r>
              <a:rPr lang="sv-SE" sz="1600" dirty="0" smtClean="0"/>
              <a:t>, </a:t>
            </a:r>
            <a:r>
              <a:rPr lang="ro-RO" sz="1600" dirty="0" smtClean="0"/>
              <a:t>în elemente constructive</a:t>
            </a:r>
            <a:r>
              <a:rPr lang="sv-SE" sz="1600" dirty="0" smtClean="0"/>
              <a:t>, </a:t>
            </a:r>
            <a:r>
              <a:rPr lang="ro-RO" sz="1600" dirty="0" smtClean="0"/>
              <a:t>împrejurimi șa</a:t>
            </a:r>
            <a:r>
              <a:rPr lang="sv-SE" sz="1600" dirty="0" smtClean="0"/>
              <a:t>) </a:t>
            </a:r>
            <a:endParaRPr lang="sv-SE" sz="1600" dirty="0" smtClean="0"/>
          </a:p>
          <a:p>
            <a:r>
              <a:rPr lang="ro-RO" sz="1600" dirty="0" smtClean="0"/>
              <a:t>tipologii (c</a:t>
            </a:r>
            <a:r>
              <a:rPr lang="sv-SE" sz="1600" dirty="0" err="1" smtClean="0"/>
              <a:t>ategori</a:t>
            </a:r>
            <a:r>
              <a:rPr lang="ro-RO" sz="1600" dirty="0" smtClean="0"/>
              <a:t>i</a:t>
            </a:r>
            <a:r>
              <a:rPr lang="sv-SE" sz="1600" dirty="0" smtClean="0"/>
              <a:t>)</a:t>
            </a: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v</a:t>
            </a:r>
            <a:r>
              <a:rPr lang="sv-SE" sz="1400" dirty="0" smtClean="0"/>
              <a:t>ärdering</a:t>
            </a:r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tx1"/>
                </a:solidFill>
              </a:rPr>
              <a:t>caracter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interdicția de a denatura, 8:13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 lnSpcReduction="10000"/>
          </a:bodyPr>
          <a:lstStyle/>
          <a:p>
            <a:r>
              <a:rPr lang="sv-SE" sz="1600" i="1" dirty="0" smtClean="0"/>
              <a:t>”</a:t>
            </a:r>
            <a:r>
              <a:rPr lang="ro-RO" sz="1600" i="1" dirty="0" smtClean="0"/>
              <a:t>Valoarea este atât de mare încât protecția constituie un interes public real</a:t>
            </a:r>
            <a:r>
              <a:rPr lang="sv-SE" sz="1600" i="1" dirty="0" smtClean="0"/>
              <a:t>.”</a:t>
            </a:r>
            <a:endParaRPr lang="sv-SE" sz="1600" i="1" dirty="0"/>
          </a:p>
          <a:p>
            <a:r>
              <a:rPr lang="ro-RO" sz="1600" dirty="0" smtClean="0"/>
              <a:t>trăsăturile care </a:t>
            </a:r>
            <a:r>
              <a:rPr lang="ro-RO" sz="1600" dirty="0" smtClean="0"/>
              <a:t>dau valoare unei construcții sunt protejate</a:t>
            </a:r>
            <a:endParaRPr lang="sv-SE" sz="1600" dirty="0"/>
          </a:p>
          <a:p>
            <a:r>
              <a:rPr lang="ro-RO" sz="1600" dirty="0" smtClean="0"/>
              <a:t>nu este interzisă schimbarea</a:t>
            </a:r>
            <a:endParaRPr lang="sv-SE" sz="1600" dirty="0" smtClean="0"/>
          </a:p>
          <a:p>
            <a:r>
              <a:rPr lang="ro-RO" sz="1600" dirty="0" smtClean="0"/>
              <a:t>dărâmarea nu este denaturare</a:t>
            </a:r>
            <a:r>
              <a:rPr lang="sv-SE" sz="1600" dirty="0" smtClean="0"/>
              <a:t>, </a:t>
            </a:r>
            <a:r>
              <a:rPr lang="ro-RO" sz="1600" dirty="0" smtClean="0"/>
              <a:t>protecția contra demolării este vitală ca și complement la interdicția denaturării</a:t>
            </a:r>
          </a:p>
          <a:p>
            <a:r>
              <a:rPr lang="ro-RO" sz="1600" dirty="0" smtClean="0"/>
              <a:t>mai simplu și mai predictibil să evaluezi în context mai larg, deciziile sunt luate în planurile urbanistice</a:t>
            </a:r>
            <a:r>
              <a:rPr lang="sv-SE" sz="1600" dirty="0" smtClean="0"/>
              <a:t> </a:t>
            </a:r>
            <a:endParaRPr lang="ro-RO" sz="1600" dirty="0" smtClean="0"/>
          </a:p>
          <a:p>
            <a:r>
              <a:rPr lang="ro-RO" sz="1600" dirty="0" smtClean="0"/>
              <a:t>interdicția contra denaturării este valabilă și dacă nu există un plan urbanistic</a:t>
            </a:r>
          </a:p>
          <a:p>
            <a:r>
              <a:rPr lang="ro-RO" sz="1600" dirty="0" smtClean="0"/>
              <a:t>viabilă la toate schimbările, exterioare și interioare</a:t>
            </a:r>
            <a:endParaRPr lang="sv-SE" sz="1600" dirty="0" smtClean="0"/>
          </a:p>
          <a:p>
            <a:pPr marL="0" indent="0">
              <a:buNone/>
            </a:pPr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v</a:t>
            </a:r>
            <a:r>
              <a:rPr lang="sv-SE" sz="1400" dirty="0" smtClean="0"/>
              <a:t>ärdering</a:t>
            </a:r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recomandări</a:t>
            </a:r>
            <a:endParaRPr lang="sv-SE" sz="1400" dirty="0" smtClean="0"/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condiția de prudență </a:t>
            </a:r>
            <a:r>
              <a:rPr lang="sv-SE" dirty="0" smtClean="0"/>
              <a:t>8:17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i="1" dirty="0" smtClean="0"/>
              <a:t>”</a:t>
            </a:r>
            <a:r>
              <a:rPr lang="ro-RO" sz="1600" i="1" dirty="0" smtClean="0"/>
              <a:t>Valorificarea valorilor</a:t>
            </a:r>
            <a:r>
              <a:rPr lang="sv-SE" sz="1600" i="1" dirty="0" smtClean="0"/>
              <a:t>, </a:t>
            </a:r>
            <a:r>
              <a:rPr lang="ro-RO" sz="1600" i="1" dirty="0" smtClean="0"/>
              <a:t>adică</a:t>
            </a:r>
            <a:r>
              <a:rPr lang="sv-SE" sz="1600" i="1" dirty="0" smtClean="0"/>
              <a:t>, </a:t>
            </a:r>
            <a:r>
              <a:rPr lang="ro-RO" sz="1600" i="1" dirty="0" smtClean="0"/>
              <a:t>a trăsăturilor pozitive sau a însușirilor demne de păstrat</a:t>
            </a:r>
            <a:r>
              <a:rPr lang="sv-SE" sz="1600" i="1" dirty="0" smtClean="0"/>
              <a:t>.”</a:t>
            </a:r>
            <a:endParaRPr lang="sv-SE" sz="1600" i="1" dirty="0"/>
          </a:p>
          <a:p>
            <a:r>
              <a:rPr lang="ro-RO" sz="1600" dirty="0" smtClean="0"/>
              <a:t>arată respect pentru valori de patrimoniu </a:t>
            </a:r>
            <a:r>
              <a:rPr lang="sv-SE" sz="1600" dirty="0" smtClean="0"/>
              <a:t>(</a:t>
            </a:r>
            <a:r>
              <a:rPr lang="ro-RO" sz="1600" dirty="0" smtClean="0"/>
              <a:t>tehnice</a:t>
            </a:r>
            <a:r>
              <a:rPr lang="sv-SE" sz="1600" dirty="0" smtClean="0"/>
              <a:t>, </a:t>
            </a:r>
            <a:r>
              <a:rPr lang="ro-RO" sz="1600" dirty="0" smtClean="0"/>
              <a:t>istorice</a:t>
            </a:r>
            <a:r>
              <a:rPr lang="sv-SE" sz="1600" dirty="0" smtClean="0"/>
              <a:t>, </a:t>
            </a:r>
            <a:r>
              <a:rPr lang="ro-RO" sz="1600" dirty="0" smtClean="0"/>
              <a:t>peisagistice și artistice</a:t>
            </a:r>
            <a:r>
              <a:rPr lang="sv-SE" sz="1600" dirty="0" smtClean="0"/>
              <a:t>)</a:t>
            </a:r>
            <a:endParaRPr lang="sv-SE" sz="1600" dirty="0" smtClean="0"/>
          </a:p>
          <a:p>
            <a:r>
              <a:rPr lang="ro-RO" sz="1600" dirty="0" smtClean="0"/>
              <a:t>arată respect pentru trăsături </a:t>
            </a:r>
            <a:r>
              <a:rPr lang="sv-SE" sz="1600" dirty="0" smtClean="0"/>
              <a:t>(</a:t>
            </a:r>
            <a:r>
              <a:rPr lang="ro-RO" sz="1600" dirty="0" smtClean="0"/>
              <a:t>exterioare</a:t>
            </a:r>
            <a:r>
              <a:rPr lang="sv-SE" sz="1600" dirty="0" smtClean="0"/>
              <a:t>, </a:t>
            </a:r>
            <a:r>
              <a:rPr lang="ro-RO" sz="1600" dirty="0" smtClean="0"/>
              <a:t>interioare</a:t>
            </a:r>
            <a:r>
              <a:rPr lang="sv-SE" sz="1600" dirty="0" smtClean="0"/>
              <a:t>, </a:t>
            </a:r>
            <a:r>
              <a:rPr lang="sv-SE" sz="1600" dirty="0" err="1" smtClean="0"/>
              <a:t>propor</a:t>
            </a:r>
            <a:r>
              <a:rPr lang="ro-RO" sz="1600" dirty="0" smtClean="0"/>
              <a:t>ții</a:t>
            </a:r>
            <a:r>
              <a:rPr lang="sv-SE" sz="1600" dirty="0" smtClean="0"/>
              <a:t>, </a:t>
            </a:r>
            <a:r>
              <a:rPr lang="sv-SE" sz="1600" dirty="0" smtClean="0"/>
              <a:t>material </a:t>
            </a:r>
            <a:r>
              <a:rPr lang="ro-RO" sz="1600" dirty="0" smtClean="0"/>
              <a:t>șa</a:t>
            </a:r>
            <a:r>
              <a:rPr lang="sv-SE" sz="1600" dirty="0" smtClean="0"/>
              <a:t>)</a:t>
            </a:r>
            <a:endParaRPr lang="sv-SE" sz="1600" dirty="0"/>
          </a:p>
          <a:p>
            <a:r>
              <a:rPr lang="ro-RO" sz="1600" dirty="0" smtClean="0"/>
              <a:t>valabilă pentru orice vechime</a:t>
            </a:r>
            <a:endParaRPr lang="sv-SE" sz="1600" dirty="0" smtClean="0"/>
          </a:p>
          <a:p>
            <a:r>
              <a:rPr lang="ro-RO" sz="1600" dirty="0" smtClean="0"/>
              <a:t>valabilă la toate schimbările, indiferent dacă ești obligat sau nu să ceri autorizație </a:t>
            </a:r>
          </a:p>
          <a:p>
            <a:r>
              <a:rPr lang="ro-RO" sz="1600" dirty="0" smtClean="0"/>
              <a:t>valabilă la toate schimbările, exterioare și interioare</a:t>
            </a:r>
            <a:r>
              <a:rPr lang="sv-SE" sz="1600" dirty="0" smtClean="0"/>
              <a:t>, </a:t>
            </a:r>
            <a:r>
              <a:rPr lang="ro-RO" sz="1600" dirty="0" smtClean="0"/>
              <a:t>inclusiv transferuri de locație</a:t>
            </a:r>
            <a:endParaRPr lang="sv-SE" sz="1600" dirty="0" smtClean="0"/>
          </a:p>
          <a:p>
            <a:r>
              <a:rPr lang="ro-RO" sz="1600" dirty="0" smtClean="0"/>
              <a:t>important de clarificat condițiile de prudență în planurile de urbanism</a:t>
            </a:r>
            <a:endParaRPr lang="sv-SE" sz="1600" dirty="0" smtClean="0"/>
          </a:p>
          <a:p>
            <a:pPr marL="0" indent="0">
              <a:buNone/>
            </a:pPr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v</a:t>
            </a:r>
            <a:r>
              <a:rPr lang="sv-SE" sz="1400" dirty="0" smtClean="0"/>
              <a:t>ärdering</a:t>
            </a:r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recomandări</a:t>
            </a:r>
            <a:endParaRPr lang="sv-SE" sz="1400" dirty="0" smtClean="0"/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motiveringskriterier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Evaluare în ambientul cultural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84212" y="3068960"/>
            <a:ext cx="7739788" cy="3057203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1721214" y="1412776"/>
            <a:ext cx="187220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/>
              <a:t>d</a:t>
            </a:r>
            <a:r>
              <a:rPr lang="ro-RO" sz="1400" dirty="0" smtClean="0"/>
              <a:t>es</a:t>
            </a:r>
            <a:r>
              <a:rPr lang="sv-SE" sz="1400" dirty="0" smtClean="0"/>
              <a:t>c</a:t>
            </a:r>
            <a:r>
              <a:rPr lang="ro-RO" sz="1400" dirty="0" smtClean="0"/>
              <a:t>riere</a:t>
            </a:r>
            <a:endParaRPr lang="sv-SE" sz="1400" dirty="0"/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3233382" y="1412776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12" name="Femhörning 11"/>
          <p:cNvSpPr/>
          <p:nvPr/>
        </p:nvSpPr>
        <p:spPr>
          <a:xfrm>
            <a:off x="702370" y="1412776"/>
            <a:ext cx="1103324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13" name="Platshållare för innehåll 4"/>
          <p:cNvSpPr txBox="1">
            <a:spLocks/>
          </p:cNvSpPr>
          <p:nvPr/>
        </p:nvSpPr>
        <p:spPr>
          <a:xfrm>
            <a:off x="4889566" y="1412776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recomandare</a:t>
            </a:r>
            <a:endParaRPr lang="sv-SE" sz="1400" dirty="0" smtClean="0"/>
          </a:p>
        </p:txBody>
      </p:sp>
      <p:sp>
        <p:nvSpPr>
          <p:cNvPr id="14" name="Platshållare för innehåll 4"/>
          <p:cNvSpPr txBox="1">
            <a:spLocks/>
          </p:cNvSpPr>
          <p:nvPr/>
        </p:nvSpPr>
        <p:spPr>
          <a:xfrm>
            <a:off x="6617758" y="1418327"/>
            <a:ext cx="1999134" cy="570513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decizie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06096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3195048"/>
            <a:ext cx="7739788" cy="2991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 smtClean="0"/>
              <a:t>Boverkets föreskrifter och allmänna råd, 1 juli 2016 (BFS 2016:6)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/>
              <a:t>descriere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513100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</a:rPr>
              <a:t>riterii de evaluare</a:t>
            </a:r>
            <a:endParaRPr lang="sv-S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75519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</a:rPr>
              <a:t>caracteristici</a:t>
            </a:r>
            <a:endParaRPr lang="sv-S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0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3195048"/>
            <a:ext cx="7739788" cy="2991016"/>
          </a:xfrm>
        </p:spPr>
        <p:txBody>
          <a:bodyPr>
            <a:normAutofit/>
          </a:bodyPr>
          <a:lstStyle/>
          <a:p>
            <a:r>
              <a:rPr lang="ro-RO" sz="1600" dirty="0"/>
              <a:t>c</a:t>
            </a:r>
            <a:r>
              <a:rPr lang="ro-RO" sz="1600" dirty="0" smtClean="0"/>
              <a:t>larifică </a:t>
            </a:r>
            <a:r>
              <a:rPr lang="ro-RO" sz="1600" dirty="0" smtClean="0"/>
              <a:t>condiții </a:t>
            </a:r>
            <a:r>
              <a:rPr lang="ro-RO" sz="1600" dirty="0" smtClean="0"/>
              <a:t>sociale anterioare</a:t>
            </a:r>
            <a:endParaRPr lang="sv-SE" sz="1600" dirty="0" smtClean="0"/>
          </a:p>
          <a:p>
            <a:r>
              <a:rPr lang="ro-RO" sz="1600" dirty="0" smtClean="0"/>
              <a:t>clarifică evoluția societății</a:t>
            </a:r>
            <a:endParaRPr lang="sv-SE" sz="1600" dirty="0" smtClean="0"/>
          </a:p>
          <a:p>
            <a:r>
              <a:rPr lang="ro-RO" sz="1600" dirty="0"/>
              <a:t>c</a:t>
            </a:r>
            <a:r>
              <a:rPr lang="ro-RO" sz="1600" dirty="0" smtClean="0"/>
              <a:t>onstituie o sursă de cunoaștere</a:t>
            </a:r>
            <a:endParaRPr lang="sv-SE" sz="1600" dirty="0" smtClean="0"/>
          </a:p>
          <a:p>
            <a:r>
              <a:rPr lang="ro-RO" sz="1600" dirty="0"/>
              <a:t>a</a:t>
            </a:r>
            <a:r>
              <a:rPr lang="ro-RO" sz="1600" dirty="0" smtClean="0"/>
              <a:t>re valoare artistică</a:t>
            </a:r>
            <a:endParaRPr lang="sv-SE" sz="1600" dirty="0" smtClean="0"/>
          </a:p>
          <a:p>
            <a:r>
              <a:rPr lang="ro-RO" sz="1600" dirty="0"/>
              <a:t>v</a:t>
            </a:r>
            <a:r>
              <a:rPr lang="ro-RO" sz="1600" dirty="0" smtClean="0"/>
              <a:t>aloare deosebită în context local</a:t>
            </a: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riterii de motivare </a:t>
            </a:r>
            <a:r>
              <a:rPr lang="sv-SE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o-RO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</a:t>
            </a:r>
            <a:r>
              <a:rPr lang="sv-SE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sv-SE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ro-R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ă</a:t>
            </a:r>
            <a:r>
              <a:rPr lang="sv-SE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/profil)</a:t>
            </a:r>
            <a:endParaRPr lang="sv-S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bg1">
                    <a:lumMod val="75000"/>
                  </a:schemeClr>
                </a:solidFill>
              </a:rPr>
              <a:t>riterii de evaluare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bg1">
                    <a:lumMod val="75000"/>
                  </a:schemeClr>
                </a:solidFill>
              </a:rPr>
              <a:t>caracteristici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3185919"/>
            <a:ext cx="3816424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3195048"/>
            <a:ext cx="7739788" cy="2991016"/>
          </a:xfrm>
        </p:spPr>
        <p:txBody>
          <a:bodyPr>
            <a:normAutofit/>
          </a:bodyPr>
          <a:lstStyle/>
          <a:p>
            <a:r>
              <a:rPr lang="ro-RO" sz="1600" dirty="0"/>
              <a:t>clarifică condiții </a:t>
            </a:r>
            <a:r>
              <a:rPr lang="ro-RO" sz="1600" dirty="0" smtClean="0"/>
              <a:t>sociale </a:t>
            </a:r>
            <a:r>
              <a:rPr lang="ro-RO" sz="1600" dirty="0"/>
              <a:t>anterioare</a:t>
            </a:r>
            <a:endParaRPr lang="sv-SE" sz="1600" dirty="0"/>
          </a:p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tydliggör samhällsutvecklingen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tgör en källa till kunskap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ä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r konstnärlig värdefull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ärderas högt i lokalt sammanhang</a:t>
            </a:r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44008" y="3185919"/>
            <a:ext cx="39645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c</a:t>
            </a:r>
            <a:r>
              <a:rPr lang="ro-RO" sz="1600" dirty="0" smtClean="0"/>
              <a:t>ategorii de construcții obișnuite odinioară care acum au devenit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c</a:t>
            </a:r>
            <a:r>
              <a:rPr lang="ro-RO" sz="1600" dirty="0" smtClean="0"/>
              <a:t>ondiții de trai, sociale și economice,  condiții de muncă</a:t>
            </a:r>
            <a:r>
              <a:rPr lang="sv-SE" sz="1600" dirty="0" smtClean="0"/>
              <a:t>, </a:t>
            </a:r>
            <a:r>
              <a:rPr lang="ro-RO" sz="1600" dirty="0" smtClean="0"/>
              <a:t>anterioare,</a:t>
            </a:r>
            <a:r>
              <a:rPr lang="sv-SE" sz="1600" dirty="0" smtClean="0"/>
              <a:t> </a:t>
            </a:r>
            <a:r>
              <a:rPr lang="ro-RO" sz="1600" dirty="0" smtClean="0"/>
              <a:t>situația diferitelor grupuri sociale</a:t>
            </a:r>
            <a:r>
              <a:rPr lang="sv-SE" sz="1600" dirty="0" smtClean="0"/>
              <a:t>, </a:t>
            </a:r>
            <a:r>
              <a:rPr lang="ro-RO" sz="1600" dirty="0" smtClean="0"/>
              <a:t>de ex după sex, vârstă, meserie sau minoritate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i</a:t>
            </a:r>
            <a:r>
              <a:rPr lang="ro-RO" sz="1600" dirty="0" smtClean="0"/>
              <a:t>dei urbanistice anterioare, idealuri și trenduri în arhitectură, valori și moduri de gândire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funcții și activități importante pentru societatea locală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0670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3573016"/>
            <a:ext cx="3816424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3212976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ydliggör tidigare samhällsförhållanden</a:t>
            </a:r>
          </a:p>
          <a:p>
            <a:r>
              <a:rPr lang="ro-RO" sz="16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o-RO" sz="1600" dirty="0" smtClean="0">
                <a:solidFill>
                  <a:schemeClr val="bg2">
                    <a:lumMod val="25000"/>
                  </a:schemeClr>
                </a:solidFill>
              </a:rPr>
              <a:t>larifică evoluția societății</a:t>
            </a:r>
            <a:endParaRPr lang="sv-SE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tgör en källa till kunskap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ä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r konstnärlig värdefull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ärderas högt i lokalt sammanhang</a:t>
            </a:r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44008" y="3185919"/>
            <a:ext cx="3964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a</a:t>
            </a:r>
            <a:r>
              <a:rPr lang="ro-RO" sz="1600" dirty="0" smtClean="0"/>
              <a:t>pariția și dezvoltarea unor organizații, mișcări</a:t>
            </a:r>
            <a:r>
              <a:rPr lang="sv-SE" sz="1600" dirty="0" smtClean="0"/>
              <a:t>, </a:t>
            </a:r>
            <a:r>
              <a:rPr lang="ro-RO" sz="1600" dirty="0" smtClean="0"/>
              <a:t>fenomene</a:t>
            </a:r>
            <a:r>
              <a:rPr lang="sv-SE" sz="1600" dirty="0" smtClean="0"/>
              <a:t>; de ex</a:t>
            </a:r>
            <a:r>
              <a:rPr lang="ro-RO" sz="1600" dirty="0" smtClean="0"/>
              <a:t> </a:t>
            </a:r>
            <a:r>
              <a:rPr lang="sv-SE" sz="1600" dirty="0" err="1" smtClean="0"/>
              <a:t>asocia</a:t>
            </a:r>
            <a:r>
              <a:rPr lang="ro-RO" sz="1600" dirty="0" smtClean="0"/>
              <a:t>ții, </a:t>
            </a:r>
            <a:r>
              <a:rPr lang="ro-RO" sz="1600" dirty="0" smtClean="0"/>
              <a:t>motorizarea</a:t>
            </a:r>
            <a:r>
              <a:rPr lang="sv-SE" sz="1600" dirty="0" smtClean="0"/>
              <a:t>, </a:t>
            </a:r>
            <a:r>
              <a:rPr lang="ro-RO" sz="1600" dirty="0" smtClean="0"/>
              <a:t>imigrația</a:t>
            </a:r>
            <a:r>
              <a:rPr lang="sv-SE" sz="1600" dirty="0" smtClean="0"/>
              <a:t>, </a:t>
            </a:r>
            <a:r>
              <a:rPr lang="ro-RO" sz="1600" dirty="0" smtClean="0"/>
              <a:t>emigrația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/>
              <a:t>modele</a:t>
            </a:r>
            <a:r>
              <a:rPr lang="sv-SE" sz="1600" dirty="0" smtClean="0"/>
              <a:t>, </a:t>
            </a:r>
            <a:r>
              <a:rPr lang="ro-RO" sz="1600" dirty="0" smtClean="0"/>
              <a:t>care au atras atenția contemporanilor</a:t>
            </a:r>
            <a:r>
              <a:rPr lang="sv-SE" sz="1600" dirty="0" smtClean="0"/>
              <a:t>, </a:t>
            </a:r>
            <a:r>
              <a:rPr lang="ro-RO" sz="1600" dirty="0" smtClean="0"/>
              <a:t>au fost premiate</a:t>
            </a:r>
            <a:r>
              <a:rPr lang="sv-SE" sz="1600" dirty="0" smtClean="0"/>
              <a:t>, </a:t>
            </a:r>
            <a:r>
              <a:rPr lang="ro-RO" sz="1600" dirty="0" smtClean="0"/>
              <a:t>exemple pozitive în presa timpului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c</a:t>
            </a:r>
            <a:r>
              <a:rPr lang="ro-RO" sz="1600" dirty="0" smtClean="0"/>
              <a:t>aracterizate de idei arhitectonice marcante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7820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4005064"/>
            <a:ext cx="3816424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8491" y="3209812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ydliggör tidigare samhällsförhållanden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ydliggör samhällsutvecklingen</a:t>
            </a:r>
          </a:p>
          <a:p>
            <a:r>
              <a:rPr lang="ro-RO" sz="16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o-RO" sz="1600" dirty="0" smtClean="0">
                <a:solidFill>
                  <a:schemeClr val="bg2">
                    <a:lumMod val="25000"/>
                  </a:schemeClr>
                </a:solidFill>
              </a:rPr>
              <a:t>onstituie o sursă de cunoaștere</a:t>
            </a:r>
          </a:p>
          <a:p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är konstnärlig värdefull</a:t>
            </a: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ärderas högt i lokalt sammanhang</a:t>
            </a:r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44008" y="3185919"/>
            <a:ext cx="3964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d</a:t>
            </a:r>
            <a:r>
              <a:rPr lang="ro-RO" sz="1600" dirty="0" smtClean="0"/>
              <a:t>espre materiale, tehnici, metode, categorii profesionale de altă </a:t>
            </a:r>
            <a:r>
              <a:rPr lang="ro-RO" sz="1600" dirty="0" smtClean="0"/>
              <a:t>dată </a:t>
            </a:r>
            <a:endParaRPr lang="ro-R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d</a:t>
            </a:r>
            <a:r>
              <a:rPr lang="ro-RO" sz="1600" dirty="0" smtClean="0"/>
              <a:t>espre valori comune</a:t>
            </a:r>
            <a:r>
              <a:rPr lang="sv-SE" sz="1600" dirty="0" smtClean="0"/>
              <a:t>, </a:t>
            </a:r>
            <a:r>
              <a:rPr lang="ro-RO" sz="1600" dirty="0" smtClean="0"/>
              <a:t>gusturi</a:t>
            </a:r>
            <a:r>
              <a:rPr lang="sv-SE" sz="1600" dirty="0" smtClean="0"/>
              <a:t>, </a:t>
            </a:r>
            <a:r>
              <a:rPr lang="ro-RO" sz="1600" dirty="0" smtClean="0"/>
              <a:t>trenduri</a:t>
            </a:r>
            <a:r>
              <a:rPr lang="sv-SE" sz="1600" dirty="0" smtClean="0"/>
              <a:t>, </a:t>
            </a:r>
            <a:r>
              <a:rPr lang="ro-RO" sz="1600" dirty="0" smtClean="0"/>
              <a:t>contacte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049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4389516"/>
            <a:ext cx="3816424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09097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ydliggör tidigare samhällsförhållanden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ydliggör samhällsutvecklingen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tgör en källa till kunskap</a:t>
            </a:r>
          </a:p>
          <a:p>
            <a:r>
              <a:rPr lang="ro-R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ro-R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 valoare artistică</a:t>
            </a:r>
            <a:endParaRPr lang="sv-SE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ärderas högt i lokalt sammanhang</a:t>
            </a:r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44008" y="3185919"/>
            <a:ext cx="3964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n</a:t>
            </a:r>
            <a:r>
              <a:rPr lang="ro-RO" sz="1600" dirty="0" smtClean="0"/>
              <a:t>ivel ridicat de creație arhitecturală</a:t>
            </a:r>
            <a:r>
              <a:rPr lang="sv-SE" sz="1600" dirty="0" smtClean="0"/>
              <a:t>,</a:t>
            </a:r>
            <a:r>
              <a:rPr lang="ro-RO" sz="1600" dirty="0" smtClean="0"/>
              <a:t> execuție, alegerea materialelor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c</a:t>
            </a:r>
            <a:r>
              <a:rPr lang="ro-RO" sz="1600" dirty="0" smtClean="0"/>
              <a:t>reație artistică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d</a:t>
            </a:r>
            <a:r>
              <a:rPr lang="ro-RO" sz="1600" dirty="0" smtClean="0"/>
              <a:t>ecorație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2028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-form med huvud 12"/>
          <p:cNvSpPr/>
          <p:nvPr/>
        </p:nvSpPr>
        <p:spPr>
          <a:xfrm>
            <a:off x="827584" y="4797152"/>
            <a:ext cx="3960440" cy="315089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unui ambient deosebit de valoros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056" y="3211175"/>
            <a:ext cx="7739788" cy="2991016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2">
                    <a:lumMod val="75000"/>
                  </a:schemeClr>
                </a:solidFill>
              </a:rPr>
              <a:t>ydliggör tidigare samhällsförhållanden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ydliggör samhällsutvecklingen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tgör en källa till kunskap</a:t>
            </a:r>
          </a:p>
          <a:p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ä</a:t>
            </a: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r konstnärlig värdefull</a:t>
            </a:r>
          </a:p>
          <a:p>
            <a:r>
              <a:rPr lang="ro-R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ro-R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valuare ridicată în context local</a:t>
            </a:r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280852" y="1501239"/>
            <a:ext cx="165618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/>
              <a:t>beskrivning</a:t>
            </a:r>
            <a:endParaRPr lang="sv-SE" sz="14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2649004" y="1501239"/>
            <a:ext cx="3312368" cy="576064"/>
          </a:xfrm>
          <a:prstGeom prst="notchedRightArrow">
            <a:avLst>
              <a:gd name="adj1" fmla="val 100000"/>
              <a:gd name="adj2" fmla="val 4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o-RO" sz="1400" dirty="0" smtClean="0"/>
              <a:t>evaluare</a:t>
            </a:r>
            <a:endParaRPr lang="sv-SE" sz="1400" dirty="0" smtClean="0"/>
          </a:p>
        </p:txBody>
      </p:sp>
      <p:sp>
        <p:nvSpPr>
          <p:cNvPr id="6" name="Femhörning 5"/>
          <p:cNvSpPr/>
          <p:nvPr/>
        </p:nvSpPr>
        <p:spPr>
          <a:xfrm>
            <a:off x="694056" y="1501239"/>
            <a:ext cx="802820" cy="57606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PBL</a:t>
            </a:r>
            <a:endParaRPr lang="sv-SE" dirty="0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673340" y="1501239"/>
            <a:ext cx="1999134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rekommendation</a:t>
            </a:r>
          </a:p>
        </p:txBody>
      </p:sp>
      <p:sp>
        <p:nvSpPr>
          <p:cNvPr id="8" name="Platshållare för innehåll 4"/>
          <p:cNvSpPr txBox="1">
            <a:spLocks/>
          </p:cNvSpPr>
          <p:nvPr/>
        </p:nvSpPr>
        <p:spPr>
          <a:xfrm>
            <a:off x="7401532" y="1506790"/>
            <a:ext cx="1207046" cy="570513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beslut</a:t>
            </a: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>
          <a:xfrm>
            <a:off x="1280852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riterii de motivare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>
          <a:xfrm>
            <a:off x="3452468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värderingskriterier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Platshållare för innehåll 4"/>
          <p:cNvSpPr txBox="1">
            <a:spLocks/>
          </p:cNvSpPr>
          <p:nvPr/>
        </p:nvSpPr>
        <p:spPr>
          <a:xfrm>
            <a:off x="5624084" y="2356207"/>
            <a:ext cx="2448272" cy="576064"/>
          </a:xfrm>
          <a:prstGeom prst="notchedRightArrow">
            <a:avLst>
              <a:gd name="adj1" fmla="val 100000"/>
              <a:gd name="adj2" fmla="val 481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152000" indent="-2286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 kern="12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uttryck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emhörning 11"/>
          <p:cNvSpPr/>
          <p:nvPr/>
        </p:nvSpPr>
        <p:spPr>
          <a:xfrm>
            <a:off x="684212" y="2356207"/>
            <a:ext cx="802820" cy="576064"/>
          </a:xfrm>
          <a:prstGeom prst="homePlate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Boverket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788024" y="3185919"/>
            <a:ext cx="38205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endParaRPr lang="sv-SE" sz="1600" dirty="0" smtClean="0"/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a</a:t>
            </a:r>
            <a:r>
              <a:rPr lang="ro-RO" sz="1600" dirty="0" smtClean="0"/>
              <a:t>re o valoare deosebită pentru viața socială a unei așezări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p</a:t>
            </a:r>
            <a:r>
              <a:rPr lang="ro-RO" sz="1600" dirty="0" smtClean="0"/>
              <a:t>entru identitatea locală sau tradițiile locale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8668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886</Words>
  <Application>Microsoft Office PowerPoint</Application>
  <PresentationFormat>Bildspel på skärmen (4:3)</PresentationFormat>
  <Paragraphs>305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Courier New</vt:lpstr>
      <vt:lpstr>Lucida Grande</vt:lpstr>
      <vt:lpstr>Office-tema</vt:lpstr>
      <vt:lpstr>Valorile de  patrimoniu</vt:lpstr>
      <vt:lpstr>Evaluare în ambientul cultural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Definirea unui ambient deosebit de valoros</vt:lpstr>
      <vt:lpstr>interdicția de a denatura, 8:13</vt:lpstr>
      <vt:lpstr>condiția de prudență 8:17</vt:lpstr>
    </vt:vector>
  </TitlesOfParts>
  <Company>Linköpings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Babos Alexandru</dc:creator>
  <cp:lastModifiedBy>Babos Alexandru</cp:lastModifiedBy>
  <cp:revision>45</cp:revision>
  <dcterms:created xsi:type="dcterms:W3CDTF">2017-11-03T09:43:04Z</dcterms:created>
  <dcterms:modified xsi:type="dcterms:W3CDTF">2018-04-19T15:57:09Z</dcterms:modified>
</cp:coreProperties>
</file>