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2226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C01E0-C36F-4956-9E87-29FB4F90099E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11BCC-3020-4339-84AB-2A5DA26A1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1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911BCC-3020-4339-84AB-2A5DA26A1D1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7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99471" y="1630141"/>
            <a:ext cx="7459457" cy="2317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14300"/>
            <a:ext cx="10058400" cy="7543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67" y="1223203"/>
            <a:ext cx="6761480" cy="3949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702FA0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2219" y="1806897"/>
            <a:ext cx="7818120" cy="337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755" y="7374938"/>
            <a:ext cx="234315" cy="19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doua-vorbe-despre-tva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ce-ii-ceri-unui-contabi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ce-nu-ii-ceri-unui-contabil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valentinasaygo.ro/scrieri-serioase/a-fi-sau-a-nu-fi-bancabil-2/" TargetMode="External"/><Relationship Id="rId2" Type="http://schemas.openxmlformats.org/officeDocument/2006/relationships/hyperlink" Target="https://valentinasaygo.ro/scrieri-serioase/cum-sa-finantezi-o-afacere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draga-antreprenorule-hai-sa-ti-ghicesc-in-balanta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draga-antreprenorule-hai-sa-ti-ghicesc-in-balant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alentinasaygo.ro/scrieri-serioase/mituri-si-adevaruri-despre-pfa/" TargetMode="External"/><Relationship Id="rId2" Type="http://schemas.openxmlformats.org/officeDocument/2006/relationships/hyperlink" Target="https://valentinasaygo.ro/scrieri-serioase/pfa-sau-srl-eterna-intrebare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draga-antreprenorule-hai-sa-ti-ghicesc-in-balanta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tinichelele-de-coada-si-firmele-abandonate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factura-noastra-cea-de-toate-zilele-fa-ne-o-noua-azi-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valentinasaygo.ro/scrieri-serioase/medicul-si-chitantierul/" TargetMode="External"/><Relationship Id="rId2" Type="http://schemas.openxmlformats.org/officeDocument/2006/relationships/hyperlink" Target="https://valentinasaygo.ro/scrieri-serioase/am-gresit-un-bon-fiscal-ce-ma-fac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valentinasaygo.ro/scrieri-serioase/ce-trebuie-sa-faci-ca-sa-iti-incasezi-clientii-cat-mai-usor/" TargetMode="External"/><Relationship Id="rId2" Type="http://schemas.openxmlformats.org/officeDocument/2006/relationships/hyperlink" Target="https://valentinasaygo.ro/scrieri-serioase/info-privind-obligativitatea-sistemelor-moderne-de-plata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mijloacele-fixe-la-sfarsit-de-an-fiscal-si-nu-numai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draga-antreprenorule-hai-sa-ti-ghicesc-in-balanta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activitati-recomandate-administratorilor-inainte-de-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postari-blog/20-de-reguli-de-aur-pentru-antreprenori-stranse-in-20-de-ani-de-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askfor.r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skfor.ro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o-firma-de-doi-lei-pardon-de-200-lei-apologia-capitalului-socia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draga-antreprenorule-schimba-papuci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alentinasaygo.ro/scrieri-serioase/eficientizare-fiscala-2018-impozit-pe-profit-versus-impozit-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529715" marR="5080" indent="-1513205">
              <a:lnSpc>
                <a:spcPts val="8540"/>
              </a:lnSpc>
              <a:spcBef>
                <a:spcPts val="1165"/>
              </a:spcBef>
            </a:pPr>
            <a:r>
              <a:rPr sz="7900" dirty="0"/>
              <a:t>Ghidul</a:t>
            </a:r>
            <a:r>
              <a:rPr sz="7900" spc="45" dirty="0"/>
              <a:t> </a:t>
            </a:r>
            <a:r>
              <a:rPr sz="7900" spc="-20" dirty="0"/>
              <a:t>SRL-</a:t>
            </a:r>
            <a:r>
              <a:rPr sz="7900" dirty="0"/>
              <a:t>ului</a:t>
            </a:r>
            <a:r>
              <a:rPr sz="7900" spc="45" dirty="0"/>
              <a:t> </a:t>
            </a:r>
            <a:r>
              <a:rPr sz="7900" spc="-25" dirty="0"/>
              <a:t>de </a:t>
            </a:r>
            <a:r>
              <a:rPr sz="7900" spc="-10" dirty="0"/>
              <a:t>Arhitectură</a:t>
            </a:r>
            <a:endParaRPr sz="79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2428785" y="5069800"/>
            <a:ext cx="5198110" cy="6826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2050" dirty="0">
                <a:latin typeface="Arial Narrow"/>
                <a:cs typeface="Arial Narrow"/>
              </a:rPr>
              <a:t>Realizat</a:t>
            </a:r>
            <a:r>
              <a:rPr sz="2050" spc="6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împreună</a:t>
            </a:r>
            <a:r>
              <a:rPr sz="2050" spc="3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cu</a:t>
            </a:r>
            <a:r>
              <a:rPr sz="2050" spc="5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Ordinul</a:t>
            </a:r>
            <a:r>
              <a:rPr sz="2050" spc="-5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Arhitecților</a:t>
            </a:r>
            <a:r>
              <a:rPr sz="2050" spc="45" dirty="0">
                <a:latin typeface="Arial Narrow"/>
                <a:cs typeface="Arial Narrow"/>
              </a:rPr>
              <a:t> </a:t>
            </a:r>
            <a:r>
              <a:rPr sz="2050" dirty="0">
                <a:latin typeface="Arial Narrow"/>
                <a:cs typeface="Arial Narrow"/>
              </a:rPr>
              <a:t>din</a:t>
            </a:r>
            <a:r>
              <a:rPr sz="2050" spc="55" dirty="0">
                <a:latin typeface="Arial Narrow"/>
                <a:cs typeface="Arial Narrow"/>
              </a:rPr>
              <a:t> </a:t>
            </a:r>
            <a:r>
              <a:rPr sz="2050" spc="-10" dirty="0">
                <a:latin typeface="Arial Narrow"/>
                <a:cs typeface="Arial Narrow"/>
              </a:rPr>
              <a:t>România</a:t>
            </a:r>
            <a:endParaRPr sz="205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110"/>
              </a:spcBef>
            </a:pPr>
            <a:r>
              <a:rPr sz="1300" dirty="0">
                <a:latin typeface="Arial Narrow"/>
                <a:cs typeface="Arial Narrow"/>
              </a:rPr>
              <a:t>Material</a:t>
            </a:r>
            <a:r>
              <a:rPr sz="1300" spc="25" dirty="0">
                <a:latin typeface="Arial Narrow"/>
                <a:cs typeface="Arial Narrow"/>
              </a:rPr>
              <a:t> </a:t>
            </a:r>
            <a:r>
              <a:rPr sz="1300" dirty="0">
                <a:latin typeface="Arial Narrow"/>
                <a:cs typeface="Arial Narrow"/>
              </a:rPr>
              <a:t>întocmit</a:t>
            </a:r>
            <a:r>
              <a:rPr sz="1300" spc="40" dirty="0">
                <a:latin typeface="Arial Narrow"/>
                <a:cs typeface="Arial Narrow"/>
              </a:rPr>
              <a:t> </a:t>
            </a:r>
            <a:r>
              <a:rPr sz="1300" dirty="0">
                <a:latin typeface="Arial Narrow"/>
                <a:cs typeface="Arial Narrow"/>
              </a:rPr>
              <a:t>cu</a:t>
            </a:r>
            <a:r>
              <a:rPr sz="1300" spc="50" dirty="0">
                <a:latin typeface="Arial Narrow"/>
                <a:cs typeface="Arial Narrow"/>
              </a:rPr>
              <a:t> </a:t>
            </a:r>
            <a:r>
              <a:rPr sz="1300" dirty="0">
                <a:latin typeface="Arial Narrow"/>
                <a:cs typeface="Arial Narrow"/>
              </a:rPr>
              <a:t>datele</a:t>
            </a:r>
            <a:r>
              <a:rPr sz="1300" spc="30" dirty="0">
                <a:latin typeface="Arial Narrow"/>
                <a:cs typeface="Arial Narrow"/>
              </a:rPr>
              <a:t> </a:t>
            </a:r>
            <a:r>
              <a:rPr sz="1300" dirty="0">
                <a:latin typeface="Arial Narrow"/>
                <a:cs typeface="Arial Narrow"/>
              </a:rPr>
              <a:t>valabile</a:t>
            </a:r>
            <a:r>
              <a:rPr sz="1300" spc="15" dirty="0">
                <a:latin typeface="Arial Narrow"/>
                <a:cs typeface="Arial Narrow"/>
              </a:rPr>
              <a:t> </a:t>
            </a:r>
            <a:r>
              <a:rPr sz="1300" dirty="0">
                <a:latin typeface="Arial Narrow"/>
                <a:cs typeface="Arial Narrow"/>
              </a:rPr>
              <a:t>la</a:t>
            </a:r>
            <a:r>
              <a:rPr sz="1300" spc="15" dirty="0">
                <a:latin typeface="Arial Narrow"/>
                <a:cs typeface="Arial Narrow"/>
              </a:rPr>
              <a:t> </a:t>
            </a:r>
            <a:r>
              <a:rPr sz="1300" dirty="0" err="1">
                <a:latin typeface="Arial Narrow"/>
                <a:cs typeface="Arial Narrow"/>
              </a:rPr>
              <a:t>iunie</a:t>
            </a:r>
            <a:r>
              <a:rPr sz="1300" spc="35" dirty="0">
                <a:latin typeface="Arial Narrow"/>
                <a:cs typeface="Arial Narrow"/>
              </a:rPr>
              <a:t> </a:t>
            </a:r>
            <a:r>
              <a:rPr sz="1300" spc="-20" dirty="0">
                <a:latin typeface="Arial Narrow"/>
                <a:cs typeface="Arial Narrow"/>
              </a:rPr>
              <a:t>202</a:t>
            </a:r>
            <a:r>
              <a:rPr lang="en-US" sz="1300" spc="-20" dirty="0">
                <a:latin typeface="Arial Narrow"/>
                <a:cs typeface="Arial Narrow"/>
              </a:rPr>
              <a:t>6</a:t>
            </a:r>
            <a:endParaRPr sz="13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227591"/>
            <a:ext cx="7741284" cy="3315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ts val="2245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b="1" spc="-25" dirty="0">
                <a:solidFill>
                  <a:srgbClr val="990099"/>
                </a:solidFill>
                <a:latin typeface="Arial Narrow"/>
                <a:cs typeface="Arial Narrow"/>
              </a:rPr>
              <a:t>TVA</a:t>
            </a:r>
            <a:endParaRPr sz="1950" dirty="0">
              <a:latin typeface="Arial Narrow"/>
              <a:cs typeface="Arial Narrow"/>
            </a:endParaRPr>
          </a:p>
          <a:p>
            <a:pPr marL="137795" indent="-125095">
              <a:lnSpc>
                <a:spcPts val="2140"/>
              </a:lnSpc>
              <a:buClr>
                <a:srgbClr val="800080"/>
              </a:buClr>
              <a:buChar char="-"/>
              <a:tabLst>
                <a:tab pos="137795" algn="l"/>
              </a:tabLst>
            </a:pPr>
            <a:r>
              <a:rPr sz="1950" dirty="0">
                <a:latin typeface="Arial Narrow"/>
                <a:cs typeface="Arial Narrow"/>
              </a:rPr>
              <a:t>prin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opțiune</a:t>
            </a:r>
            <a:endParaRPr sz="1950" dirty="0">
              <a:latin typeface="Arial Narrow"/>
              <a:cs typeface="Arial Narrow"/>
            </a:endParaRPr>
          </a:p>
          <a:p>
            <a:pPr marL="137795" indent="-125095">
              <a:lnSpc>
                <a:spcPts val="2135"/>
              </a:lnSpc>
              <a:buClr>
                <a:srgbClr val="800080"/>
              </a:buClr>
              <a:buChar char="-"/>
              <a:tabLst>
                <a:tab pos="137795" algn="l"/>
              </a:tabLst>
            </a:pPr>
            <a:r>
              <a:rPr sz="1950" dirty="0">
                <a:latin typeface="Arial Narrow"/>
                <a:cs typeface="Arial Narrow"/>
              </a:rPr>
              <a:t>prin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depășirea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cifrei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afaceri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3</a:t>
            </a:r>
            <a:r>
              <a:rPr lang="en-US" sz="1950" dirty="0">
                <a:latin typeface="Arial Narrow"/>
                <a:cs typeface="Arial Narrow"/>
              </a:rPr>
              <a:t>95.000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lei/an</a:t>
            </a:r>
            <a:endParaRPr sz="1950" dirty="0">
              <a:latin typeface="Arial Narrow"/>
              <a:cs typeface="Arial Narrow"/>
            </a:endParaRPr>
          </a:p>
          <a:p>
            <a:pPr marL="134620" indent="-121920">
              <a:lnSpc>
                <a:spcPts val="2135"/>
              </a:lnSpc>
              <a:buClr>
                <a:srgbClr val="800080"/>
              </a:buClr>
              <a:buChar char="-"/>
              <a:tabLst>
                <a:tab pos="134620" algn="l"/>
              </a:tabLst>
            </a:pPr>
            <a:r>
              <a:rPr sz="1950" spc="-30" dirty="0">
                <a:latin typeface="Arial Narrow"/>
                <a:cs typeface="Arial Narrow"/>
              </a:rPr>
              <a:t>TVA</a:t>
            </a:r>
            <a:r>
              <a:rPr sz="1950" spc="-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trimestrial,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până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cifra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afaceri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100.000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50" dirty="0">
                <a:latin typeface="Arial Narrow"/>
                <a:cs typeface="Arial Narrow"/>
              </a:rPr>
              <a:t>€</a:t>
            </a:r>
            <a:endParaRPr sz="1950" dirty="0">
              <a:latin typeface="Arial Narrow"/>
              <a:cs typeface="Arial Narrow"/>
            </a:endParaRPr>
          </a:p>
          <a:p>
            <a:pPr marL="134620" indent="-121920">
              <a:lnSpc>
                <a:spcPts val="2135"/>
              </a:lnSpc>
              <a:buClr>
                <a:srgbClr val="800080"/>
              </a:buClr>
              <a:buChar char="-"/>
              <a:tabLst>
                <a:tab pos="134620" algn="l"/>
              </a:tabLst>
            </a:pPr>
            <a:r>
              <a:rPr sz="1950" spc="-30" dirty="0">
                <a:latin typeface="Arial Narrow"/>
                <a:cs typeface="Arial Narrow"/>
              </a:rPr>
              <a:t>TVA</a:t>
            </a:r>
            <a:r>
              <a:rPr sz="1950" spc="-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lunar,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după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depășirea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cifrei de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afaceri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100.000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50" dirty="0">
                <a:latin typeface="Arial Narrow"/>
                <a:cs typeface="Arial Narrow"/>
              </a:rPr>
              <a:t>€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40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înregistrarea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unei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achiziții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intracomunitare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bunuri</a:t>
            </a:r>
            <a:endParaRPr sz="1950" dirty="0">
              <a:latin typeface="Arial Narrow"/>
              <a:cs typeface="Arial Narrow"/>
            </a:endParaRPr>
          </a:p>
          <a:p>
            <a:pPr marL="133985" indent="-121285">
              <a:lnSpc>
                <a:spcPts val="2245"/>
              </a:lnSpc>
              <a:buChar char="-"/>
              <a:tabLst>
                <a:tab pos="133985" algn="l"/>
              </a:tabLst>
            </a:pPr>
            <a:r>
              <a:rPr sz="1950" spc="-30" dirty="0">
                <a:latin typeface="Arial Narrow"/>
                <a:cs typeface="Arial Narrow"/>
              </a:rPr>
              <a:t>TVA</a:t>
            </a:r>
            <a:r>
              <a:rPr sz="1950" spc="-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încasare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până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cifra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afaceri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lang="en-US" sz="1950" spc="35" dirty="0">
                <a:latin typeface="Arial Narrow"/>
                <a:cs typeface="Arial Narrow"/>
              </a:rPr>
              <a:t>5.0</a:t>
            </a:r>
            <a:r>
              <a:rPr sz="1950" dirty="0">
                <a:latin typeface="Arial Narrow"/>
                <a:cs typeface="Arial Narrow"/>
              </a:rPr>
              <a:t>00.000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lei</a:t>
            </a:r>
            <a:endParaRPr sz="1950" dirty="0">
              <a:latin typeface="Arial Narrow"/>
              <a:cs typeface="Arial Narrow"/>
            </a:endParaRPr>
          </a:p>
          <a:p>
            <a:pPr marL="375285" indent="-362585">
              <a:lnSpc>
                <a:spcPts val="2245"/>
              </a:lnSpc>
              <a:spcBef>
                <a:spcPts val="1920"/>
              </a:spcBef>
              <a:buClr>
                <a:srgbClr val="800080"/>
              </a:buClr>
              <a:buFont typeface="Arial"/>
              <a:buChar char="►"/>
              <a:tabLst>
                <a:tab pos="375285" algn="l"/>
              </a:tabLst>
            </a:pPr>
            <a:r>
              <a:rPr sz="1950" dirty="0">
                <a:latin typeface="Arial Narrow"/>
                <a:cs typeface="Arial Narrow"/>
              </a:rPr>
              <a:t>Cod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special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-10" dirty="0">
                <a:latin typeface="Arial Narrow"/>
                <a:cs typeface="Arial Narrow"/>
              </a:rPr>
              <a:t> </a:t>
            </a:r>
            <a:r>
              <a:rPr sz="1950" spc="-30" dirty="0">
                <a:latin typeface="Arial Narrow"/>
                <a:cs typeface="Arial Narrow"/>
              </a:rPr>
              <a:t>TVA</a:t>
            </a:r>
            <a:r>
              <a:rPr sz="1950" spc="-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dacă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ești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înregistrat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scopuri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30" dirty="0">
                <a:latin typeface="Arial Narrow"/>
                <a:cs typeface="Arial Narrow"/>
              </a:rPr>
              <a:t>TVA</a:t>
            </a:r>
            <a:r>
              <a:rPr sz="1950" spc="-7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și: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prestezi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servicii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către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rezidente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UE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achiziționezi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servicii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firme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rezidente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UE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24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achiziționezi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bunuri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peste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34.000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(total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achizitii)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952" y="7374938"/>
            <a:ext cx="1962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10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419340" y="1093758"/>
            <a:ext cx="3482975" cy="1110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5740" marR="5080" indent="-1463675">
              <a:lnSpc>
                <a:spcPct val="134300"/>
              </a:lnSpc>
              <a:spcBef>
                <a:spcPts val="100"/>
              </a:spcBef>
            </a:pPr>
            <a:r>
              <a:rPr sz="2650" spc="-20" dirty="0"/>
              <a:t>Vectorul</a:t>
            </a:r>
            <a:r>
              <a:rPr sz="2650" spc="-50" dirty="0"/>
              <a:t> </a:t>
            </a:r>
            <a:r>
              <a:rPr sz="2650" dirty="0"/>
              <a:t>fiscal</a:t>
            </a:r>
            <a:r>
              <a:rPr sz="2650" spc="-25" dirty="0"/>
              <a:t> </a:t>
            </a:r>
            <a:r>
              <a:rPr sz="2650" dirty="0"/>
              <a:t>al</a:t>
            </a:r>
            <a:r>
              <a:rPr sz="2650" spc="-50" dirty="0"/>
              <a:t> </a:t>
            </a:r>
            <a:r>
              <a:rPr sz="2650" dirty="0"/>
              <a:t>unui</a:t>
            </a:r>
            <a:r>
              <a:rPr sz="2650" spc="-50" dirty="0"/>
              <a:t> </a:t>
            </a:r>
            <a:r>
              <a:rPr sz="2650" spc="-25" dirty="0"/>
              <a:t>SRL TVA</a:t>
            </a:r>
            <a:endParaRPr sz="265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7090" y="2600945"/>
            <a:ext cx="8185784" cy="277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0209" indent="-397510">
              <a:lnSpc>
                <a:spcPts val="2510"/>
              </a:lnSpc>
              <a:spcBef>
                <a:spcPts val="95"/>
              </a:spcBef>
              <a:buClr>
                <a:srgbClr val="800080"/>
              </a:buClr>
              <a:buFont typeface="Arial"/>
              <a:buChar char="►"/>
              <a:tabLst>
                <a:tab pos="410209" algn="l"/>
              </a:tabLst>
            </a:pPr>
            <a:r>
              <a:rPr sz="2200" spc="-45" dirty="0">
                <a:latin typeface="Arial Narrow"/>
                <a:cs typeface="Arial Narrow"/>
              </a:rPr>
              <a:t>TVA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-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taxă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indirectă,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suportată 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consumatorul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final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Firmele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înscrise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scopuri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spc="-50" dirty="0">
                <a:latin typeface="Arial Narrow"/>
                <a:cs typeface="Arial Narrow"/>
              </a:rPr>
              <a:t>TVA</a:t>
            </a:r>
            <a:r>
              <a:rPr sz="2200" spc="-8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sunt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considerate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consumatori</a:t>
            </a:r>
            <a:r>
              <a:rPr sz="2200" spc="-10" dirty="0">
                <a:latin typeface="Arial Narrow"/>
                <a:cs typeface="Arial Narrow"/>
              </a:rPr>
              <a:t> finali</a:t>
            </a:r>
            <a:endParaRPr sz="2200">
              <a:latin typeface="Arial Narrow"/>
              <a:cs typeface="Arial Narrow"/>
            </a:endParaRPr>
          </a:p>
          <a:p>
            <a:pPr marL="410209" indent="-39751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0209" algn="l"/>
              </a:tabLst>
            </a:pPr>
            <a:r>
              <a:rPr sz="2200" spc="-45" dirty="0">
                <a:latin typeface="Arial Narrow"/>
                <a:cs typeface="Arial Narrow"/>
              </a:rPr>
              <a:t>TVA-</a:t>
            </a:r>
            <a:r>
              <a:rPr sz="2200" dirty="0">
                <a:latin typeface="Arial Narrow"/>
                <a:cs typeface="Arial Narrow"/>
              </a:rPr>
              <a:t>ul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este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al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furnizorului,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nici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al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clientului, ci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al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statului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Neplătitor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75" dirty="0">
                <a:latin typeface="Arial Narrow"/>
                <a:cs typeface="Arial Narrow"/>
              </a:rPr>
              <a:t> </a:t>
            </a:r>
            <a:r>
              <a:rPr sz="2200" spc="-45" dirty="0">
                <a:latin typeface="Arial Narrow"/>
                <a:cs typeface="Arial Narrow"/>
              </a:rPr>
              <a:t>TVA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+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cheltuieli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7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TVA,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întreaga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valoare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=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cheltuială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Odată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înregistrat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scopuri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TVA,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emiți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toate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facturile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TVA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Clienți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firme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mici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fară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TVA,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rămâi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fel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(fără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TVA)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Marfă,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materii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prime,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servicii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firme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cu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TVA,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înregistrează-</a:t>
            </a:r>
            <a:r>
              <a:rPr sz="2200" dirty="0">
                <a:latin typeface="Arial Narrow"/>
                <a:cs typeface="Arial Narrow"/>
              </a:rPr>
              <a:t>te și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tu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Prestări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servicii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majoritatea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cheltuielilor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fără</a:t>
            </a:r>
            <a:r>
              <a:rPr sz="2200" spc="-85" dirty="0">
                <a:latin typeface="Arial Narrow"/>
                <a:cs typeface="Arial Narrow"/>
              </a:rPr>
              <a:t> </a:t>
            </a:r>
            <a:r>
              <a:rPr sz="2200" spc="-45" dirty="0">
                <a:latin typeface="Arial Narrow"/>
                <a:cs typeface="Arial Narrow"/>
              </a:rPr>
              <a:t>TVA</a:t>
            </a:r>
            <a:r>
              <a:rPr sz="2200" spc="-10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(salariile),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rămâi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fără</a:t>
            </a:r>
            <a:r>
              <a:rPr sz="2200" spc="-7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TVA</a:t>
            </a:r>
            <a:endParaRPr sz="2200">
              <a:latin typeface="Arial Narrow"/>
              <a:cs typeface="Arial Narrow"/>
            </a:endParaRPr>
          </a:p>
          <a:p>
            <a:pPr marL="414655" indent="-401955">
              <a:lnSpc>
                <a:spcPts val="2510"/>
              </a:lnSpc>
              <a:buClr>
                <a:srgbClr val="800080"/>
              </a:buClr>
              <a:buFont typeface="Arial"/>
              <a:buChar char="►"/>
              <a:tabLst>
                <a:tab pos="414655" algn="l"/>
              </a:tabLst>
            </a:pPr>
            <a:r>
              <a:rPr sz="2200" dirty="0">
                <a:latin typeface="Arial Narrow"/>
                <a:cs typeface="Arial Narrow"/>
              </a:rPr>
              <a:t>Când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depășești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plafonul,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ești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obligat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te</a:t>
            </a:r>
            <a:r>
              <a:rPr sz="2200" spc="-6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înregistrezi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scopuri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8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TVA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11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442259" y="1083116"/>
            <a:ext cx="3482975" cy="1110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3885" marR="5080" indent="-591820">
              <a:lnSpc>
                <a:spcPct val="134300"/>
              </a:lnSpc>
              <a:spcBef>
                <a:spcPts val="100"/>
              </a:spcBef>
            </a:pPr>
            <a:r>
              <a:rPr sz="2650" spc="-20" dirty="0"/>
              <a:t>Vectorul</a:t>
            </a:r>
            <a:r>
              <a:rPr sz="2650" spc="-50" dirty="0"/>
              <a:t> </a:t>
            </a:r>
            <a:r>
              <a:rPr sz="2650" dirty="0"/>
              <a:t>fiscal</a:t>
            </a:r>
            <a:r>
              <a:rPr sz="2650" spc="-25" dirty="0"/>
              <a:t> </a:t>
            </a:r>
            <a:r>
              <a:rPr sz="2650" dirty="0"/>
              <a:t>al</a:t>
            </a:r>
            <a:r>
              <a:rPr sz="2650" spc="-50" dirty="0"/>
              <a:t> </a:t>
            </a:r>
            <a:r>
              <a:rPr sz="2650" dirty="0"/>
              <a:t>unui</a:t>
            </a:r>
            <a:r>
              <a:rPr sz="2650" spc="-50" dirty="0"/>
              <a:t> </a:t>
            </a:r>
            <a:r>
              <a:rPr sz="2650" spc="-25" dirty="0"/>
              <a:t>SRL </a:t>
            </a:r>
            <a:r>
              <a:rPr sz="2650" dirty="0"/>
              <a:t>Cu</a:t>
            </a:r>
            <a:r>
              <a:rPr sz="2650" spc="-50" dirty="0"/>
              <a:t> </a:t>
            </a:r>
            <a:r>
              <a:rPr sz="2650" dirty="0"/>
              <a:t>sau</a:t>
            </a:r>
            <a:r>
              <a:rPr sz="2650" spc="-25" dirty="0"/>
              <a:t> </a:t>
            </a:r>
            <a:r>
              <a:rPr sz="2650" dirty="0"/>
              <a:t>fără</a:t>
            </a:r>
            <a:r>
              <a:rPr sz="2650" spc="-40" dirty="0"/>
              <a:t> </a:t>
            </a:r>
            <a:r>
              <a:rPr sz="2650" spc="-20" dirty="0"/>
              <a:t>TVA?</a:t>
            </a:r>
            <a:endParaRPr sz="2650"/>
          </a:p>
        </p:txBody>
      </p:sp>
      <p:sp>
        <p:nvSpPr>
          <p:cNvPr id="4" name="object 4"/>
          <p:cNvSpPr txBox="1"/>
          <p:nvPr/>
        </p:nvSpPr>
        <p:spPr>
          <a:xfrm>
            <a:off x="813308" y="6049796"/>
            <a:ext cx="528828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https://valentinasaygo.ro/scrieri-serioase/doua-vorbe-despre-</a:t>
            </a:r>
            <a:r>
              <a:rPr sz="1500" spc="-2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tva/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637501"/>
            <a:ext cx="7063105" cy="33223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0520" indent="-337820">
              <a:lnSpc>
                <a:spcPts val="2270"/>
              </a:lnSpc>
              <a:spcBef>
                <a:spcPts val="130"/>
              </a:spcBef>
              <a:buClr>
                <a:srgbClr val="800080"/>
              </a:buClr>
              <a:buSzPct val="112820"/>
              <a:buFont typeface="Arial"/>
              <a:buChar char="►"/>
              <a:tabLst>
                <a:tab pos="350520" algn="l"/>
              </a:tabLst>
            </a:pP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Taxe</a:t>
            </a:r>
            <a:r>
              <a:rPr sz="1950" b="1" spc="-6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spc="-10" dirty="0">
                <a:solidFill>
                  <a:srgbClr val="990099"/>
                </a:solidFill>
                <a:latin typeface="Arial Narrow"/>
                <a:cs typeface="Arial Narrow"/>
              </a:rPr>
              <a:t>salariale: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70"/>
              </a:lnSpc>
              <a:buChar char="-"/>
              <a:tabLst>
                <a:tab pos="1144270" algn="l"/>
              </a:tabLst>
            </a:pPr>
            <a:r>
              <a:rPr sz="1950" dirty="0">
                <a:latin typeface="Arial Narrow"/>
                <a:cs typeface="Arial Narrow"/>
              </a:rPr>
              <a:t>impozit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salariu: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10%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40"/>
              </a:lnSpc>
              <a:buChar char="-"/>
              <a:tabLst>
                <a:tab pos="1144270" algn="l"/>
              </a:tabLst>
            </a:pPr>
            <a:r>
              <a:rPr sz="1950" dirty="0">
                <a:latin typeface="Arial Narrow"/>
                <a:cs typeface="Arial Narrow"/>
              </a:rPr>
              <a:t>contribuția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pensie: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25%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35"/>
              </a:lnSpc>
              <a:buChar char="-"/>
              <a:tabLst>
                <a:tab pos="1144270" algn="l"/>
              </a:tabLst>
            </a:pPr>
            <a:r>
              <a:rPr sz="1950" dirty="0">
                <a:latin typeface="Arial Narrow"/>
                <a:cs typeface="Arial Narrow"/>
              </a:rPr>
              <a:t>contribuția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sănătate: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10%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35"/>
              </a:lnSpc>
              <a:buChar char="-"/>
              <a:tabLst>
                <a:tab pos="1144270" algn="l"/>
              </a:tabLst>
            </a:pPr>
            <a:r>
              <a:rPr sz="1950" dirty="0">
                <a:latin typeface="Arial Narrow"/>
                <a:cs typeface="Arial Narrow"/>
              </a:rPr>
              <a:t>contribuția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asiguratorie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muncă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CAM: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2,25%</a:t>
            </a:r>
            <a:endParaRPr sz="1950" dirty="0">
              <a:latin typeface="Arial Narrow"/>
              <a:cs typeface="Arial Narrow"/>
            </a:endParaRPr>
          </a:p>
          <a:p>
            <a:pPr marL="375285" indent="-362585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5285" algn="l"/>
              </a:tabLst>
            </a:pP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Salariu</a:t>
            </a:r>
            <a:r>
              <a:rPr sz="1950" b="1" spc="6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minim</a:t>
            </a:r>
            <a:r>
              <a:rPr sz="1950" b="1" spc="2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spc="-10" dirty="0">
                <a:solidFill>
                  <a:srgbClr val="990099"/>
                </a:solidFill>
                <a:latin typeface="Arial Narrow"/>
                <a:cs typeface="Arial Narrow"/>
              </a:rPr>
              <a:t>202</a:t>
            </a:r>
            <a:r>
              <a:rPr lang="en-US" sz="1950" b="1" spc="-10" dirty="0">
                <a:solidFill>
                  <a:srgbClr val="990099"/>
                </a:solidFill>
                <a:latin typeface="Arial Narrow"/>
                <a:cs typeface="Arial Narrow"/>
              </a:rPr>
              <a:t>6</a:t>
            </a:r>
            <a:r>
              <a:rPr sz="1950" b="1" spc="-10" dirty="0">
                <a:solidFill>
                  <a:srgbClr val="990099"/>
                </a:solidFill>
                <a:latin typeface="Arial Narrow"/>
                <a:cs typeface="Arial Narrow"/>
              </a:rPr>
              <a:t>: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40"/>
              </a:lnSpc>
              <a:buChar char="-"/>
              <a:tabLst>
                <a:tab pos="1144270" algn="l"/>
              </a:tabLst>
            </a:pPr>
            <a:r>
              <a:rPr lang="en-US" sz="1950" spc="55" dirty="0">
                <a:latin typeface="Arial Narrow"/>
                <a:cs typeface="Arial Narrow"/>
              </a:rPr>
              <a:t>4.050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brut</a:t>
            </a:r>
            <a:r>
              <a:rPr lang="en-US" sz="1950" spc="-20" dirty="0">
                <a:latin typeface="Arial Narrow"/>
                <a:cs typeface="Arial Narrow"/>
              </a:rPr>
              <a:t>, din care 300 lei </a:t>
            </a:r>
            <a:r>
              <a:rPr lang="en-US" sz="1950" spc="-20" dirty="0" err="1">
                <a:latin typeface="Arial Narrow"/>
                <a:cs typeface="Arial Narrow"/>
              </a:rPr>
              <a:t>neimpozabili</a:t>
            </a:r>
            <a:r>
              <a:rPr lang="en-US" sz="1950" spc="-20" dirty="0">
                <a:latin typeface="Arial Narrow"/>
                <a:cs typeface="Arial Narrow"/>
              </a:rPr>
              <a:t>, </a:t>
            </a:r>
            <a:r>
              <a:rPr lang="en-US" sz="1950" spc="-20" dirty="0" err="1">
                <a:latin typeface="Arial Narrow"/>
                <a:cs typeface="Arial Narrow"/>
              </a:rPr>
              <a:t>pana</a:t>
            </a:r>
            <a:r>
              <a:rPr lang="en-US" sz="1950" spc="-20" dirty="0">
                <a:latin typeface="Arial Narrow"/>
                <a:cs typeface="Arial Narrow"/>
              </a:rPr>
              <a:t> la 30.06.2026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40"/>
              </a:lnSpc>
              <a:buChar char="-"/>
              <a:tabLst>
                <a:tab pos="1144270" algn="l"/>
              </a:tabLst>
            </a:pPr>
            <a:r>
              <a:rPr lang="en-US" sz="1950" spc="55" dirty="0">
                <a:latin typeface="Arial Narrow"/>
                <a:cs typeface="Arial Narrow"/>
              </a:rPr>
              <a:t>4.325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brut,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200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 err="1">
                <a:latin typeface="Arial Narrow"/>
                <a:cs typeface="Arial Narrow"/>
              </a:rPr>
              <a:t>neimpozitabili</a:t>
            </a:r>
            <a:endParaRPr sz="1950" dirty="0">
              <a:latin typeface="Arial Narrow"/>
              <a:cs typeface="Arial Narrow"/>
            </a:endParaRPr>
          </a:p>
          <a:p>
            <a:pPr marL="1144270" lvl="1" indent="-125730">
              <a:lnSpc>
                <a:spcPts val="2135"/>
              </a:lnSpc>
              <a:buChar char="-"/>
              <a:tabLst>
                <a:tab pos="1144270" algn="l"/>
              </a:tabLst>
            </a:pPr>
            <a:r>
              <a:rPr lang="en-US" sz="1950" spc="55" dirty="0">
                <a:latin typeface="Arial Narrow"/>
                <a:cs typeface="Arial Narrow"/>
              </a:rPr>
              <a:t>4.582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brut,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construcții,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 err="1">
                <a:latin typeface="Arial Narrow"/>
                <a:cs typeface="Arial Narrow"/>
              </a:rPr>
              <a:t>arhitectură</a:t>
            </a:r>
            <a:r>
              <a:rPr lang="en-US" sz="1950" dirty="0">
                <a:latin typeface="Arial Narrow"/>
                <a:cs typeface="Arial Narrow"/>
              </a:rPr>
              <a:t>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etc.</a:t>
            </a:r>
            <a:endParaRPr sz="1950" dirty="0">
              <a:latin typeface="Arial Narrow"/>
              <a:cs typeface="Arial Narrow"/>
            </a:endParaRPr>
          </a:p>
          <a:p>
            <a:pPr marL="2150110" lvl="2" indent="-125730">
              <a:lnSpc>
                <a:spcPts val="2135"/>
              </a:lnSpc>
              <a:buChar char="-"/>
              <a:tabLst>
                <a:tab pos="2150110" algn="l"/>
              </a:tabLst>
            </a:pPr>
            <a:r>
              <a:rPr lang="en-US" sz="1950" dirty="0">
                <a:latin typeface="Arial Narrow"/>
                <a:cs typeface="Arial Narrow"/>
              </a:rPr>
              <a:t>25% </a:t>
            </a:r>
            <a:r>
              <a:rPr lang="en-US" sz="1950" dirty="0" err="1">
                <a:latin typeface="Arial Narrow"/>
                <a:cs typeface="Arial Narrow"/>
              </a:rPr>
              <a:t>pensie</a:t>
            </a:r>
            <a:endParaRPr sz="1950" dirty="0">
              <a:latin typeface="Arial Narrow"/>
              <a:cs typeface="Arial Narrow"/>
            </a:endParaRPr>
          </a:p>
          <a:p>
            <a:pPr marL="2150110" lvl="2" indent="-125730">
              <a:lnSpc>
                <a:spcPts val="2135"/>
              </a:lnSpc>
              <a:buChar char="-"/>
              <a:tabLst>
                <a:tab pos="2150110" algn="l"/>
              </a:tabLst>
            </a:pPr>
            <a:r>
              <a:rPr lang="en-US" sz="1950" dirty="0">
                <a:latin typeface="Arial Narrow"/>
                <a:cs typeface="Arial Narrow"/>
              </a:rPr>
              <a:t>10</a:t>
            </a:r>
            <a:r>
              <a:rPr sz="1950" dirty="0">
                <a:latin typeface="Arial Narrow"/>
                <a:cs typeface="Arial Narrow"/>
              </a:rPr>
              <a:t>%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sănătate</a:t>
            </a:r>
            <a:endParaRPr sz="1950" dirty="0">
              <a:latin typeface="Arial Narrow"/>
              <a:cs typeface="Arial Narrow"/>
            </a:endParaRPr>
          </a:p>
          <a:p>
            <a:pPr marL="2150110" lvl="2" indent="-125730">
              <a:lnSpc>
                <a:spcPts val="2240"/>
              </a:lnSpc>
              <a:buChar char="-"/>
              <a:tabLst>
                <a:tab pos="2150110" algn="l"/>
              </a:tabLst>
            </a:pPr>
            <a:r>
              <a:rPr lang="en-US" sz="1950" dirty="0">
                <a:latin typeface="Arial Narrow"/>
                <a:cs typeface="Arial Narrow"/>
              </a:rPr>
              <a:t>10</a:t>
            </a:r>
            <a:r>
              <a:rPr sz="1950" dirty="0">
                <a:latin typeface="Arial Narrow"/>
                <a:cs typeface="Arial Narrow"/>
              </a:rPr>
              <a:t>%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impozit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12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419340" y="1093758"/>
            <a:ext cx="3482975" cy="1110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8994" marR="5080" indent="-836930">
              <a:lnSpc>
                <a:spcPct val="134300"/>
              </a:lnSpc>
              <a:spcBef>
                <a:spcPts val="100"/>
              </a:spcBef>
            </a:pPr>
            <a:r>
              <a:rPr sz="2650" spc="-20" dirty="0"/>
              <a:t>Vectorul</a:t>
            </a:r>
            <a:r>
              <a:rPr sz="2650" spc="-50" dirty="0"/>
              <a:t> </a:t>
            </a:r>
            <a:r>
              <a:rPr sz="2650" dirty="0"/>
              <a:t>fiscal</a:t>
            </a:r>
            <a:r>
              <a:rPr sz="2650" spc="-25" dirty="0"/>
              <a:t> </a:t>
            </a:r>
            <a:r>
              <a:rPr sz="2650" dirty="0"/>
              <a:t>al</a:t>
            </a:r>
            <a:r>
              <a:rPr sz="2650" spc="-50" dirty="0"/>
              <a:t> </a:t>
            </a:r>
            <a:r>
              <a:rPr sz="2650" dirty="0"/>
              <a:t>unui</a:t>
            </a:r>
            <a:r>
              <a:rPr sz="2650" spc="-50" dirty="0"/>
              <a:t> </a:t>
            </a:r>
            <a:r>
              <a:rPr sz="2650" spc="-25" dirty="0"/>
              <a:t>SRL </a:t>
            </a:r>
            <a:r>
              <a:rPr sz="2650" spc="-20" dirty="0"/>
              <a:t>Taxe</a:t>
            </a:r>
            <a:r>
              <a:rPr sz="2650" spc="-110" dirty="0"/>
              <a:t> </a:t>
            </a:r>
            <a:r>
              <a:rPr sz="2650" spc="-10" dirty="0"/>
              <a:t>salariale</a:t>
            </a:r>
            <a:endParaRPr sz="265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32105">
              <a:lnSpc>
                <a:spcPct val="100000"/>
              </a:lnSpc>
              <a:spcBef>
                <a:spcPts val="125"/>
              </a:spcBef>
            </a:pPr>
            <a:r>
              <a:rPr dirty="0"/>
              <a:t>Care</a:t>
            </a:r>
            <a:r>
              <a:rPr spc="-25" dirty="0"/>
              <a:t> </a:t>
            </a:r>
            <a:r>
              <a:rPr dirty="0"/>
              <a:t>sunt</a:t>
            </a:r>
            <a:r>
              <a:rPr spc="5" dirty="0"/>
              <a:t> </a:t>
            </a:r>
            <a:r>
              <a:rPr dirty="0"/>
              <a:t>pașii</a:t>
            </a:r>
            <a:r>
              <a:rPr spc="-5" dirty="0"/>
              <a:t> </a:t>
            </a:r>
            <a:r>
              <a:rPr dirty="0"/>
              <a:t>de urmat</a:t>
            </a:r>
            <a:r>
              <a:rPr spc="5" dirty="0"/>
              <a:t> </a:t>
            </a:r>
            <a:r>
              <a:rPr dirty="0"/>
              <a:t>în</a:t>
            </a:r>
            <a:r>
              <a:rPr spc="-15" dirty="0"/>
              <a:t> </a:t>
            </a:r>
            <a:r>
              <a:rPr dirty="0"/>
              <a:t>deschiderea</a:t>
            </a:r>
            <a:r>
              <a:rPr spc="-25" dirty="0"/>
              <a:t> </a:t>
            </a:r>
            <a:r>
              <a:rPr dirty="0"/>
              <a:t>unui</a:t>
            </a:r>
            <a:r>
              <a:rPr spc="-5" dirty="0"/>
              <a:t> </a:t>
            </a:r>
            <a:r>
              <a:rPr spc="-20" dirty="0"/>
              <a:t>SRL?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13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592004"/>
              </p:ext>
            </p:extLst>
          </p:nvPr>
        </p:nvGraphicFramePr>
        <p:xfrm>
          <a:off x="1669542" y="1727454"/>
          <a:ext cx="6704965" cy="45459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0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3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750" b="1" dirty="0">
                          <a:latin typeface="Calibri"/>
                          <a:cs typeface="Calibri"/>
                        </a:rPr>
                        <a:t>Vizitează</a:t>
                      </a:r>
                      <a:r>
                        <a:rPr sz="175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50" b="1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75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50" b="1" spc="-10" dirty="0">
                          <a:latin typeface="Calibri"/>
                          <a:cs typeface="Calibri"/>
                        </a:rPr>
                        <a:t>contabil</a:t>
                      </a:r>
                      <a:endParaRPr sz="175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750" b="1" dirty="0">
                          <a:latin typeface="Calibri"/>
                          <a:cs typeface="Calibri"/>
                        </a:rPr>
                        <a:t>Vizitează</a:t>
                      </a:r>
                      <a:r>
                        <a:rPr sz="175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50" b="1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75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50" b="1" spc="-10" dirty="0">
                          <a:latin typeface="Calibri"/>
                          <a:cs typeface="Calibri"/>
                        </a:rPr>
                        <a:t>avocat</a:t>
                      </a:r>
                      <a:endParaRPr sz="175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750" b="1" dirty="0">
                          <a:latin typeface="Calibri"/>
                          <a:cs typeface="Calibri"/>
                        </a:rPr>
                        <a:t>Alege</a:t>
                      </a:r>
                      <a:r>
                        <a:rPr sz="175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50" b="1" dirty="0">
                          <a:latin typeface="Calibri"/>
                          <a:cs typeface="Calibri"/>
                        </a:rPr>
                        <a:t>un</a:t>
                      </a:r>
                      <a:r>
                        <a:rPr sz="175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50" b="1" spc="-10" dirty="0">
                          <a:latin typeface="Calibri"/>
                          <a:cs typeface="Calibri"/>
                        </a:rPr>
                        <a:t>Contabil</a:t>
                      </a:r>
                      <a:endParaRPr sz="175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Drepturi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și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obligații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Drepturi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și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obligații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În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zile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inființare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984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Valoarea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capitalului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social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Valoarea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capitalului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social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Confirmarea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vectorului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fiscal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984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Investiția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inițială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Investiția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inițiala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332740" indent="-635">
                        <a:lnSpc>
                          <a:spcPct val="101499"/>
                        </a:lnSpc>
                        <a:spcBef>
                          <a:spcPts val="295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Termene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declarare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și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plată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taxe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și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impozite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Sediul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social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Sediul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social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Registrul Unic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Control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Vectorul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fiscal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Vectorul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fiscal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spc="-10" dirty="0" err="1">
                          <a:latin typeface="Calibri"/>
                          <a:cs typeface="Calibri"/>
                        </a:rPr>
                        <a:t>Facturile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Mandatul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asociaților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spc="-25" dirty="0">
                          <a:latin typeface="Calibri"/>
                          <a:cs typeface="Calibri"/>
                        </a:rPr>
                        <a:t>SPV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Mandatul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administratorului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217170" indent="-635">
                        <a:lnSpc>
                          <a:spcPct val="101499"/>
                        </a:lnSpc>
                        <a:spcBef>
                          <a:spcPts val="305"/>
                        </a:spcBef>
                      </a:pPr>
                      <a:r>
                        <a:rPr lang="en-US" sz="1300" dirty="0">
                          <a:latin typeface="Calibri"/>
                          <a:cs typeface="Calibri"/>
                        </a:rPr>
                        <a:t>E-Factura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Actul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constitutiv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9060" marR="153035" indent="-635">
                        <a:lnSpc>
                          <a:spcPct val="101600"/>
                        </a:lnSpc>
                        <a:spcBef>
                          <a:spcPts val="305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Semnare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și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asumare responsabilitate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Denumirea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Înregistrarea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mărcii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Draft-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uri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contracte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061466"/>
            <a:ext cx="6406515" cy="3587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75285" indent="-362585">
              <a:lnSpc>
                <a:spcPts val="2240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75285" algn="l"/>
              </a:tabLst>
            </a:pP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obligatoriu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contabil: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membru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CECCAR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aibă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firmă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contabilitate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echipă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vorbească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înțelesul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tău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facă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transferul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încredere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permanență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informat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informeze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tine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respecte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legea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aibă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experiență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domeniul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tău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activitate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iți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spună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cum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faci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lucrurile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faci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iți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explice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modul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lucru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poarte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partener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 nu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doar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furnizor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aibă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tarife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decente,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dar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cele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 </a:t>
            </a:r>
            <a:r>
              <a:rPr sz="1950" spc="-20" dirty="0">
                <a:latin typeface="Arial Narrow"/>
                <a:cs typeface="Arial Narrow"/>
              </a:rPr>
              <a:t>mici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24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traseze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limite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respecte</a:t>
            </a:r>
            <a:endParaRPr sz="195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14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925320">
              <a:lnSpc>
                <a:spcPct val="100000"/>
              </a:lnSpc>
              <a:spcBef>
                <a:spcPts val="125"/>
              </a:spcBef>
            </a:pPr>
            <a:r>
              <a:rPr dirty="0"/>
              <a:t>Cum</a:t>
            </a:r>
            <a:r>
              <a:rPr spc="-25" dirty="0"/>
              <a:t> </a:t>
            </a:r>
            <a:r>
              <a:rPr dirty="0"/>
              <a:t>iti</a:t>
            </a:r>
            <a:r>
              <a:rPr spc="5" dirty="0"/>
              <a:t> </a:t>
            </a:r>
            <a:r>
              <a:rPr dirty="0"/>
              <a:t>alegi</a:t>
            </a:r>
            <a:r>
              <a:rPr spc="-15" dirty="0"/>
              <a:t> </a:t>
            </a:r>
            <a:r>
              <a:rPr spc="-10" dirty="0"/>
              <a:t>contabilul?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842219" y="1806897"/>
            <a:ext cx="7818120" cy="3731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0520" indent="-337820">
              <a:lnSpc>
                <a:spcPts val="2510"/>
              </a:lnSpc>
              <a:spcBef>
                <a:spcPts val="95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Semnatura</a:t>
            </a:r>
            <a:r>
              <a:rPr spc="-30" dirty="0"/>
              <a:t> </a:t>
            </a:r>
            <a:r>
              <a:rPr dirty="0"/>
              <a:t>electronică</a:t>
            </a:r>
            <a:r>
              <a:rPr spc="-5" dirty="0"/>
              <a:t> </a:t>
            </a:r>
            <a:r>
              <a:rPr dirty="0"/>
              <a:t>pentru</a:t>
            </a:r>
            <a:r>
              <a:rPr spc="-30" dirty="0"/>
              <a:t> </a:t>
            </a:r>
            <a:r>
              <a:rPr dirty="0"/>
              <a:t>depunerea</a:t>
            </a:r>
            <a:r>
              <a:rPr spc="-5" dirty="0"/>
              <a:t> </a:t>
            </a:r>
            <a:r>
              <a:rPr spc="-10" dirty="0"/>
              <a:t>declarațiilor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Contract</a:t>
            </a:r>
            <a:r>
              <a:rPr spc="-10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prestări</a:t>
            </a:r>
            <a:r>
              <a:rPr spc="-10" dirty="0"/>
              <a:t> servicii</a:t>
            </a:r>
          </a:p>
          <a:p>
            <a:pPr marL="338455" indent="-325755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38455" algn="l"/>
              </a:tabLst>
            </a:pPr>
            <a:r>
              <a:rPr dirty="0"/>
              <a:t>Asigurare</a:t>
            </a:r>
            <a:r>
              <a:rPr spc="1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risc</a:t>
            </a:r>
            <a:r>
              <a:rPr spc="-10" dirty="0"/>
              <a:t> profesional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Dosarele</a:t>
            </a:r>
            <a:r>
              <a:rPr spc="20" dirty="0"/>
              <a:t> </a:t>
            </a:r>
            <a:r>
              <a:rPr dirty="0"/>
              <a:t>cu</a:t>
            </a:r>
            <a:r>
              <a:rPr spc="-20" dirty="0"/>
              <a:t> </a:t>
            </a:r>
            <a:r>
              <a:rPr dirty="0"/>
              <a:t>documentele</a:t>
            </a:r>
            <a:r>
              <a:rPr spc="20" dirty="0"/>
              <a:t> </a:t>
            </a:r>
            <a:r>
              <a:rPr dirty="0"/>
              <a:t>procesate,</a:t>
            </a:r>
            <a:r>
              <a:rPr spc="-10" dirty="0"/>
              <a:t> </a:t>
            </a:r>
            <a:r>
              <a:rPr dirty="0"/>
              <a:t>dacă alegi</a:t>
            </a:r>
            <a:r>
              <a:rPr spc="-10" dirty="0"/>
              <a:t> </a:t>
            </a:r>
            <a:r>
              <a:rPr dirty="0"/>
              <a:t>să</a:t>
            </a:r>
            <a:r>
              <a:rPr spc="-40" dirty="0"/>
              <a:t> </a:t>
            </a:r>
            <a:r>
              <a:rPr dirty="0"/>
              <a:t>le</a:t>
            </a:r>
            <a:r>
              <a:rPr spc="-20" dirty="0"/>
              <a:t> </a:t>
            </a:r>
            <a:r>
              <a:rPr dirty="0"/>
              <a:t>ții</a:t>
            </a:r>
            <a:r>
              <a:rPr spc="-55" dirty="0"/>
              <a:t> </a:t>
            </a:r>
            <a:r>
              <a:rPr dirty="0"/>
              <a:t>în</a:t>
            </a:r>
            <a:r>
              <a:rPr spc="-40" dirty="0"/>
              <a:t> </a:t>
            </a:r>
            <a:r>
              <a:rPr dirty="0"/>
              <a:t>format</a:t>
            </a:r>
            <a:r>
              <a:rPr spc="-25" dirty="0"/>
              <a:t> </a:t>
            </a:r>
            <a:r>
              <a:rPr spc="-10" dirty="0" err="1"/>
              <a:t>fizic</a:t>
            </a:r>
            <a:r>
              <a:rPr lang="en-US" spc="-10" dirty="0"/>
              <a:t>/</a:t>
            </a:r>
            <a:r>
              <a:rPr lang="en-US" spc="-10" dirty="0" err="1"/>
              <a:t>baza</a:t>
            </a:r>
            <a:r>
              <a:rPr lang="en-US" spc="-10" dirty="0"/>
              <a:t> de date/</a:t>
            </a:r>
            <a:r>
              <a:rPr lang="en-US" spc="-10" dirty="0" err="1"/>
              <a:t>arhiva</a:t>
            </a:r>
            <a:r>
              <a:rPr lang="en-US" spc="-10" dirty="0"/>
              <a:t> electronica</a:t>
            </a:r>
            <a:endParaRPr spc="-10" dirty="0"/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pc="-10" dirty="0"/>
              <a:t>Print-</a:t>
            </a:r>
            <a:r>
              <a:rPr dirty="0"/>
              <a:t>urile</a:t>
            </a:r>
            <a:r>
              <a:rPr spc="-5" dirty="0"/>
              <a:t> </a:t>
            </a:r>
            <a:r>
              <a:rPr dirty="0"/>
              <a:t>lunii</a:t>
            </a:r>
            <a:r>
              <a:rPr spc="-10" dirty="0"/>
              <a:t> </a:t>
            </a:r>
            <a:r>
              <a:rPr dirty="0"/>
              <a:t>lucrate</a:t>
            </a:r>
            <a:r>
              <a:rPr spc="-25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rapoarte ca</a:t>
            </a:r>
            <a:r>
              <a:rPr spc="-20" dirty="0"/>
              <a:t> </a:t>
            </a:r>
            <a:r>
              <a:rPr dirty="0"/>
              <a:t>jurnale,</a:t>
            </a:r>
            <a:r>
              <a:rPr spc="-10" dirty="0"/>
              <a:t> </a:t>
            </a:r>
            <a:r>
              <a:rPr dirty="0"/>
              <a:t>registre,</a:t>
            </a:r>
            <a:r>
              <a:rPr spc="-5" dirty="0"/>
              <a:t> </a:t>
            </a:r>
            <a:r>
              <a:rPr spc="-10" dirty="0"/>
              <a:t>balanță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Declarațiile</a:t>
            </a:r>
            <a:r>
              <a:rPr spc="-10" dirty="0"/>
              <a:t> </a:t>
            </a:r>
            <a:r>
              <a:rPr dirty="0"/>
              <a:t>și</a:t>
            </a:r>
            <a:r>
              <a:rPr spc="-65" dirty="0"/>
              <a:t> </a:t>
            </a:r>
            <a:r>
              <a:rPr dirty="0"/>
              <a:t>deconturile</a:t>
            </a:r>
            <a:r>
              <a:rPr spc="-30" dirty="0"/>
              <a:t> </a:t>
            </a:r>
            <a:r>
              <a:rPr spc="-10" dirty="0"/>
              <a:t>depuse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pc="-10" dirty="0"/>
              <a:t>Verificarea</a:t>
            </a:r>
            <a:r>
              <a:rPr dirty="0"/>
              <a:t> și</a:t>
            </a:r>
            <a:r>
              <a:rPr spc="-35" dirty="0"/>
              <a:t> </a:t>
            </a:r>
            <a:r>
              <a:rPr dirty="0"/>
              <a:t>reglarea</a:t>
            </a:r>
            <a:r>
              <a:rPr spc="5" dirty="0"/>
              <a:t> </a:t>
            </a:r>
            <a:r>
              <a:rPr dirty="0"/>
              <a:t>fișei</a:t>
            </a:r>
            <a:r>
              <a:rPr spc="-35" dirty="0"/>
              <a:t> </a:t>
            </a:r>
            <a:r>
              <a:rPr dirty="0"/>
              <a:t>sintetice</a:t>
            </a:r>
            <a:r>
              <a:rPr spc="-15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evidența</a:t>
            </a:r>
            <a:r>
              <a:rPr spc="-15" dirty="0"/>
              <a:t> </a:t>
            </a:r>
            <a:r>
              <a:rPr dirty="0"/>
              <a:t>plăților</a:t>
            </a:r>
            <a:r>
              <a:rPr spc="-30" dirty="0"/>
              <a:t> </a:t>
            </a:r>
            <a:r>
              <a:rPr dirty="0"/>
              <a:t>efectuate</a:t>
            </a:r>
            <a:r>
              <a:rPr spc="-40" dirty="0"/>
              <a:t> </a:t>
            </a:r>
            <a:r>
              <a:rPr dirty="0"/>
              <a:t>către</a:t>
            </a:r>
            <a:r>
              <a:rPr spc="-15" dirty="0"/>
              <a:t> </a:t>
            </a:r>
            <a:r>
              <a:rPr spc="-20" dirty="0"/>
              <a:t>stat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Bilanțurile contabile</a:t>
            </a:r>
            <a:r>
              <a:rPr spc="-35" dirty="0"/>
              <a:t> </a:t>
            </a:r>
            <a:r>
              <a:rPr dirty="0"/>
              <a:t>și</a:t>
            </a:r>
            <a:r>
              <a:rPr spc="-50" dirty="0"/>
              <a:t> </a:t>
            </a:r>
            <a:r>
              <a:rPr dirty="0"/>
              <a:t>semnarea</a:t>
            </a:r>
            <a:r>
              <a:rPr spc="5" dirty="0"/>
              <a:t> </a:t>
            </a:r>
            <a:r>
              <a:rPr spc="-25" dirty="0"/>
              <a:t>lor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Rapoarte</a:t>
            </a:r>
            <a:r>
              <a:rPr spc="-10" dirty="0"/>
              <a:t> </a:t>
            </a:r>
            <a:r>
              <a:rPr dirty="0"/>
              <a:t>cu</a:t>
            </a:r>
            <a:r>
              <a:rPr spc="-45" dirty="0"/>
              <a:t> </a:t>
            </a:r>
            <a:r>
              <a:rPr dirty="0"/>
              <a:t>rezultatele</a:t>
            </a:r>
            <a:r>
              <a:rPr spc="-5" dirty="0"/>
              <a:t> </a:t>
            </a:r>
            <a:r>
              <a:rPr spc="-10" dirty="0"/>
              <a:t>societății</a:t>
            </a:r>
          </a:p>
          <a:p>
            <a:pPr marL="350520" indent="-337820">
              <a:lnSpc>
                <a:spcPts val="2375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Ordinele de</a:t>
            </a:r>
            <a:r>
              <a:rPr spc="-35" dirty="0"/>
              <a:t> </a:t>
            </a:r>
            <a:r>
              <a:rPr dirty="0"/>
              <a:t>plată</a:t>
            </a:r>
            <a:r>
              <a:rPr spc="-15" dirty="0"/>
              <a:t> </a:t>
            </a:r>
            <a:r>
              <a:rPr dirty="0"/>
              <a:t>pentru</a:t>
            </a:r>
            <a:r>
              <a:rPr spc="-15" dirty="0"/>
              <a:t> </a:t>
            </a:r>
            <a:r>
              <a:rPr dirty="0"/>
              <a:t>taxe</a:t>
            </a:r>
            <a:r>
              <a:rPr spc="-35" dirty="0"/>
              <a:t> </a:t>
            </a:r>
            <a:r>
              <a:rPr dirty="0"/>
              <a:t>și</a:t>
            </a:r>
            <a:r>
              <a:rPr spc="-30" dirty="0"/>
              <a:t> </a:t>
            </a:r>
            <a:r>
              <a:rPr dirty="0"/>
              <a:t>contribuții,</a:t>
            </a:r>
            <a:r>
              <a:rPr spc="-20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dirty="0"/>
              <a:t>preferat nu</a:t>
            </a:r>
            <a:r>
              <a:rPr spc="-15" dirty="0"/>
              <a:t> </a:t>
            </a:r>
            <a:r>
              <a:rPr dirty="0"/>
              <a:t>pe</a:t>
            </a:r>
            <a:r>
              <a:rPr spc="-15" dirty="0"/>
              <a:t> </a:t>
            </a:r>
            <a:r>
              <a:rPr dirty="0"/>
              <a:t>data</a:t>
            </a:r>
            <a:r>
              <a:rPr spc="-15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spc="-25" dirty="0"/>
              <a:t>25</a:t>
            </a:r>
          </a:p>
          <a:p>
            <a:pPr marL="350520" indent="-337820">
              <a:lnSpc>
                <a:spcPts val="2510"/>
              </a:lnSpc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dirty="0"/>
              <a:t>Informări</a:t>
            </a:r>
            <a:r>
              <a:rPr spc="-35" dirty="0"/>
              <a:t> </a:t>
            </a:r>
            <a:r>
              <a:rPr dirty="0"/>
              <a:t>cu</a:t>
            </a:r>
            <a:r>
              <a:rPr spc="-20" dirty="0"/>
              <a:t> </a:t>
            </a:r>
            <a:r>
              <a:rPr dirty="0"/>
              <a:t>privire</a:t>
            </a:r>
            <a:r>
              <a:rPr spc="5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dirty="0"/>
              <a:t>depașirile</a:t>
            </a:r>
            <a:r>
              <a:rPr spc="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spc="-10" dirty="0"/>
              <a:t>plafoane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15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960245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5" dirty="0"/>
              <a:t> </a:t>
            </a:r>
            <a:r>
              <a:rPr dirty="0"/>
              <a:t>îi</a:t>
            </a:r>
            <a:r>
              <a:rPr spc="-5" dirty="0"/>
              <a:t> </a:t>
            </a:r>
            <a:r>
              <a:rPr dirty="0"/>
              <a:t>ceri</a:t>
            </a:r>
            <a:r>
              <a:rPr spc="-5" dirty="0"/>
              <a:t> </a:t>
            </a:r>
            <a:r>
              <a:rPr dirty="0"/>
              <a:t>unui</a:t>
            </a:r>
            <a:r>
              <a:rPr spc="-10" dirty="0"/>
              <a:t> contabil?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4560" y="6069560"/>
            <a:ext cx="524510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https://valentinasaygo.ro/scrieri-serioase/ce-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ii-</a:t>
            </a: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ceri-unui-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contabil/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301" y="2110169"/>
            <a:ext cx="6903720" cy="2688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095" indent="-366395">
              <a:lnSpc>
                <a:spcPts val="2625"/>
              </a:lnSpc>
              <a:spcBef>
                <a:spcPts val="95"/>
              </a:spcBef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îți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răspundă</a:t>
            </a:r>
            <a:r>
              <a:rPr sz="2200" spc="4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non-</a:t>
            </a:r>
            <a:r>
              <a:rPr sz="2200" dirty="0">
                <a:latin typeface="Arial Narrow"/>
                <a:cs typeface="Arial Narrow"/>
              </a:rPr>
              <a:t>stop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 </a:t>
            </a:r>
            <a:r>
              <a:rPr sz="2200" spc="-10" dirty="0">
                <a:latin typeface="Arial Narrow"/>
                <a:cs typeface="Arial Narrow"/>
              </a:rPr>
              <a:t>telefon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1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facă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plățile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locul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tău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15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întocmească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documente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primare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facturi,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deconturi,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chitanțe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15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țină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legatura cu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Direcția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Impozite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Taxe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Locale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15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întocmească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contracte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1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lucreze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gratis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1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ia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decizii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numele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tău</a:t>
            </a:r>
            <a:endParaRPr sz="2200">
              <a:latin typeface="Arial Narrow"/>
              <a:cs typeface="Arial Narrow"/>
            </a:endParaRPr>
          </a:p>
          <a:p>
            <a:pPr marL="379095" indent="-366395">
              <a:lnSpc>
                <a:spcPts val="263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79095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încalce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legea pentru firma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ta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16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48485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5" dirty="0"/>
              <a:t> </a:t>
            </a:r>
            <a:r>
              <a:rPr dirty="0"/>
              <a:t>nu</a:t>
            </a:r>
            <a:r>
              <a:rPr spc="10" dirty="0"/>
              <a:t> </a:t>
            </a:r>
            <a:r>
              <a:rPr dirty="0"/>
              <a:t>îi</a:t>
            </a:r>
            <a:r>
              <a:rPr spc="15" dirty="0"/>
              <a:t> </a:t>
            </a:r>
            <a:r>
              <a:rPr dirty="0"/>
              <a:t>ceri</a:t>
            </a:r>
            <a:r>
              <a:rPr spc="-5" dirty="0"/>
              <a:t> </a:t>
            </a:r>
            <a:r>
              <a:rPr dirty="0"/>
              <a:t>unui</a:t>
            </a:r>
            <a:r>
              <a:rPr spc="-10" dirty="0"/>
              <a:t> contabil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73327" y="6049796"/>
            <a:ext cx="551053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https://valentinasaygo.ro/scrieri-serioase/ce-nu-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ii-</a:t>
            </a: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ceri-unui-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contabil/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030844"/>
            <a:ext cx="4896485" cy="5269230"/>
          </a:xfrm>
          <a:prstGeom prst="rect">
            <a:avLst/>
          </a:prstGeom>
        </p:spPr>
        <p:txBody>
          <a:bodyPr vert="horz" wrap="square" lIns="0" tIns="167005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131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Recuperarea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creanțelor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Factură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avans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Facturarea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avans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decapitaliza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firma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Cei</a:t>
            </a:r>
            <a:r>
              <a:rPr sz="1950" spc="-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trei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family, friends,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folks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(fraieri)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Creditul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furnizor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Fonduri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nerambursabile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Bănci,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instituții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credit,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IFN-</a:t>
            </a:r>
            <a:r>
              <a:rPr sz="1950" spc="-25" dirty="0">
                <a:latin typeface="Arial Narrow"/>
                <a:cs typeface="Arial Narrow"/>
              </a:rPr>
              <a:t>uri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1225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Infuzie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capital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extern</a:t>
            </a:r>
            <a:endParaRPr sz="195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425"/>
              </a:spcBef>
            </a:pPr>
            <a:endParaRPr sz="1950">
              <a:latin typeface="Arial Narrow"/>
              <a:cs typeface="Arial Narrow"/>
            </a:endParaRPr>
          </a:p>
          <a:p>
            <a:pPr marL="12700" marR="5080">
              <a:lnSpc>
                <a:spcPct val="154000"/>
              </a:lnSpc>
              <a:spcBef>
                <a:spcPts val="5"/>
              </a:spcBef>
            </a:pPr>
            <a:r>
              <a:rPr sz="15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2"/>
              </a:rPr>
              <a:t>https://valentinasaygo.ro/scrieri-serioase/cum-sa-finantezi-o-</a:t>
            </a:r>
            <a:r>
              <a:rPr sz="15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2"/>
              </a:rPr>
              <a:t>afacere/</a:t>
            </a:r>
            <a:r>
              <a:rPr sz="1500" u="none" spc="-10" dirty="0">
                <a:solidFill>
                  <a:srgbClr val="0562C1"/>
                </a:solidFill>
                <a:latin typeface="Arial Narrow"/>
                <a:cs typeface="Arial Narrow"/>
              </a:rPr>
              <a:t> </a:t>
            </a:r>
            <a:r>
              <a:rPr sz="1500" u="none" dirty="0">
                <a:solidFill>
                  <a:srgbClr val="0070BF"/>
                </a:solidFill>
                <a:latin typeface="Arial Narrow"/>
                <a:cs typeface="Arial Narrow"/>
                <a:hlinkClick r:id="rId3"/>
              </a:rPr>
              <a:t>https://valentinasaygo.ro/scrieri-serioase/a-fi-sau-a-nu-fi-bancabil-</a:t>
            </a:r>
            <a:r>
              <a:rPr sz="1500" u="none" spc="-25" dirty="0">
                <a:solidFill>
                  <a:srgbClr val="0070BF"/>
                </a:solidFill>
                <a:latin typeface="Arial Narrow"/>
                <a:cs typeface="Arial Narrow"/>
                <a:hlinkClick r:id="rId3"/>
              </a:rPr>
              <a:t>2/</a:t>
            </a:r>
            <a:endParaRPr sz="15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17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10995">
              <a:lnSpc>
                <a:spcPct val="100000"/>
              </a:lnSpc>
              <a:spcBef>
                <a:spcPts val="125"/>
              </a:spcBef>
            </a:pPr>
            <a:r>
              <a:rPr dirty="0"/>
              <a:t>Cum</a:t>
            </a:r>
            <a:r>
              <a:rPr spc="-15" dirty="0"/>
              <a:t> </a:t>
            </a:r>
            <a:r>
              <a:rPr dirty="0"/>
              <a:t>să</a:t>
            </a:r>
            <a:r>
              <a:rPr spc="-5" dirty="0"/>
              <a:t> </a:t>
            </a:r>
            <a:r>
              <a:rPr dirty="0"/>
              <a:t>îți</a:t>
            </a:r>
            <a:r>
              <a:rPr spc="-10" dirty="0"/>
              <a:t> </a:t>
            </a:r>
            <a:r>
              <a:rPr dirty="0"/>
              <a:t>finantezi</a:t>
            </a:r>
            <a:r>
              <a:rPr spc="-10" dirty="0"/>
              <a:t> afacerea?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83737" y="2655824"/>
            <a:ext cx="348742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 indent="144145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Arial Narrow"/>
                <a:cs typeface="Arial Narrow"/>
              </a:rPr>
              <a:t>“Cheltuielile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efectuate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scopul </a:t>
            </a:r>
            <a:r>
              <a:rPr sz="2200" dirty="0">
                <a:latin typeface="Arial Narrow"/>
                <a:cs typeface="Arial Narrow"/>
              </a:rPr>
              <a:t>desfășurării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activității”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–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Codul</a:t>
            </a:r>
            <a:r>
              <a:rPr sz="1750" spc="-7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Fiscal</a:t>
            </a:r>
            <a:endParaRPr sz="175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18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109470">
              <a:lnSpc>
                <a:spcPct val="100000"/>
              </a:lnSpc>
              <a:spcBef>
                <a:spcPts val="125"/>
              </a:spcBef>
            </a:pPr>
            <a:r>
              <a:rPr dirty="0"/>
              <a:t>Cheltuieli</a:t>
            </a:r>
            <a:r>
              <a:rPr spc="-40" dirty="0"/>
              <a:t> </a:t>
            </a:r>
            <a:r>
              <a:rPr spc="-10" dirty="0"/>
              <a:t>deductibile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48944" y="6087896"/>
            <a:ext cx="737743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https://valentinasaygo.ro/scrieri-serioase/draga-antreprenorule-hai-sa-ti-ghicesc-in-</a:t>
            </a:r>
            <a:r>
              <a:rPr sz="1500" spc="-1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balanta/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232133"/>
            <a:ext cx="3640454" cy="276101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2245"/>
              </a:lnSpc>
              <a:spcBef>
                <a:spcPts val="130"/>
              </a:spcBef>
            </a:pPr>
            <a:r>
              <a:rPr sz="1950" spc="-10" dirty="0">
                <a:latin typeface="Arial Narrow"/>
                <a:cs typeface="Arial Narrow"/>
              </a:rPr>
              <a:t>Combustibilul</a:t>
            </a:r>
            <a:endParaRPr sz="1950" dirty="0">
              <a:latin typeface="Arial Narrow"/>
              <a:cs typeface="Arial Narrow"/>
            </a:endParaRPr>
          </a:p>
          <a:p>
            <a:pPr marL="12700" marR="1038225">
              <a:lnSpc>
                <a:spcPts val="2140"/>
              </a:lnSpc>
              <a:spcBef>
                <a:spcPts val="140"/>
              </a:spcBef>
            </a:pPr>
            <a:r>
              <a:rPr sz="1950" dirty="0">
                <a:latin typeface="Arial Narrow"/>
                <a:cs typeface="Arial Narrow"/>
              </a:rPr>
              <a:t>Cheltuielile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autoturismele Amortizarea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ts val="1989"/>
              </a:lnSpc>
            </a:pPr>
            <a:r>
              <a:rPr sz="1950" spc="-10" dirty="0">
                <a:latin typeface="Arial Narrow"/>
                <a:cs typeface="Arial Narrow"/>
              </a:rPr>
              <a:t>Diurna</a:t>
            </a:r>
            <a:endParaRPr sz="1950" dirty="0">
              <a:latin typeface="Arial Narrow"/>
              <a:cs typeface="Arial Narrow"/>
            </a:endParaRPr>
          </a:p>
          <a:p>
            <a:pPr marL="12700" marR="419734">
              <a:lnSpc>
                <a:spcPts val="2140"/>
              </a:lnSpc>
              <a:spcBef>
                <a:spcPts val="135"/>
              </a:spcBef>
            </a:pPr>
            <a:r>
              <a:rPr sz="1950" dirty="0">
                <a:latin typeface="Arial Narrow"/>
                <a:cs typeface="Arial Narrow"/>
              </a:rPr>
              <a:t>Tichetele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masă,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cadou,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10" dirty="0" err="1">
                <a:latin typeface="Arial Narrow"/>
                <a:cs typeface="Arial Narrow"/>
              </a:rPr>
              <a:t>vacanță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</a:p>
          <a:p>
            <a:pPr marL="12700" marR="419734">
              <a:lnSpc>
                <a:spcPts val="2140"/>
              </a:lnSpc>
              <a:spcBef>
                <a:spcPts val="135"/>
              </a:spcBef>
            </a:pPr>
            <a:r>
              <a:rPr lang="en-US" sz="1950" spc="-10" dirty="0" err="1">
                <a:latin typeface="Arial Narrow"/>
                <a:cs typeface="Arial Narrow"/>
              </a:rPr>
              <a:t>Anumite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beneficii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salariale</a:t>
            </a:r>
            <a:endParaRPr lang="en-US" sz="1950" spc="-10" dirty="0">
              <a:latin typeface="Arial Narrow"/>
              <a:cs typeface="Arial Narrow"/>
            </a:endParaRPr>
          </a:p>
          <a:p>
            <a:pPr marL="12700" marR="419734">
              <a:lnSpc>
                <a:spcPts val="2140"/>
              </a:lnSpc>
              <a:spcBef>
                <a:spcPts val="135"/>
              </a:spcBef>
            </a:pPr>
            <a:r>
              <a:rPr sz="1950" dirty="0" err="1">
                <a:latin typeface="Arial Narrow"/>
                <a:cs typeface="Arial Narrow"/>
              </a:rPr>
              <a:t>Cheltuielile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protocol</a:t>
            </a:r>
            <a:endParaRPr sz="1950" dirty="0">
              <a:latin typeface="Arial Narrow"/>
              <a:cs typeface="Arial Narrow"/>
            </a:endParaRPr>
          </a:p>
          <a:p>
            <a:pPr marL="12700" marR="1910714">
              <a:lnSpc>
                <a:spcPts val="2140"/>
              </a:lnSpc>
              <a:spcBef>
                <a:spcPts val="5"/>
              </a:spcBef>
            </a:pPr>
            <a:r>
              <a:rPr sz="1950" dirty="0">
                <a:latin typeface="Arial Narrow"/>
                <a:cs typeface="Arial Narrow"/>
              </a:rPr>
              <a:t>Cheltuielile</a:t>
            </a:r>
            <a:r>
              <a:rPr sz="1950" spc="9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sociale Sponsorizările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ts val="2095"/>
              </a:lnSpc>
            </a:pPr>
            <a:r>
              <a:rPr sz="1950" dirty="0">
                <a:latin typeface="Arial Narrow"/>
                <a:cs typeface="Arial Narrow"/>
              </a:rPr>
              <a:t>Dobânzile,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provizioanele,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perisabilitățile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pc="-25" dirty="0"/>
              <a:t>19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705610">
              <a:lnSpc>
                <a:spcPct val="100000"/>
              </a:lnSpc>
              <a:spcBef>
                <a:spcPts val="125"/>
              </a:spcBef>
            </a:pPr>
            <a:r>
              <a:rPr dirty="0"/>
              <a:t>Cheltuieli</a:t>
            </a:r>
            <a:r>
              <a:rPr spc="-30" dirty="0"/>
              <a:t> </a:t>
            </a:r>
            <a:r>
              <a:rPr dirty="0"/>
              <a:t>deductibile</a:t>
            </a:r>
            <a:r>
              <a:rPr spc="-25" dirty="0"/>
              <a:t> </a:t>
            </a:r>
            <a:r>
              <a:rPr spc="-10" dirty="0"/>
              <a:t>limitat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48944" y="6087896"/>
            <a:ext cx="737743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https://valentinasaygo.ro/scrieri-serioase/draga-antreprenorule-hai-sa-ti-ghicesc-in-</a:t>
            </a:r>
            <a:r>
              <a:rPr sz="1500" spc="-1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balanta/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54760">
              <a:lnSpc>
                <a:spcPct val="100000"/>
              </a:lnSpc>
              <a:spcBef>
                <a:spcPts val="125"/>
              </a:spcBef>
            </a:pPr>
            <a:r>
              <a:rPr dirty="0"/>
              <a:t>Cand</a:t>
            </a:r>
            <a:r>
              <a:rPr spc="-15" dirty="0"/>
              <a:t> </a:t>
            </a:r>
            <a:r>
              <a:rPr dirty="0"/>
              <a:t>alegi</a:t>
            </a:r>
            <a:r>
              <a:rPr spc="-5" dirty="0"/>
              <a:t> </a:t>
            </a:r>
            <a:r>
              <a:rPr dirty="0"/>
              <a:t>deschiderea</a:t>
            </a:r>
            <a:r>
              <a:rPr spc="-25" dirty="0"/>
              <a:t> </a:t>
            </a:r>
            <a:r>
              <a:rPr dirty="0"/>
              <a:t>unui </a:t>
            </a:r>
            <a:r>
              <a:rPr spc="-20" dirty="0"/>
              <a:t>SRL?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30912" rIns="0" bIns="0" rtlCol="0">
            <a:spAutoFit/>
          </a:bodyPr>
          <a:lstStyle/>
          <a:p>
            <a:pPr marL="468630" indent="-361950">
              <a:lnSpc>
                <a:spcPts val="2240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50" dirty="0"/>
              <a:t> </a:t>
            </a:r>
            <a:r>
              <a:rPr sz="1950" dirty="0"/>
              <a:t>vrei</a:t>
            </a:r>
            <a:r>
              <a:rPr sz="1950" spc="20" dirty="0"/>
              <a:t> </a:t>
            </a:r>
            <a:r>
              <a:rPr sz="1950" dirty="0"/>
              <a:t>să</a:t>
            </a:r>
            <a:r>
              <a:rPr sz="1950" spc="15" dirty="0"/>
              <a:t> </a:t>
            </a:r>
            <a:r>
              <a:rPr sz="1950" dirty="0"/>
              <a:t>fii</a:t>
            </a:r>
            <a:r>
              <a:rPr sz="1950" spc="20" dirty="0"/>
              <a:t> </a:t>
            </a:r>
            <a:r>
              <a:rPr sz="1950" spc="-10" dirty="0"/>
              <a:t>independent</a:t>
            </a:r>
            <a:endParaRPr sz="1950"/>
          </a:p>
          <a:p>
            <a:pPr marL="46863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50" dirty="0"/>
              <a:t> </a:t>
            </a:r>
            <a:r>
              <a:rPr sz="1950" dirty="0"/>
              <a:t>vrei</a:t>
            </a:r>
            <a:r>
              <a:rPr sz="1950" spc="25" dirty="0"/>
              <a:t> </a:t>
            </a:r>
            <a:r>
              <a:rPr sz="1950" dirty="0"/>
              <a:t>să</a:t>
            </a:r>
            <a:r>
              <a:rPr sz="1950" spc="15" dirty="0"/>
              <a:t> </a:t>
            </a:r>
            <a:r>
              <a:rPr sz="1950" dirty="0"/>
              <a:t>te</a:t>
            </a:r>
            <a:r>
              <a:rPr sz="1950" spc="35" dirty="0"/>
              <a:t> </a:t>
            </a:r>
            <a:r>
              <a:rPr sz="1950" dirty="0"/>
              <a:t>dezvolți</a:t>
            </a:r>
            <a:r>
              <a:rPr sz="1950" spc="45" dirty="0"/>
              <a:t> </a:t>
            </a:r>
            <a:r>
              <a:rPr sz="1950" dirty="0"/>
              <a:t>în</a:t>
            </a:r>
            <a:r>
              <a:rPr sz="1950" spc="10" dirty="0"/>
              <a:t> </a:t>
            </a:r>
            <a:r>
              <a:rPr sz="1950" spc="-10" dirty="0"/>
              <a:t>viitor</a:t>
            </a:r>
            <a:endParaRPr sz="1950"/>
          </a:p>
          <a:p>
            <a:pPr marL="46863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55" dirty="0"/>
              <a:t> </a:t>
            </a:r>
            <a:r>
              <a:rPr sz="1950" dirty="0"/>
              <a:t>vrei</a:t>
            </a:r>
            <a:r>
              <a:rPr sz="1950" spc="30" dirty="0"/>
              <a:t> </a:t>
            </a:r>
            <a:r>
              <a:rPr sz="1950" dirty="0"/>
              <a:t>să</a:t>
            </a:r>
            <a:r>
              <a:rPr sz="1950" spc="20" dirty="0"/>
              <a:t> </a:t>
            </a:r>
            <a:r>
              <a:rPr sz="1950" dirty="0"/>
              <a:t>accesezi</a:t>
            </a:r>
            <a:r>
              <a:rPr sz="1950" spc="45" dirty="0"/>
              <a:t> </a:t>
            </a:r>
            <a:r>
              <a:rPr sz="1950" dirty="0"/>
              <a:t>finanțări</a:t>
            </a:r>
            <a:r>
              <a:rPr sz="1950" spc="50" dirty="0"/>
              <a:t> </a:t>
            </a:r>
            <a:r>
              <a:rPr sz="1950" spc="-10" dirty="0"/>
              <a:t>nerambursabile</a:t>
            </a:r>
            <a:endParaRPr sz="1950"/>
          </a:p>
          <a:p>
            <a:pPr marL="468630" indent="-361950">
              <a:lnSpc>
                <a:spcPts val="2140"/>
              </a:lnSpc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55" dirty="0"/>
              <a:t> </a:t>
            </a:r>
            <a:r>
              <a:rPr sz="1950" dirty="0"/>
              <a:t>vrei</a:t>
            </a:r>
            <a:r>
              <a:rPr sz="1950" spc="25" dirty="0"/>
              <a:t> </a:t>
            </a:r>
            <a:r>
              <a:rPr sz="1950" dirty="0"/>
              <a:t>să</a:t>
            </a:r>
            <a:r>
              <a:rPr sz="1950" spc="15" dirty="0"/>
              <a:t> </a:t>
            </a:r>
            <a:r>
              <a:rPr sz="1950" dirty="0"/>
              <a:t>nu</a:t>
            </a:r>
            <a:r>
              <a:rPr sz="1950" spc="35" dirty="0"/>
              <a:t> </a:t>
            </a:r>
            <a:r>
              <a:rPr sz="1950" dirty="0"/>
              <a:t>ai</a:t>
            </a:r>
            <a:r>
              <a:rPr sz="1950" spc="30" dirty="0"/>
              <a:t> </a:t>
            </a:r>
            <a:r>
              <a:rPr sz="1950" dirty="0"/>
              <a:t>riscuri</a:t>
            </a:r>
            <a:r>
              <a:rPr sz="1950" spc="25" dirty="0"/>
              <a:t> </a:t>
            </a:r>
            <a:r>
              <a:rPr sz="1950" dirty="0"/>
              <a:t>de</a:t>
            </a:r>
            <a:r>
              <a:rPr sz="1950" spc="35" dirty="0"/>
              <a:t> </a:t>
            </a:r>
            <a:r>
              <a:rPr sz="1950" dirty="0"/>
              <a:t>încadrare</a:t>
            </a:r>
            <a:r>
              <a:rPr sz="1950" spc="55" dirty="0"/>
              <a:t> </a:t>
            </a:r>
            <a:r>
              <a:rPr sz="1950" dirty="0"/>
              <a:t>ca</a:t>
            </a:r>
            <a:r>
              <a:rPr sz="1950" spc="15" dirty="0"/>
              <a:t> </a:t>
            </a:r>
            <a:r>
              <a:rPr sz="1950" dirty="0"/>
              <a:t>activitate</a:t>
            </a:r>
            <a:r>
              <a:rPr sz="1950" spc="40" dirty="0"/>
              <a:t> </a:t>
            </a:r>
            <a:r>
              <a:rPr sz="1950" spc="-10" dirty="0"/>
              <a:t>dependentă</a:t>
            </a:r>
            <a:endParaRPr sz="1950"/>
          </a:p>
          <a:p>
            <a:pPr marL="468630" indent="-361950">
              <a:lnSpc>
                <a:spcPts val="2140"/>
              </a:lnSpc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60" dirty="0"/>
              <a:t> </a:t>
            </a:r>
            <a:r>
              <a:rPr sz="1950" dirty="0"/>
              <a:t>vrei</a:t>
            </a:r>
            <a:r>
              <a:rPr sz="1950" spc="30" dirty="0"/>
              <a:t> </a:t>
            </a:r>
            <a:r>
              <a:rPr sz="1950" dirty="0"/>
              <a:t>să</a:t>
            </a:r>
            <a:r>
              <a:rPr sz="1950" spc="20" dirty="0"/>
              <a:t> </a:t>
            </a:r>
            <a:r>
              <a:rPr sz="1950" dirty="0"/>
              <a:t>desfășori</a:t>
            </a:r>
            <a:r>
              <a:rPr sz="1950" spc="50" dirty="0"/>
              <a:t> </a:t>
            </a:r>
            <a:r>
              <a:rPr sz="1950" dirty="0"/>
              <a:t>mai</a:t>
            </a:r>
            <a:r>
              <a:rPr sz="1950" spc="10" dirty="0"/>
              <a:t> </a:t>
            </a:r>
            <a:r>
              <a:rPr sz="1950" dirty="0"/>
              <a:t>multe</a:t>
            </a:r>
            <a:r>
              <a:rPr sz="1950" spc="40" dirty="0"/>
              <a:t> </a:t>
            </a:r>
            <a:r>
              <a:rPr sz="1950" spc="-10" dirty="0"/>
              <a:t>activități</a:t>
            </a:r>
            <a:endParaRPr sz="1950"/>
          </a:p>
          <a:p>
            <a:pPr marL="46863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55" dirty="0"/>
              <a:t> </a:t>
            </a:r>
            <a:r>
              <a:rPr sz="1950" dirty="0"/>
              <a:t>vrei</a:t>
            </a:r>
            <a:r>
              <a:rPr sz="1950" spc="20" dirty="0"/>
              <a:t> </a:t>
            </a:r>
            <a:r>
              <a:rPr sz="1950" dirty="0"/>
              <a:t>să</a:t>
            </a:r>
            <a:r>
              <a:rPr sz="1950" spc="15" dirty="0"/>
              <a:t> </a:t>
            </a:r>
            <a:r>
              <a:rPr sz="1950" dirty="0"/>
              <a:t>te</a:t>
            </a:r>
            <a:r>
              <a:rPr sz="1950" spc="35" dirty="0"/>
              <a:t> </a:t>
            </a:r>
            <a:r>
              <a:rPr sz="1950" dirty="0"/>
              <a:t>asociezi</a:t>
            </a:r>
            <a:r>
              <a:rPr sz="1950" spc="25" dirty="0"/>
              <a:t> </a:t>
            </a:r>
            <a:r>
              <a:rPr sz="1950" dirty="0"/>
              <a:t>cu</a:t>
            </a:r>
            <a:r>
              <a:rPr sz="1950" spc="35" dirty="0"/>
              <a:t> </a:t>
            </a:r>
            <a:r>
              <a:rPr sz="1950" dirty="0"/>
              <a:t>o</a:t>
            </a:r>
            <a:r>
              <a:rPr sz="1950" spc="35" dirty="0"/>
              <a:t> </a:t>
            </a:r>
            <a:r>
              <a:rPr sz="1950" dirty="0"/>
              <a:t>altă</a:t>
            </a:r>
            <a:r>
              <a:rPr sz="1950" spc="35" dirty="0"/>
              <a:t> </a:t>
            </a:r>
            <a:r>
              <a:rPr sz="1950" spc="-10" dirty="0"/>
              <a:t>persoană</a:t>
            </a:r>
            <a:endParaRPr sz="1950"/>
          </a:p>
          <a:p>
            <a:pPr marL="468630" indent="-361950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469265" algn="l"/>
              </a:tabLst>
            </a:pPr>
            <a:r>
              <a:rPr sz="1950" dirty="0"/>
              <a:t>Când</a:t>
            </a:r>
            <a:r>
              <a:rPr sz="1950" spc="65" dirty="0"/>
              <a:t> </a:t>
            </a:r>
            <a:r>
              <a:rPr sz="1950" dirty="0"/>
              <a:t>marja</a:t>
            </a:r>
            <a:r>
              <a:rPr sz="1950" spc="30" dirty="0"/>
              <a:t> </a:t>
            </a:r>
            <a:r>
              <a:rPr sz="1950" dirty="0"/>
              <a:t>de</a:t>
            </a:r>
            <a:r>
              <a:rPr sz="1950" spc="45" dirty="0"/>
              <a:t> </a:t>
            </a:r>
            <a:r>
              <a:rPr sz="1950" dirty="0"/>
              <a:t>profit</a:t>
            </a:r>
            <a:r>
              <a:rPr sz="1950" spc="65" dirty="0"/>
              <a:t> </a:t>
            </a:r>
            <a:r>
              <a:rPr sz="1950" dirty="0"/>
              <a:t>este</a:t>
            </a:r>
            <a:r>
              <a:rPr sz="1950" spc="30" dirty="0"/>
              <a:t> </a:t>
            </a:r>
            <a:r>
              <a:rPr sz="1950" dirty="0"/>
              <a:t>mai</a:t>
            </a:r>
            <a:r>
              <a:rPr sz="1950" spc="35" dirty="0"/>
              <a:t> </a:t>
            </a:r>
            <a:r>
              <a:rPr sz="1950" dirty="0"/>
              <a:t>mare</a:t>
            </a:r>
            <a:r>
              <a:rPr sz="1950" spc="50" dirty="0"/>
              <a:t> </a:t>
            </a:r>
            <a:r>
              <a:rPr sz="1950" dirty="0"/>
              <a:t>de</a:t>
            </a:r>
            <a:r>
              <a:rPr sz="1950" spc="45" dirty="0"/>
              <a:t> </a:t>
            </a:r>
            <a:r>
              <a:rPr sz="1950" dirty="0"/>
              <a:t>20%</a:t>
            </a:r>
            <a:r>
              <a:rPr sz="1950" spc="60" dirty="0"/>
              <a:t> </a:t>
            </a:r>
            <a:r>
              <a:rPr sz="1750" spc="-10" dirty="0"/>
              <a:t>[(venituri-cheltuieli)/venituri </a:t>
            </a:r>
            <a:r>
              <a:rPr sz="1750" dirty="0"/>
              <a:t>x</a:t>
            </a:r>
            <a:r>
              <a:rPr sz="1750" spc="35" dirty="0"/>
              <a:t> </a:t>
            </a:r>
            <a:r>
              <a:rPr sz="1750" dirty="0"/>
              <a:t>100]</a:t>
            </a:r>
            <a:r>
              <a:rPr sz="1750" spc="-20" dirty="0"/>
              <a:t> </a:t>
            </a:r>
            <a:r>
              <a:rPr sz="1750" dirty="0"/>
              <a:t>&gt;</a:t>
            </a:r>
            <a:r>
              <a:rPr sz="1750" spc="35" dirty="0"/>
              <a:t> </a:t>
            </a:r>
            <a:r>
              <a:rPr sz="1750" spc="-25" dirty="0"/>
              <a:t>20%</a:t>
            </a:r>
            <a:endParaRPr sz="1750"/>
          </a:p>
        </p:txBody>
      </p:sp>
      <p:sp>
        <p:nvSpPr>
          <p:cNvPr id="4" name="object 4"/>
          <p:cNvSpPr txBox="1"/>
          <p:nvPr/>
        </p:nvSpPr>
        <p:spPr>
          <a:xfrm>
            <a:off x="926083" y="6421628"/>
            <a:ext cx="5851525" cy="4946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85"/>
              </a:spcBef>
            </a:pPr>
            <a:r>
              <a:rPr sz="1500" u="sng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https://valentinasaygo.ro/scrieri-serioase/pfa-sau-srl-eterna-</a:t>
            </a:r>
            <a:r>
              <a:rPr sz="1500" u="sng" spc="-10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intrebare/</a:t>
            </a:r>
            <a:r>
              <a:rPr sz="1500" u="none" spc="-10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500" u="sng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3"/>
              </a:rPr>
              <a:t>https://valentinasaygo.ro/scrieri-serioase/mituri-si-adevaruri-despre-</a:t>
            </a:r>
            <a:r>
              <a:rPr sz="1500" u="sng" spc="-20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3"/>
              </a:rPr>
              <a:t>pfa/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503360"/>
            <a:ext cx="7478395" cy="22294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2245"/>
              </a:lnSpc>
              <a:spcBef>
                <a:spcPts val="130"/>
              </a:spcBef>
            </a:pPr>
            <a:r>
              <a:rPr sz="1950" dirty="0">
                <a:latin typeface="Arial Narrow"/>
                <a:cs typeface="Arial Narrow"/>
              </a:rPr>
              <a:t>Alcool,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tutun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ts val="2140"/>
              </a:lnSpc>
            </a:pPr>
            <a:r>
              <a:rPr sz="1950" dirty="0">
                <a:latin typeface="Arial Narrow"/>
                <a:cs typeface="Arial Narrow"/>
              </a:rPr>
              <a:t>Lipsuri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inventar,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spc="-10" dirty="0" err="1">
                <a:latin typeface="Arial Narrow"/>
                <a:cs typeface="Arial Narrow"/>
              </a:rPr>
              <a:t>calamități</a:t>
            </a:r>
            <a:r>
              <a:rPr lang="en-US" sz="1950" spc="-10" dirty="0">
                <a:latin typeface="Arial Narrow"/>
                <a:cs typeface="Arial Narrow"/>
              </a:rPr>
              <a:t>, </a:t>
            </a:r>
            <a:r>
              <a:rPr lang="en-US" sz="1950" spc="-10" dirty="0" err="1">
                <a:latin typeface="Arial Narrow"/>
                <a:cs typeface="Arial Narrow"/>
              </a:rPr>
              <a:t>anumite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provizioane</a:t>
            </a:r>
            <a:endParaRPr sz="1950" dirty="0">
              <a:latin typeface="Arial Narrow"/>
              <a:cs typeface="Arial Narrow"/>
            </a:endParaRPr>
          </a:p>
          <a:p>
            <a:pPr marL="12700" marR="3930015">
              <a:lnSpc>
                <a:spcPts val="2140"/>
              </a:lnSpc>
              <a:spcBef>
                <a:spcPts val="135"/>
              </a:spcBef>
            </a:pPr>
            <a:r>
              <a:rPr sz="1950" dirty="0">
                <a:latin typeface="Arial Narrow"/>
                <a:cs typeface="Arial Narrow"/>
              </a:rPr>
              <a:t>Amenzi,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dobânzi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penalități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către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stat </a:t>
            </a:r>
            <a:r>
              <a:rPr sz="1950" dirty="0">
                <a:latin typeface="Arial Narrow"/>
                <a:cs typeface="Arial Narrow"/>
              </a:rPr>
              <a:t>Cheltuieli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favoarea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asociaților</a:t>
            </a:r>
            <a:endParaRPr sz="1950" dirty="0">
              <a:latin typeface="Arial Narrow"/>
              <a:cs typeface="Arial Narrow"/>
            </a:endParaRPr>
          </a:p>
          <a:p>
            <a:pPr marL="12700" marR="5080" algn="just">
              <a:lnSpc>
                <a:spcPct val="91500"/>
              </a:lnSpc>
              <a:spcBef>
                <a:spcPts val="2090"/>
              </a:spcBef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Atenție</a:t>
            </a:r>
            <a:r>
              <a:rPr sz="1950" b="1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la</a:t>
            </a:r>
            <a:r>
              <a:rPr sz="1950" b="1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microîntreprinderi! </a:t>
            </a:r>
            <a:r>
              <a:rPr sz="1950" dirty="0">
                <a:latin typeface="Arial Narrow"/>
                <a:cs typeface="Arial Narrow"/>
              </a:rPr>
              <a:t>Chiar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dacă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aceste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cheltuieli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afectează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baza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de </a:t>
            </a:r>
            <a:r>
              <a:rPr sz="1950" dirty="0">
                <a:latin typeface="Arial Narrow"/>
                <a:cs typeface="Arial Narrow"/>
              </a:rPr>
              <a:t>impozitare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impozitului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venit,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cheltuielile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nedeductibile</a:t>
            </a:r>
            <a:r>
              <a:rPr sz="1950" spc="10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afectează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impozitul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pe </a:t>
            </a:r>
            <a:r>
              <a:rPr sz="1950" spc="-10" dirty="0">
                <a:latin typeface="Arial Narrow"/>
                <a:cs typeface="Arial Narrow"/>
              </a:rPr>
              <a:t>dividende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114" y="7374938"/>
            <a:ext cx="1962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20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962785">
              <a:lnSpc>
                <a:spcPct val="100000"/>
              </a:lnSpc>
              <a:spcBef>
                <a:spcPts val="125"/>
              </a:spcBef>
            </a:pPr>
            <a:r>
              <a:rPr dirty="0"/>
              <a:t>Cheltuieli</a:t>
            </a:r>
            <a:r>
              <a:rPr spc="-40" dirty="0"/>
              <a:t> </a:t>
            </a:r>
            <a:r>
              <a:rPr spc="-10" dirty="0"/>
              <a:t>nedeductibile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48944" y="6087896"/>
            <a:ext cx="737743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https://valentinasaygo.ro/scrieri-serioase/draga-antreprenorule-hai-sa-ti-ghicesc-in-</a:t>
            </a:r>
            <a:r>
              <a:rPr sz="1500" spc="-1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balanta/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3027642"/>
            <a:ext cx="8357234" cy="1149031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314960" indent="-302260">
              <a:lnSpc>
                <a:spcPts val="1980"/>
              </a:lnSpc>
              <a:buClr>
                <a:srgbClr val="800080"/>
              </a:buClr>
              <a:buFont typeface="Arial"/>
              <a:buChar char="►"/>
              <a:tabLst>
                <a:tab pos="314960" algn="l"/>
              </a:tabLst>
            </a:pPr>
            <a:r>
              <a:rPr sz="1950" dirty="0" err="1">
                <a:latin typeface="Arial Narrow"/>
                <a:cs typeface="Arial Narrow"/>
              </a:rPr>
              <a:t>Trebuie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plătești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amenzi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toate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declarațiile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nedepuse</a:t>
            </a:r>
            <a:endParaRPr sz="1950" dirty="0">
              <a:latin typeface="Arial Narrow"/>
              <a:cs typeface="Arial Narrow"/>
            </a:endParaRPr>
          </a:p>
          <a:p>
            <a:pPr marL="307340" indent="-294640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307340" algn="l"/>
              </a:tabLst>
            </a:pP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 err="1">
                <a:latin typeface="Arial Narrow"/>
                <a:cs typeface="Arial Narrow"/>
              </a:rPr>
              <a:t>cazier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fiscal</a:t>
            </a:r>
            <a:endParaRPr lang="en-US" sz="1950" spc="-10" dirty="0">
              <a:latin typeface="Arial Narrow"/>
              <a:cs typeface="Arial Narrow"/>
            </a:endParaRPr>
          </a:p>
          <a:p>
            <a:pPr marL="307340" indent="-294640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307340" algn="l"/>
              </a:tabLst>
            </a:pPr>
            <a:r>
              <a:rPr lang="en-US" sz="1950" spc="-10" dirty="0">
                <a:latin typeface="Arial Narrow"/>
                <a:cs typeface="Arial Narrow"/>
              </a:rPr>
              <a:t>Poti </a:t>
            </a:r>
            <a:r>
              <a:rPr lang="en-US" sz="1950" spc="-10" dirty="0" err="1">
                <a:latin typeface="Arial Narrow"/>
                <a:cs typeface="Arial Narrow"/>
              </a:rPr>
              <a:t>avea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blocaje</a:t>
            </a:r>
            <a:r>
              <a:rPr lang="en-US" sz="1950" spc="-10" dirty="0">
                <a:latin typeface="Arial Narrow"/>
                <a:cs typeface="Arial Narrow"/>
              </a:rPr>
              <a:t> la </a:t>
            </a:r>
            <a:r>
              <a:rPr lang="en-US" sz="1950" spc="-10" dirty="0" err="1">
                <a:latin typeface="Arial Narrow"/>
                <a:cs typeface="Arial Narrow"/>
              </a:rPr>
              <a:t>infiintarea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unei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firme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noi</a:t>
            </a:r>
            <a:endParaRPr lang="en-US" sz="1950" spc="-10" dirty="0">
              <a:latin typeface="Arial Narrow"/>
              <a:cs typeface="Arial Narrow"/>
            </a:endParaRPr>
          </a:p>
          <a:p>
            <a:pPr marL="307340" indent="-294640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307340" algn="l"/>
              </a:tabLst>
            </a:pPr>
            <a:r>
              <a:rPr lang="en-US" sz="1950" spc="-10" dirty="0" err="1">
                <a:latin typeface="Arial Narrow"/>
                <a:cs typeface="Arial Narrow"/>
              </a:rPr>
              <a:t>Executare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silita</a:t>
            </a:r>
            <a:r>
              <a:rPr lang="en-US" sz="1950" spc="-10" dirty="0">
                <a:latin typeface="Arial Narrow"/>
                <a:cs typeface="Arial Narrow"/>
              </a:rPr>
              <a:t> si </a:t>
            </a:r>
            <a:r>
              <a:rPr lang="en-US" sz="1950" spc="-10" dirty="0" err="1">
                <a:latin typeface="Arial Narrow"/>
                <a:cs typeface="Arial Narrow"/>
              </a:rPr>
              <a:t>sechestru</a:t>
            </a:r>
            <a:r>
              <a:rPr lang="en-US" sz="1950" spc="-10" dirty="0">
                <a:latin typeface="Arial Narrow"/>
                <a:cs typeface="Arial Narrow"/>
              </a:rPr>
              <a:t> pe </a:t>
            </a:r>
            <a:r>
              <a:rPr lang="en-US" sz="1950" spc="-10" dirty="0" err="1">
                <a:latin typeface="Arial Narrow"/>
                <a:cs typeface="Arial Narrow"/>
              </a:rPr>
              <a:t>bunuri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2263" y="5933947"/>
            <a:ext cx="602551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u="sng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Arial Narrow"/>
                <a:cs typeface="Arial Narrow"/>
                <a:hlinkClick r:id="rId2"/>
              </a:rPr>
              <a:t>https://valentinasaygo.ro/scrieri-serioase/tinichelele-de-coada-si-firmele-</a:t>
            </a:r>
            <a:r>
              <a:rPr sz="1500" u="sng" spc="-10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Arial Narrow"/>
                <a:cs typeface="Arial Narrow"/>
                <a:hlinkClick r:id="rId2"/>
              </a:rPr>
              <a:t>abandonate/</a:t>
            </a:r>
            <a:endParaRPr sz="1500">
              <a:latin typeface="Arial Narrow"/>
              <a:cs typeface="Arial Narrow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071245">
              <a:lnSpc>
                <a:spcPct val="100000"/>
              </a:lnSpc>
              <a:spcBef>
                <a:spcPts val="125"/>
              </a:spcBef>
            </a:pPr>
            <a:r>
              <a:rPr dirty="0"/>
              <a:t>Cum</a:t>
            </a:r>
            <a:r>
              <a:rPr spc="-20" dirty="0"/>
              <a:t> </a:t>
            </a:r>
            <a:r>
              <a:rPr dirty="0"/>
              <a:t>te</a:t>
            </a:r>
            <a:r>
              <a:rPr spc="15" dirty="0"/>
              <a:t> </a:t>
            </a:r>
            <a:r>
              <a:rPr dirty="0"/>
              <a:t>pot</a:t>
            </a:r>
            <a:r>
              <a:rPr spc="-30" dirty="0"/>
              <a:t> </a:t>
            </a:r>
            <a:r>
              <a:rPr dirty="0"/>
              <a:t>afecta</a:t>
            </a:r>
            <a:r>
              <a:rPr spc="-5" dirty="0"/>
              <a:t> </a:t>
            </a:r>
            <a:r>
              <a:rPr dirty="0"/>
              <a:t>firmele</a:t>
            </a:r>
            <a:r>
              <a:rPr spc="-5" dirty="0"/>
              <a:t> </a:t>
            </a:r>
            <a:r>
              <a:rPr spc="-10" dirty="0"/>
              <a:t>abandonate?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498090">
              <a:lnSpc>
                <a:spcPct val="100000"/>
              </a:lnSpc>
              <a:spcBef>
                <a:spcPts val="125"/>
              </a:spcBef>
            </a:pPr>
            <a:r>
              <a:rPr dirty="0"/>
              <a:t>Factura </a:t>
            </a:r>
            <a:r>
              <a:rPr spc="-10" dirty="0"/>
              <a:t>fiscală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2235" y="1717134"/>
            <a:ext cx="7572375" cy="4962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186045">
              <a:lnSpc>
                <a:spcPct val="116399"/>
              </a:lnSpc>
              <a:spcBef>
                <a:spcPts val="90"/>
              </a:spcBef>
            </a:pPr>
            <a:r>
              <a:rPr sz="1950" dirty="0">
                <a:latin typeface="Arial Narrow"/>
                <a:cs typeface="Arial Narrow"/>
              </a:rPr>
              <a:t>Factura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marketing </a:t>
            </a:r>
            <a:r>
              <a:rPr sz="1950" dirty="0">
                <a:latin typeface="Arial Narrow"/>
                <a:cs typeface="Arial Narrow"/>
              </a:rPr>
              <a:t>Draftul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contract,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anexe</a:t>
            </a:r>
            <a:endParaRPr sz="1950" dirty="0">
              <a:latin typeface="Arial Narrow"/>
              <a:cs typeface="Arial Narrow"/>
            </a:endParaRPr>
          </a:p>
          <a:p>
            <a:pPr marL="12700" marR="2116455">
              <a:lnSpc>
                <a:spcPct val="116900"/>
              </a:lnSpc>
              <a:spcBef>
                <a:spcPts val="5"/>
              </a:spcBef>
            </a:pPr>
            <a:r>
              <a:rPr sz="1950" spc="-10" dirty="0">
                <a:latin typeface="Arial Narrow"/>
                <a:cs typeface="Arial Narrow"/>
              </a:rPr>
              <a:t>Termene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plată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(menționate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contract,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dar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factură) </a:t>
            </a:r>
            <a:r>
              <a:rPr sz="1950" dirty="0">
                <a:latin typeface="Arial Narrow"/>
                <a:cs typeface="Arial Narrow"/>
              </a:rPr>
              <a:t>Avans,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proformă,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 err="1">
                <a:latin typeface="Arial Narrow"/>
                <a:cs typeface="Arial Narrow"/>
              </a:rPr>
              <a:t>stornare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950" spc="-10" dirty="0">
                <a:latin typeface="Arial Narrow"/>
                <a:cs typeface="Arial Narrow"/>
              </a:rPr>
              <a:t>Scadențe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950" dirty="0">
                <a:latin typeface="Arial Narrow"/>
                <a:cs typeface="Arial Narrow"/>
              </a:rPr>
              <a:t>Cronologie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crescătoare</a:t>
            </a:r>
            <a:endParaRPr sz="1950" dirty="0">
              <a:latin typeface="Arial Narrow"/>
              <a:cs typeface="Arial Narrow"/>
            </a:endParaRPr>
          </a:p>
          <a:p>
            <a:pPr marL="12700" marR="4231640">
              <a:lnSpc>
                <a:spcPct val="116700"/>
              </a:lnSpc>
              <a:spcBef>
                <a:spcPts val="5"/>
              </a:spcBef>
            </a:pPr>
            <a:r>
              <a:rPr sz="1950" dirty="0">
                <a:latin typeface="Arial Narrow"/>
                <a:cs typeface="Arial Narrow"/>
              </a:rPr>
              <a:t>Decizie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proces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verbal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emitere </a:t>
            </a:r>
            <a:r>
              <a:rPr sz="1950" dirty="0">
                <a:latin typeface="Arial Narrow"/>
                <a:cs typeface="Arial Narrow"/>
              </a:rPr>
              <a:t>Creanță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certă,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lichidă,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exigibilă </a:t>
            </a:r>
            <a:r>
              <a:rPr sz="1950" dirty="0">
                <a:latin typeface="Arial Narrow"/>
                <a:cs typeface="Arial Narrow"/>
              </a:rPr>
              <a:t>Transmiterea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comunicarea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facturii </a:t>
            </a:r>
            <a:r>
              <a:rPr sz="1950" dirty="0">
                <a:latin typeface="Arial Narrow"/>
                <a:cs typeface="Arial Narrow"/>
              </a:rPr>
              <a:t>Recuperarea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creanțelor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950" dirty="0">
                <a:latin typeface="Arial Narrow"/>
                <a:cs typeface="Arial Narrow"/>
              </a:rPr>
              <a:t>E-factura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(soft,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SPV)</a:t>
            </a:r>
            <a:endParaRPr sz="195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195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950" dirty="0">
              <a:latin typeface="Arial Narrow"/>
              <a:cs typeface="Arial Narrow"/>
            </a:endParaRPr>
          </a:p>
          <a:p>
            <a:pPr marL="12700" marR="5080">
              <a:lnSpc>
                <a:spcPct val="118000"/>
              </a:lnSpc>
              <a:spcBef>
                <a:spcPts val="5"/>
              </a:spcBef>
            </a:pPr>
            <a:r>
              <a:rPr sz="150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https://valentinasaygo.ro/scrieri-serioase/factura-noastra-cea-de-toate-zilele-</a:t>
            </a:r>
            <a:r>
              <a:rPr sz="1500" spc="-1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fa-</a:t>
            </a:r>
            <a:r>
              <a:rPr sz="150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ne-o-noua-</a:t>
            </a:r>
            <a:r>
              <a:rPr sz="1500" spc="-20" dirty="0">
                <a:solidFill>
                  <a:srgbClr val="0000CC"/>
                </a:solidFill>
                <a:latin typeface="Calibri"/>
                <a:cs typeface="Calibri"/>
                <a:hlinkClick r:id="rId2"/>
              </a:rPr>
              <a:t>azi-</a:t>
            </a:r>
            <a:r>
              <a:rPr sz="1500" spc="-10" dirty="0">
                <a:solidFill>
                  <a:srgbClr val="0000CC"/>
                </a:solidFill>
                <a:latin typeface="Calibri"/>
                <a:cs typeface="Calibri"/>
              </a:rPr>
              <a:t>incasata/</a:t>
            </a:r>
            <a:endParaRPr sz="1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442435"/>
            <a:ext cx="5742940" cy="17189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990099"/>
                </a:solidFill>
                <a:latin typeface="Arial Narrow"/>
                <a:cs typeface="Arial Narrow"/>
              </a:rPr>
              <a:t>Ai</a:t>
            </a:r>
            <a:r>
              <a:rPr sz="2200" b="1" spc="-3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990099"/>
                </a:solidFill>
                <a:latin typeface="Arial Narrow"/>
                <a:cs typeface="Arial Narrow"/>
              </a:rPr>
              <a:t>încasări</a:t>
            </a:r>
            <a:r>
              <a:rPr sz="2200" b="1" spc="-1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990099"/>
                </a:solidFill>
                <a:latin typeface="Arial Narrow"/>
                <a:cs typeface="Arial Narrow"/>
              </a:rPr>
              <a:t>numerar</a:t>
            </a:r>
            <a:r>
              <a:rPr sz="2200" b="1" spc="1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990099"/>
                </a:solidFill>
                <a:latin typeface="Arial Narrow"/>
                <a:cs typeface="Arial Narrow"/>
              </a:rPr>
              <a:t>de</a:t>
            </a:r>
            <a:r>
              <a:rPr sz="2200" b="1" spc="-2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990099"/>
                </a:solidFill>
                <a:latin typeface="Arial Narrow"/>
                <a:cs typeface="Arial Narrow"/>
              </a:rPr>
              <a:t>la</a:t>
            </a:r>
            <a:r>
              <a:rPr sz="2200" b="1" spc="-5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2200" b="1" dirty="0">
                <a:solidFill>
                  <a:srgbClr val="990099"/>
                </a:solidFill>
                <a:latin typeface="Arial Narrow"/>
                <a:cs typeface="Arial Narrow"/>
              </a:rPr>
              <a:t>persoane</a:t>
            </a:r>
            <a:r>
              <a:rPr sz="2200" b="1" spc="-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2200" b="1" spc="-10" dirty="0">
                <a:solidFill>
                  <a:srgbClr val="990099"/>
                </a:solidFill>
                <a:latin typeface="Arial Narrow"/>
                <a:cs typeface="Arial Narrow"/>
              </a:rPr>
              <a:t>fizice?</a:t>
            </a:r>
            <a:endParaRPr sz="2200">
              <a:latin typeface="Arial Narrow"/>
              <a:cs typeface="Arial Narrow"/>
            </a:endParaRPr>
          </a:p>
          <a:p>
            <a:pPr marL="319405" indent="-306705">
              <a:lnSpc>
                <a:spcPct val="100000"/>
              </a:lnSpc>
              <a:spcBef>
                <a:spcPts val="2180"/>
              </a:spcBef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Casa</a:t>
            </a:r>
            <a:r>
              <a:rPr sz="1950" b="1" spc="7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1950" b="1" spc="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marcat</a:t>
            </a:r>
            <a:r>
              <a:rPr sz="1950" b="1" spc="9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este</a:t>
            </a:r>
            <a:r>
              <a:rPr sz="1950" spc="10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obligatorie</a:t>
            </a:r>
            <a:r>
              <a:rPr sz="1950" spc="17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pentru</a:t>
            </a:r>
            <a:r>
              <a:rPr sz="1950" spc="17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spc="-25" dirty="0">
                <a:solidFill>
                  <a:srgbClr val="343434"/>
                </a:solidFill>
                <a:latin typeface="Arial Narrow"/>
                <a:cs typeface="Arial Narrow"/>
              </a:rPr>
              <a:t>SRL</a:t>
            </a:r>
            <a:endParaRPr sz="1950">
              <a:latin typeface="Arial Narrow"/>
              <a:cs typeface="Arial Narrow"/>
            </a:endParaRPr>
          </a:p>
          <a:p>
            <a:pPr marL="12700" marR="5080">
              <a:lnSpc>
                <a:spcPts val="2140"/>
              </a:lnSpc>
              <a:spcBef>
                <a:spcPts val="1930"/>
              </a:spcBef>
            </a:pPr>
            <a:r>
              <a:rPr sz="1950" spc="-35" dirty="0">
                <a:latin typeface="Arial"/>
                <a:cs typeface="Arial"/>
              </a:rPr>
              <a:t>PFA</a:t>
            </a:r>
            <a:r>
              <a:rPr sz="1950" spc="-80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(BIA)</a:t>
            </a:r>
            <a:r>
              <a:rPr sz="1950" spc="6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–</a:t>
            </a:r>
            <a:r>
              <a:rPr sz="1950" spc="3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profesii liberale</a:t>
            </a:r>
            <a:r>
              <a:rPr sz="1950" spc="1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–</a:t>
            </a:r>
            <a:r>
              <a:rPr sz="1950" spc="3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NU</a:t>
            </a:r>
            <a:r>
              <a:rPr sz="1950" spc="40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este</a:t>
            </a:r>
            <a:r>
              <a:rPr sz="1950" spc="35" dirty="0">
                <a:latin typeface="Arial"/>
                <a:cs typeface="Arial"/>
              </a:rPr>
              <a:t> </a:t>
            </a:r>
            <a:r>
              <a:rPr sz="1950" spc="-10" dirty="0">
                <a:latin typeface="Arial"/>
                <a:cs typeface="Arial"/>
              </a:rPr>
              <a:t>obligatorie </a:t>
            </a:r>
            <a:r>
              <a:rPr sz="1950" spc="-35" dirty="0">
                <a:latin typeface="Arial"/>
                <a:cs typeface="Arial"/>
              </a:rPr>
              <a:t>PFA</a:t>
            </a:r>
            <a:r>
              <a:rPr sz="1950" spc="-7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–</a:t>
            </a:r>
            <a:r>
              <a:rPr sz="1950" spc="6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activități</a:t>
            </a:r>
            <a:r>
              <a:rPr sz="1950" spc="30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independente</a:t>
            </a:r>
            <a:r>
              <a:rPr sz="1950" spc="20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–</a:t>
            </a:r>
            <a:r>
              <a:rPr sz="1950" spc="45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DA,</a:t>
            </a:r>
            <a:r>
              <a:rPr sz="1950" spc="60" dirty="0">
                <a:latin typeface="Arial"/>
                <a:cs typeface="Arial"/>
              </a:rPr>
              <a:t> </a:t>
            </a:r>
            <a:r>
              <a:rPr sz="1950" dirty="0">
                <a:latin typeface="Arial"/>
                <a:cs typeface="Arial"/>
              </a:rPr>
              <a:t>este</a:t>
            </a:r>
            <a:r>
              <a:rPr sz="1950" spc="20" dirty="0">
                <a:latin typeface="Arial"/>
                <a:cs typeface="Arial"/>
              </a:rPr>
              <a:t> </a:t>
            </a:r>
            <a:r>
              <a:rPr sz="1950" spc="-10" dirty="0">
                <a:latin typeface="Arial"/>
                <a:cs typeface="Arial"/>
              </a:rPr>
              <a:t>obligatorie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2263" y="5616956"/>
            <a:ext cx="6298565" cy="46990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305"/>
              </a:spcBef>
            </a:pPr>
            <a:r>
              <a:rPr sz="1500" u="sng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https://valentinasaygo.ro/scrieri-serioase/am-gresit-un-bon-fiscal-ce-ma-</a:t>
            </a:r>
            <a:r>
              <a:rPr sz="1500" u="sng" spc="-20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fac/</a:t>
            </a:r>
            <a:r>
              <a:rPr sz="1500" u="none" spc="-20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500" u="none" dirty="0">
                <a:solidFill>
                  <a:srgbClr val="0070BF"/>
                </a:solidFill>
                <a:latin typeface="Calibri"/>
                <a:cs typeface="Calibri"/>
                <a:hlinkClick r:id="rId3"/>
              </a:rPr>
              <a:t>https://valentinasaygo.ro/scrieri-serioase/medicul-si-</a:t>
            </a:r>
            <a:r>
              <a:rPr sz="1500" u="none" spc="-10" dirty="0">
                <a:solidFill>
                  <a:srgbClr val="0070BF"/>
                </a:solidFill>
                <a:latin typeface="Calibri"/>
                <a:cs typeface="Calibri"/>
                <a:hlinkClick r:id="rId3"/>
              </a:rPr>
              <a:t>chitantierul/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97635">
              <a:lnSpc>
                <a:spcPct val="100000"/>
              </a:lnSpc>
              <a:spcBef>
                <a:spcPts val="125"/>
              </a:spcBef>
            </a:pPr>
            <a:r>
              <a:rPr dirty="0"/>
              <a:t>Casa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marcat</a:t>
            </a:r>
            <a:r>
              <a:rPr spc="-25" dirty="0"/>
              <a:t> </a:t>
            </a:r>
            <a:r>
              <a:rPr dirty="0"/>
              <a:t>este</a:t>
            </a:r>
            <a:r>
              <a:rPr spc="-35" dirty="0"/>
              <a:t> </a:t>
            </a:r>
            <a:r>
              <a:rPr spc="-10" dirty="0"/>
              <a:t>obligatorie?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916401"/>
            <a:ext cx="8309609" cy="169405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130"/>
              </a:spcBef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POS-ul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si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mijlocele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de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plata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electronice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sunt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obligatorii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pentru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toti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comerciantii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si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prestatorii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de </a:t>
            </a:r>
            <a:r>
              <a:rPr lang="en-US" sz="1950" b="1" spc="40" dirty="0" err="1">
                <a:solidFill>
                  <a:srgbClr val="800080"/>
                </a:solidFill>
                <a:latin typeface="Arial Narrow"/>
                <a:cs typeface="Arial Narrow"/>
              </a:rPr>
              <a:t>servicii</a:t>
            </a:r>
            <a:r>
              <a:rPr lang="en-US" sz="1950" b="1" spc="40" dirty="0">
                <a:solidFill>
                  <a:srgbClr val="800080"/>
                </a:solidFill>
                <a:latin typeface="Arial Narrow"/>
                <a:cs typeface="Arial Narrow"/>
              </a:rPr>
              <a:t> din Romania</a:t>
            </a:r>
            <a:endParaRPr sz="1950" dirty="0">
              <a:latin typeface="Arial Narrow"/>
              <a:cs typeface="Arial Narrow"/>
            </a:endParaRPr>
          </a:p>
          <a:p>
            <a:pPr marL="137795" indent="-125095">
              <a:lnSpc>
                <a:spcPts val="2240"/>
              </a:lnSpc>
              <a:spcBef>
                <a:spcPts val="1939"/>
              </a:spcBef>
              <a:buClr>
                <a:srgbClr val="000000"/>
              </a:buClr>
              <a:buChar char="-"/>
              <a:tabLst>
                <a:tab pos="137795" algn="l"/>
              </a:tabLst>
            </a:pP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ușurează</a:t>
            </a:r>
            <a:r>
              <a:rPr sz="1950" spc="17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procesul</a:t>
            </a:r>
            <a:r>
              <a:rPr sz="1950" spc="16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de</a:t>
            </a:r>
            <a:r>
              <a:rPr sz="1950" spc="13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încasare</a:t>
            </a:r>
            <a:r>
              <a:rPr sz="1950" spc="17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a</a:t>
            </a:r>
            <a:r>
              <a:rPr sz="1950" spc="11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spc="-10" dirty="0">
                <a:solidFill>
                  <a:srgbClr val="343434"/>
                </a:solidFill>
                <a:latin typeface="Arial Narrow"/>
                <a:cs typeface="Arial Narrow"/>
              </a:rPr>
              <a:t>creanțelor</a:t>
            </a:r>
            <a:endParaRPr sz="1950" dirty="0">
              <a:latin typeface="Arial Narrow"/>
              <a:cs typeface="Arial Narrow"/>
            </a:endParaRPr>
          </a:p>
          <a:p>
            <a:pPr marL="12700" marR="5080" indent="125095">
              <a:lnSpc>
                <a:spcPts val="2140"/>
              </a:lnSpc>
              <a:spcBef>
                <a:spcPts val="140"/>
              </a:spcBef>
              <a:buClr>
                <a:srgbClr val="000000"/>
              </a:buClr>
              <a:buChar char="-"/>
              <a:tabLst>
                <a:tab pos="137795" algn="l"/>
              </a:tabLst>
            </a:pPr>
            <a:r>
              <a:rPr lang="en-US" sz="1950" dirty="0">
                <a:solidFill>
                  <a:srgbClr val="343434"/>
                </a:solidFill>
                <a:latin typeface="Arial Narrow"/>
                <a:cs typeface="Arial Narrow"/>
              </a:rPr>
              <a:t>Pos-ul </a:t>
            </a:r>
            <a:r>
              <a:rPr sz="1950" dirty="0" err="1">
                <a:solidFill>
                  <a:srgbClr val="343434"/>
                </a:solidFill>
                <a:latin typeface="Arial Narrow"/>
                <a:cs typeface="Arial Narrow"/>
              </a:rPr>
              <a:t>este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oferit</a:t>
            </a:r>
            <a:r>
              <a:rPr sz="1950" spc="16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de</a:t>
            </a:r>
            <a:r>
              <a:rPr sz="1950" spc="12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bancă</a:t>
            </a:r>
            <a:r>
              <a:rPr sz="1950" spc="14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gratuit</a:t>
            </a:r>
            <a:r>
              <a:rPr sz="1950" spc="16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și</a:t>
            </a:r>
            <a:r>
              <a:rPr sz="1950" spc="8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se</a:t>
            </a:r>
            <a:r>
              <a:rPr sz="1950" spc="9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referă</a:t>
            </a:r>
            <a:r>
              <a:rPr sz="1950" spc="14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la</a:t>
            </a:r>
            <a:r>
              <a:rPr sz="1950" spc="9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încasările</a:t>
            </a:r>
            <a:r>
              <a:rPr sz="1950" spc="16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cu</a:t>
            </a:r>
            <a:r>
              <a:rPr sz="1950" spc="12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cardul,</a:t>
            </a:r>
            <a:r>
              <a:rPr sz="1950" spc="16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indiferent</a:t>
            </a:r>
            <a:r>
              <a:rPr sz="1950" spc="18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dacă</a:t>
            </a:r>
            <a:r>
              <a:rPr sz="1950" spc="14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spc="-10" dirty="0">
                <a:solidFill>
                  <a:srgbClr val="343434"/>
                </a:solidFill>
                <a:latin typeface="Arial Narrow"/>
                <a:cs typeface="Arial Narrow"/>
              </a:rPr>
              <a:t>persoana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este</a:t>
            </a:r>
            <a:r>
              <a:rPr sz="1950" spc="9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fizică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sau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juridică,</a:t>
            </a:r>
            <a:r>
              <a:rPr sz="1950" spc="15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dacă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i</a:t>
            </a:r>
            <a:r>
              <a:rPr sz="1950" spc="10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s-a</a:t>
            </a:r>
            <a:r>
              <a:rPr sz="1950" spc="9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emis</a:t>
            </a:r>
            <a:r>
              <a:rPr sz="1950" spc="11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sau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nu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spc="-10" dirty="0">
                <a:solidFill>
                  <a:srgbClr val="343434"/>
                </a:solidFill>
                <a:latin typeface="Arial Narrow"/>
                <a:cs typeface="Arial Narrow"/>
              </a:rPr>
              <a:t>factură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2263" y="4999735"/>
            <a:ext cx="8176895" cy="46990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305"/>
              </a:spcBef>
            </a:pPr>
            <a:r>
              <a:rPr sz="15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https://valentinasaygo.ro/scrieri-serioase/info-privind-obligativitatea-sistemelor-moderne-de-</a:t>
            </a:r>
            <a:r>
              <a:rPr sz="15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plata</a:t>
            </a:r>
            <a:r>
              <a:rPr sz="1500" u="sng" spc="-10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/</a:t>
            </a:r>
            <a:r>
              <a:rPr sz="1500" u="none" spc="-10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500" u="none" dirty="0">
                <a:solidFill>
                  <a:srgbClr val="0070BF"/>
                </a:solidFill>
                <a:latin typeface="Calibri"/>
                <a:cs typeface="Calibri"/>
                <a:hlinkClick r:id="rId3"/>
              </a:rPr>
              <a:t>https://valentinasaygo.ro/scrieri-serioase/ce-trebuie-sa-</a:t>
            </a:r>
            <a:r>
              <a:rPr sz="1500" u="none" spc="-10" dirty="0">
                <a:solidFill>
                  <a:srgbClr val="0070BF"/>
                </a:solidFill>
                <a:latin typeface="Calibri"/>
                <a:cs typeface="Calibri"/>
                <a:hlinkClick r:id="rId3"/>
              </a:rPr>
              <a:t>faci-</a:t>
            </a:r>
            <a:r>
              <a:rPr sz="1500" u="none" dirty="0">
                <a:solidFill>
                  <a:srgbClr val="0070BF"/>
                </a:solidFill>
                <a:latin typeface="Calibri"/>
                <a:cs typeface="Calibri"/>
                <a:hlinkClick r:id="rId3"/>
              </a:rPr>
              <a:t>ca-sa-iti-incasezi-clientii-cat-mai-</a:t>
            </a:r>
            <a:r>
              <a:rPr sz="1500" u="none" spc="-10" dirty="0">
                <a:solidFill>
                  <a:srgbClr val="0070BF"/>
                </a:solidFill>
                <a:latin typeface="Calibri"/>
                <a:cs typeface="Calibri"/>
                <a:hlinkClick r:id="rId3"/>
              </a:rPr>
              <a:t>usor/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77440">
              <a:lnSpc>
                <a:spcPct val="100000"/>
              </a:lnSpc>
              <a:spcBef>
                <a:spcPts val="125"/>
              </a:spcBef>
            </a:pPr>
            <a:r>
              <a:rPr dirty="0"/>
              <a:t>Încasare</a:t>
            </a:r>
            <a:r>
              <a:rPr spc="-25" dirty="0"/>
              <a:t> </a:t>
            </a:r>
            <a:r>
              <a:rPr dirty="0"/>
              <a:t>cu</a:t>
            </a:r>
            <a:r>
              <a:rPr spc="-15" dirty="0"/>
              <a:t> </a:t>
            </a:r>
            <a:r>
              <a:rPr spc="-25" dirty="0"/>
              <a:t>POS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1552" y="2539950"/>
            <a:ext cx="7651750" cy="38382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ts val="2245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latin typeface="Arial Narrow"/>
                <a:cs typeface="Arial Narrow"/>
              </a:rPr>
              <a:t>La</a:t>
            </a:r>
            <a:r>
              <a:rPr sz="1950" b="1" spc="30" dirty="0">
                <a:latin typeface="Arial Narrow"/>
                <a:cs typeface="Arial Narrow"/>
              </a:rPr>
              <a:t> </a:t>
            </a:r>
            <a:r>
              <a:rPr sz="1950" b="1" dirty="0">
                <a:latin typeface="Arial Narrow"/>
                <a:cs typeface="Arial Narrow"/>
              </a:rPr>
              <a:t>ce</a:t>
            </a:r>
            <a:r>
              <a:rPr sz="1950" b="1" spc="30" dirty="0">
                <a:latin typeface="Arial Narrow"/>
                <a:cs typeface="Arial Narrow"/>
              </a:rPr>
              <a:t> </a:t>
            </a:r>
            <a:r>
              <a:rPr sz="1950" b="1" dirty="0">
                <a:latin typeface="Arial Narrow"/>
                <a:cs typeface="Arial Narrow"/>
              </a:rPr>
              <a:t>trebuie</a:t>
            </a:r>
            <a:r>
              <a:rPr sz="1950" b="1" spc="10" dirty="0">
                <a:latin typeface="Arial Narrow"/>
                <a:cs typeface="Arial Narrow"/>
              </a:rPr>
              <a:t> </a:t>
            </a:r>
            <a:r>
              <a:rPr sz="1950" b="1" dirty="0">
                <a:latin typeface="Arial Narrow"/>
                <a:cs typeface="Arial Narrow"/>
              </a:rPr>
              <a:t>să</a:t>
            </a:r>
            <a:r>
              <a:rPr sz="1950" b="1" spc="35" dirty="0">
                <a:latin typeface="Arial Narrow"/>
                <a:cs typeface="Arial Narrow"/>
              </a:rPr>
              <a:t> </a:t>
            </a:r>
            <a:r>
              <a:rPr sz="1950" b="1" dirty="0">
                <a:latin typeface="Arial Narrow"/>
                <a:cs typeface="Arial Narrow"/>
              </a:rPr>
              <a:t>ai</a:t>
            </a:r>
            <a:r>
              <a:rPr sz="1950" b="1" spc="25" dirty="0">
                <a:latin typeface="Arial Narrow"/>
                <a:cs typeface="Arial Narrow"/>
              </a:rPr>
              <a:t> </a:t>
            </a:r>
            <a:r>
              <a:rPr sz="1950" b="1" spc="-20" dirty="0">
                <a:latin typeface="Arial Narrow"/>
                <a:cs typeface="Arial Narrow"/>
              </a:rPr>
              <a:t>grijă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întocmești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registrul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casă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zilnic</a:t>
            </a:r>
            <a:endParaRPr sz="1950" dirty="0">
              <a:latin typeface="Arial Narrow"/>
              <a:cs typeface="Arial Narrow"/>
            </a:endParaRPr>
          </a:p>
          <a:p>
            <a:pPr marL="12700" marR="13335" lvl="1" indent="1131570">
              <a:lnSpc>
                <a:spcPts val="2140"/>
              </a:lnSpc>
              <a:spcBef>
                <a:spcPts val="135"/>
              </a:spcBef>
              <a:buChar char="-"/>
              <a:tabLst>
                <a:tab pos="1144270" algn="l"/>
              </a:tabLst>
            </a:pPr>
            <a:r>
              <a:rPr sz="1950" dirty="0">
                <a:latin typeface="Arial Narrow"/>
                <a:cs typeface="Arial Narrow"/>
              </a:rPr>
              <a:t>Banii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numerar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fizici (din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casa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bani,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sertar,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cutie)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coincidă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banii </a:t>
            </a:r>
            <a:r>
              <a:rPr sz="1950" dirty="0">
                <a:latin typeface="Arial Narrow"/>
                <a:cs typeface="Arial Narrow"/>
              </a:rPr>
              <a:t>scriptici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(din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registrul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casă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 err="1">
                <a:latin typeface="Arial Narrow"/>
                <a:cs typeface="Arial Narrow"/>
              </a:rPr>
              <a:t>balanță</a:t>
            </a:r>
            <a:r>
              <a:rPr sz="1950" spc="-10" dirty="0">
                <a:latin typeface="Arial Narrow"/>
                <a:cs typeface="Arial Narrow"/>
              </a:rPr>
              <a:t>)</a:t>
            </a:r>
            <a:endParaRPr lang="en-US" sz="1950" spc="-10" dirty="0">
              <a:latin typeface="Arial Narrow"/>
              <a:cs typeface="Arial Narrow"/>
            </a:endParaRPr>
          </a:p>
          <a:p>
            <a:pPr marL="12700" marR="13335" lvl="1">
              <a:lnSpc>
                <a:spcPts val="2140"/>
              </a:lnSpc>
              <a:spcBef>
                <a:spcPts val="135"/>
              </a:spcBef>
              <a:tabLst>
                <a:tab pos="1144270" algn="l"/>
              </a:tabLst>
            </a:pPr>
            <a:r>
              <a:rPr lang="en-US" sz="1950" spc="-10" dirty="0">
                <a:latin typeface="Arial Narrow"/>
                <a:cs typeface="Arial Narrow"/>
              </a:rPr>
              <a:t>                  - sunt </a:t>
            </a:r>
            <a:r>
              <a:rPr lang="en-US" sz="1950" spc="-10" dirty="0" err="1">
                <a:latin typeface="Arial Narrow"/>
                <a:cs typeface="Arial Narrow"/>
              </a:rPr>
              <a:t>interzise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creditarile</a:t>
            </a:r>
            <a:r>
              <a:rPr lang="en-US" sz="1950" spc="-10" dirty="0">
                <a:latin typeface="Arial Narrow"/>
                <a:cs typeface="Arial Narrow"/>
              </a:rPr>
              <a:t> si </a:t>
            </a:r>
            <a:r>
              <a:rPr lang="en-US" sz="1950" spc="-10" dirty="0" err="1">
                <a:latin typeface="Arial Narrow"/>
                <a:cs typeface="Arial Narrow"/>
              </a:rPr>
              <a:t>restituirile</a:t>
            </a:r>
            <a:r>
              <a:rPr lang="en-US" sz="1950" spc="-10" dirty="0">
                <a:latin typeface="Arial Narrow"/>
                <a:cs typeface="Arial Narrow"/>
              </a:rPr>
              <a:t> de </a:t>
            </a:r>
            <a:r>
              <a:rPr lang="en-US" sz="1950" spc="-10" dirty="0" err="1">
                <a:latin typeface="Arial Narrow"/>
                <a:cs typeface="Arial Narrow"/>
              </a:rPr>
              <a:t>creditari</a:t>
            </a:r>
            <a:r>
              <a:rPr lang="en-US" sz="1950" spc="-10" dirty="0">
                <a:latin typeface="Arial Narrow"/>
                <a:cs typeface="Arial Narrow"/>
              </a:rPr>
              <a:t> in </a:t>
            </a:r>
            <a:r>
              <a:rPr lang="en-US" sz="1950" spc="-10" dirty="0" err="1">
                <a:latin typeface="Arial Narrow"/>
                <a:cs typeface="Arial Narrow"/>
              </a:rPr>
              <a:t>numerar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199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întocmești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hârtiile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după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realitate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realitatea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după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hârtii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documente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întocmite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fiecare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operație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făcută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sume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ireale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casă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sold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negativ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Banii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firmei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sunt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banii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20" dirty="0" err="1">
                <a:latin typeface="Arial Narrow"/>
                <a:cs typeface="Arial Narrow"/>
              </a:rPr>
              <a:t>tăi</a:t>
            </a:r>
            <a:r>
              <a:rPr sz="1950" spc="-20" dirty="0">
                <a:latin typeface="Arial Narrow"/>
                <a:cs typeface="Arial Narrow"/>
              </a:rPr>
              <a:t>!</a:t>
            </a:r>
            <a:endParaRPr lang="en-US" sz="1950" spc="-2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lang="en-US" sz="1950" spc="-20" dirty="0" err="1">
                <a:latin typeface="Arial Narrow"/>
                <a:cs typeface="Arial Narrow"/>
              </a:rPr>
              <a:t>Soldul</a:t>
            </a:r>
            <a:r>
              <a:rPr lang="en-US" sz="1950" spc="-20" dirty="0">
                <a:latin typeface="Arial Narrow"/>
                <a:cs typeface="Arial Narrow"/>
              </a:rPr>
              <a:t> din casa nu </a:t>
            </a:r>
            <a:r>
              <a:rPr lang="en-US" sz="1950" spc="-20" dirty="0" err="1">
                <a:latin typeface="Arial Narrow"/>
                <a:cs typeface="Arial Narrow"/>
              </a:rPr>
              <a:t>trebuie</a:t>
            </a:r>
            <a:r>
              <a:rPr lang="en-US" sz="1950" spc="-20" dirty="0">
                <a:latin typeface="Arial Narrow"/>
                <a:cs typeface="Arial Narrow"/>
              </a:rPr>
              <a:t> </a:t>
            </a:r>
            <a:r>
              <a:rPr lang="en-US" sz="1950" spc="-20" dirty="0" err="1">
                <a:latin typeface="Arial Narrow"/>
                <a:cs typeface="Arial Narrow"/>
              </a:rPr>
              <a:t>sa</a:t>
            </a:r>
            <a:r>
              <a:rPr lang="en-US" sz="1950" spc="-20" dirty="0">
                <a:latin typeface="Arial Narrow"/>
                <a:cs typeface="Arial Narrow"/>
              </a:rPr>
              <a:t> </a:t>
            </a:r>
            <a:r>
              <a:rPr lang="en-US" sz="1950" spc="-20" dirty="0" err="1">
                <a:latin typeface="Arial Narrow"/>
                <a:cs typeface="Arial Narrow"/>
              </a:rPr>
              <a:t>depaseasca</a:t>
            </a:r>
            <a:r>
              <a:rPr lang="en-US" sz="1950" spc="-20" dirty="0">
                <a:latin typeface="Arial Narrow"/>
                <a:cs typeface="Arial Narrow"/>
              </a:rPr>
              <a:t> 50.000 lei</a:t>
            </a:r>
            <a:endParaRPr sz="1950" dirty="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confunda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casa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firmei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buzunarul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tău,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dacă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vrei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acuzat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de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ts val="2240"/>
              </a:lnSpc>
            </a:pPr>
            <a:r>
              <a:rPr lang="en-US" sz="1950" spc="-10" dirty="0" err="1">
                <a:latin typeface="Arial Narrow"/>
                <a:cs typeface="Arial Narrow"/>
              </a:rPr>
              <a:t>d</a:t>
            </a:r>
            <a:r>
              <a:rPr sz="1950" spc="-10" dirty="0" err="1">
                <a:latin typeface="Arial Narrow"/>
                <a:cs typeface="Arial Narrow"/>
              </a:rPr>
              <a:t>elapidare</a:t>
            </a:r>
            <a:endParaRPr lang="en-US" sz="1950" spc="-10" dirty="0">
              <a:latin typeface="Arial Narrow"/>
              <a:cs typeface="Arial Narrow"/>
            </a:endParaRPr>
          </a:p>
          <a:p>
            <a:pPr marL="12700">
              <a:lnSpc>
                <a:spcPts val="2240"/>
              </a:lnSpc>
            </a:pP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25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33625">
              <a:lnSpc>
                <a:spcPct val="100000"/>
              </a:lnSpc>
              <a:spcBef>
                <a:spcPts val="125"/>
              </a:spcBef>
            </a:pPr>
            <a:r>
              <a:rPr dirty="0"/>
              <a:t>Registrul</a:t>
            </a:r>
            <a:r>
              <a:rPr spc="-5" dirty="0"/>
              <a:t> </a:t>
            </a:r>
            <a:r>
              <a:rPr dirty="0"/>
              <a:t>de </a:t>
            </a:r>
            <a:r>
              <a:rPr spc="-20" dirty="0"/>
              <a:t>casă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889020"/>
            <a:ext cx="8282305" cy="167767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177165" indent="306705">
              <a:lnSpc>
                <a:spcPts val="2150"/>
              </a:lnSpc>
              <a:spcBef>
                <a:spcPts val="359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Mijloacele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fixe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sunt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acele</a:t>
            </a:r>
            <a:r>
              <a:rPr sz="1950" spc="1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bunuri</a:t>
            </a:r>
            <a:r>
              <a:rPr sz="1950" spc="1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au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valoare</a:t>
            </a:r>
            <a:r>
              <a:rPr sz="1950" spc="1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9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mare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lang="en-US" sz="1950" spc="100" dirty="0">
                <a:latin typeface="Arial Narrow"/>
                <a:cs typeface="Arial Narrow"/>
              </a:rPr>
              <a:t>5.000</a:t>
            </a:r>
            <a:r>
              <a:rPr sz="1950" spc="1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lei</a:t>
            </a:r>
            <a:r>
              <a:rPr sz="1950" spc="1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10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durată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1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funcționare</a:t>
            </a:r>
            <a:r>
              <a:rPr sz="1950" spc="1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10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mare</a:t>
            </a:r>
            <a:r>
              <a:rPr sz="1950" spc="1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114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11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an</a:t>
            </a:r>
            <a:endParaRPr sz="1950" dirty="0">
              <a:latin typeface="Arial Narrow"/>
              <a:cs typeface="Arial Narrow"/>
            </a:endParaRPr>
          </a:p>
          <a:p>
            <a:pPr marL="314960" indent="-302260">
              <a:lnSpc>
                <a:spcPts val="1985"/>
              </a:lnSpc>
              <a:buClr>
                <a:srgbClr val="800080"/>
              </a:buClr>
              <a:buFont typeface="Arial"/>
              <a:buChar char="►"/>
              <a:tabLst>
                <a:tab pos="314960" algn="l"/>
              </a:tabLst>
            </a:pP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Termenul</a:t>
            </a:r>
            <a:r>
              <a:rPr sz="1950" spc="16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pentru</a:t>
            </a:r>
            <a:r>
              <a:rPr sz="1950" spc="15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343434"/>
                </a:solidFill>
                <a:latin typeface="Arial Narrow"/>
                <a:cs typeface="Arial Narrow"/>
              </a:rPr>
              <a:t>calculul</a:t>
            </a:r>
            <a:r>
              <a:rPr sz="1950" b="1" spc="14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343434"/>
                </a:solidFill>
                <a:latin typeface="Arial Narrow"/>
                <a:cs typeface="Arial Narrow"/>
              </a:rPr>
              <a:t>amortizării</a:t>
            </a:r>
            <a:r>
              <a:rPr sz="1950" b="1" spc="16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343434"/>
                </a:solidFill>
                <a:latin typeface="Arial Narrow"/>
                <a:cs typeface="Arial Narrow"/>
              </a:rPr>
              <a:t>fiscale</a:t>
            </a:r>
            <a:r>
              <a:rPr sz="1950" b="1" spc="15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este</a:t>
            </a:r>
            <a:r>
              <a:rPr sz="1950" spc="15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reglementat</a:t>
            </a:r>
            <a:r>
              <a:rPr sz="1950" spc="19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legal</a:t>
            </a:r>
            <a:r>
              <a:rPr sz="1950" dirty="0">
                <a:latin typeface="Arial Narrow"/>
                <a:cs typeface="Arial Narrow"/>
              </a:rPr>
              <a:t>,</a:t>
            </a:r>
            <a:r>
              <a:rPr sz="1950" spc="1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125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baza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ts val="2140"/>
              </a:lnSpc>
            </a:pPr>
            <a:r>
              <a:rPr sz="1950" dirty="0">
                <a:latin typeface="Arial Narrow"/>
                <a:cs typeface="Arial Narrow"/>
              </a:rPr>
              <a:t>nomenclatorului</a:t>
            </a:r>
            <a:r>
              <a:rPr sz="1950" spc="3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mijloacelor</a:t>
            </a:r>
            <a:r>
              <a:rPr sz="1950" spc="310" dirty="0">
                <a:latin typeface="Arial Narrow"/>
                <a:cs typeface="Arial Narrow"/>
              </a:rPr>
              <a:t> </a:t>
            </a:r>
            <a:r>
              <a:rPr sz="1950" spc="-20" dirty="0">
                <a:latin typeface="Arial Narrow"/>
                <a:cs typeface="Arial Narrow"/>
              </a:rPr>
              <a:t>fixe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105"/>
              </a:lnSpc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O</a:t>
            </a:r>
            <a:r>
              <a:rPr sz="1950" spc="10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dată</a:t>
            </a:r>
            <a:r>
              <a:rPr sz="1950" spc="14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pe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an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trebuie</a:t>
            </a:r>
            <a:r>
              <a:rPr sz="1950" spc="16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să</a:t>
            </a:r>
            <a:r>
              <a:rPr sz="1950" spc="9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faci</a:t>
            </a:r>
            <a:r>
              <a:rPr sz="1950" spc="11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latin typeface="Arial Narrow"/>
                <a:cs typeface="Arial Narrow"/>
              </a:rPr>
              <a:t>inventarierea</a:t>
            </a:r>
            <a:r>
              <a:rPr sz="1950" b="1" spc="160" dirty="0">
                <a:latin typeface="Arial Narrow"/>
                <a:cs typeface="Arial Narrow"/>
              </a:rPr>
              <a:t> </a:t>
            </a:r>
            <a:r>
              <a:rPr sz="1950" b="1" spc="-10" dirty="0">
                <a:latin typeface="Arial Narrow"/>
                <a:cs typeface="Arial Narrow"/>
              </a:rPr>
              <a:t>patrimoniului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210"/>
              </a:lnSpc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S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coate</a:t>
            </a:r>
            <a:r>
              <a:rPr sz="1950" spc="15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din</a:t>
            </a:r>
            <a:r>
              <a:rPr sz="1950" spc="11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gestiune</a:t>
            </a:r>
            <a:r>
              <a:rPr sz="1950" spc="18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mijloacele</a:t>
            </a:r>
            <a:r>
              <a:rPr sz="1950" spc="18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fixe</a:t>
            </a:r>
            <a:r>
              <a:rPr sz="1950" spc="114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amortizate</a:t>
            </a:r>
            <a:r>
              <a:rPr sz="1950" spc="18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integral</a:t>
            </a:r>
            <a:r>
              <a:rPr sz="1950" spc="185" dirty="0"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și</a:t>
            </a:r>
            <a:r>
              <a:rPr sz="1950" spc="10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care</a:t>
            </a:r>
            <a:r>
              <a:rPr sz="1950" spc="13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nu</a:t>
            </a:r>
            <a:r>
              <a:rPr sz="1950" spc="13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mai</a:t>
            </a:r>
            <a:r>
              <a:rPr sz="1950" spc="125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343434"/>
                </a:solidFill>
                <a:latin typeface="Arial Narrow"/>
                <a:cs typeface="Arial Narrow"/>
              </a:rPr>
              <a:t>sunt</a:t>
            </a:r>
            <a:r>
              <a:rPr sz="1950" spc="150" dirty="0">
                <a:solidFill>
                  <a:srgbClr val="343434"/>
                </a:solidFill>
                <a:latin typeface="Arial Narrow"/>
                <a:cs typeface="Arial Narrow"/>
              </a:rPr>
              <a:t> </a:t>
            </a:r>
            <a:r>
              <a:rPr sz="1950" spc="-10" dirty="0">
                <a:solidFill>
                  <a:srgbClr val="343434"/>
                </a:solidFill>
                <a:latin typeface="Arial Narrow"/>
                <a:cs typeface="Arial Narrow"/>
              </a:rPr>
              <a:t>funcționale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26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630805">
              <a:lnSpc>
                <a:spcPct val="100000"/>
              </a:lnSpc>
              <a:spcBef>
                <a:spcPts val="125"/>
              </a:spcBef>
            </a:pPr>
            <a:r>
              <a:rPr dirty="0"/>
              <a:t>Mijloace</a:t>
            </a:r>
            <a:r>
              <a:rPr spc="-30" dirty="0"/>
              <a:t> </a:t>
            </a:r>
            <a:r>
              <a:rPr spc="-20" dirty="0"/>
              <a:t>fixe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9968" y="6118375"/>
            <a:ext cx="733425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https://valentinasaygo.ro/scrieri-serioase/mijloacele-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fixe-</a:t>
            </a: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la-sfarsit-de-an-fiscal-si-nu-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numai/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19" y="2097444"/>
            <a:ext cx="1354455" cy="3043555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477520" indent="-464820">
              <a:lnSpc>
                <a:spcPct val="100000"/>
              </a:lnSpc>
              <a:spcBef>
                <a:spcPts val="1420"/>
              </a:spcBef>
              <a:buClr>
                <a:srgbClr val="800080"/>
              </a:buClr>
              <a:buFont typeface="Arial"/>
              <a:buChar char="►"/>
              <a:tabLst>
                <a:tab pos="477520" algn="l"/>
              </a:tabLst>
            </a:pPr>
            <a:r>
              <a:rPr sz="2200" dirty="0">
                <a:latin typeface="Arial Narrow"/>
                <a:cs typeface="Arial Narrow"/>
              </a:rPr>
              <a:t>5.000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10.000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50.000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350520" indent="-337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350520" algn="l"/>
              </a:tabLst>
            </a:pPr>
            <a:r>
              <a:rPr sz="2200" dirty="0">
                <a:latin typeface="Arial Narrow"/>
                <a:cs typeface="Arial Narrow"/>
              </a:rPr>
              <a:t>10.000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477520" indent="-46482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buFont typeface="Arial"/>
              <a:buChar char="►"/>
              <a:tabLst>
                <a:tab pos="477520" algn="l"/>
              </a:tabLst>
            </a:pPr>
            <a:r>
              <a:rPr sz="2200" dirty="0">
                <a:latin typeface="Arial Narrow"/>
                <a:cs typeface="Arial Narrow"/>
              </a:rPr>
              <a:t>5.000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lei</a:t>
            </a:r>
            <a:endParaRPr sz="22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  <a:buClr>
                <a:srgbClr val="800080"/>
              </a:buClr>
              <a:tabLst>
                <a:tab pos="350520" algn="l"/>
              </a:tabLst>
            </a:pPr>
            <a:endParaRPr sz="220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53962" y="2097444"/>
            <a:ext cx="5282565" cy="309059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420"/>
              </a:spcBef>
            </a:pP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între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persoanele </a:t>
            </a:r>
            <a:r>
              <a:rPr sz="2200" spc="-10" dirty="0">
                <a:latin typeface="Arial Narrow"/>
                <a:cs typeface="Arial Narrow"/>
              </a:rPr>
              <a:t>juridice</a:t>
            </a:r>
            <a:endParaRPr sz="2200" dirty="0">
              <a:latin typeface="Arial Narrow"/>
              <a:cs typeface="Arial Narrow"/>
            </a:endParaRPr>
          </a:p>
          <a:p>
            <a:pPr marL="12700" marR="404495">
              <a:lnSpc>
                <a:spcPct val="150000"/>
              </a:lnSpc>
            </a:pP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între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</a:t>
            </a:r>
            <a:r>
              <a:rPr sz="2200" spc="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fizice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juridice </a:t>
            </a: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sau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 între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persoane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fizice</a:t>
            </a:r>
            <a:endParaRPr sz="2200" dirty="0">
              <a:latin typeface="Arial Narrow"/>
              <a:cs typeface="Arial Narrow"/>
            </a:endParaRPr>
          </a:p>
          <a:p>
            <a:pPr marL="12700" marR="743585">
              <a:lnSpc>
                <a:spcPct val="150000"/>
              </a:lnSpc>
            </a:pP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efectuate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magazine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cash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&amp;</a:t>
            </a:r>
            <a:r>
              <a:rPr sz="2200" spc="-10" dirty="0">
                <a:latin typeface="Arial Narrow"/>
                <a:cs typeface="Arial Narrow"/>
              </a:rPr>
              <a:t> carry </a:t>
            </a:r>
            <a:r>
              <a:rPr sz="2200" dirty="0">
                <a:latin typeface="Arial Narrow"/>
                <a:cs typeface="Arial Narrow"/>
              </a:rPr>
              <a:t>avans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spre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decontare/persoană/zi </a:t>
            </a:r>
            <a:endParaRPr lang="it-IT" sz="2200" dirty="0">
              <a:latin typeface="Arial Narrow"/>
              <a:cs typeface="Arial Narrow"/>
            </a:endParaRPr>
          </a:p>
          <a:p>
            <a:pPr marR="5080" algn="r">
              <a:lnSpc>
                <a:spcPct val="100000"/>
              </a:lnSpc>
              <a:spcBef>
                <a:spcPts val="2055"/>
              </a:spcBef>
            </a:pPr>
            <a:r>
              <a:rPr lang="it-IT" sz="1750" dirty="0">
                <a:latin typeface="Arial Narrow"/>
                <a:cs typeface="Arial Narrow"/>
              </a:rPr>
              <a:t>OUG</a:t>
            </a:r>
            <a:r>
              <a:rPr lang="it-IT" sz="1750" spc="20" dirty="0">
                <a:latin typeface="Arial Narrow"/>
                <a:cs typeface="Arial Narrow"/>
              </a:rPr>
              <a:t> </a:t>
            </a:r>
            <a:r>
              <a:rPr lang="it-IT" sz="1750" spc="-10" dirty="0">
                <a:latin typeface="Arial Narrow"/>
                <a:cs typeface="Arial Narrow"/>
              </a:rPr>
              <a:t>193/2002</a:t>
            </a:r>
            <a:endParaRPr lang="it-IT" sz="1750" dirty="0">
              <a:latin typeface="Arial Narrow"/>
              <a:cs typeface="Arial Narrow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Care</a:t>
            </a:r>
            <a:r>
              <a:rPr spc="-30" dirty="0"/>
              <a:t> </a:t>
            </a:r>
            <a:r>
              <a:rPr dirty="0"/>
              <a:t>sunt</a:t>
            </a:r>
            <a:r>
              <a:rPr spc="10" dirty="0"/>
              <a:t> </a:t>
            </a:r>
            <a:r>
              <a:rPr dirty="0"/>
              <a:t>plafoanele</a:t>
            </a:r>
            <a:r>
              <a:rPr spc="-25" dirty="0"/>
              <a:t> </a:t>
            </a:r>
            <a:r>
              <a:rPr dirty="0"/>
              <a:t>pentru</a:t>
            </a:r>
            <a:r>
              <a:rPr spc="10" dirty="0"/>
              <a:t> </a:t>
            </a:r>
            <a:r>
              <a:rPr dirty="0"/>
              <a:t>încasări</a:t>
            </a:r>
            <a:r>
              <a:rPr spc="-30" dirty="0"/>
              <a:t> </a:t>
            </a:r>
            <a:r>
              <a:rPr dirty="0"/>
              <a:t>și</a:t>
            </a:r>
            <a:r>
              <a:rPr spc="-5" dirty="0"/>
              <a:t> </a:t>
            </a:r>
            <a:r>
              <a:rPr dirty="0"/>
              <a:t>plăți</a:t>
            </a:r>
            <a:r>
              <a:rPr spc="-5" dirty="0"/>
              <a:t> </a:t>
            </a:r>
            <a:r>
              <a:rPr dirty="0"/>
              <a:t>în</a:t>
            </a:r>
            <a:r>
              <a:rPr spc="10" dirty="0"/>
              <a:t> </a:t>
            </a:r>
            <a:r>
              <a:rPr spc="-10" dirty="0"/>
              <a:t>numerar?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6668" y="1875573"/>
            <a:ext cx="8345805" cy="359457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ts val="2240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Cât</a:t>
            </a:r>
            <a:r>
              <a:rPr sz="1950" spc="1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de</a:t>
            </a:r>
            <a:r>
              <a:rPr sz="1950" spc="4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reală</a:t>
            </a:r>
            <a:r>
              <a:rPr sz="1950" spc="6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este</a:t>
            </a:r>
            <a:r>
              <a:rPr sz="1950" spc="2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cheltuielile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înregistrate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sunt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scopul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desfășurării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activitații?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135"/>
              </a:lnSpc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Capitalurile</a:t>
            </a:r>
            <a:r>
              <a:rPr sz="1950" spc="4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proprii</a:t>
            </a:r>
            <a:r>
              <a:rPr sz="1950" spc="5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-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sursele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finanțare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stabile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ale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firmei,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după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 err="1">
                <a:latin typeface="Arial Narrow"/>
                <a:cs typeface="Arial Narrow"/>
              </a:rPr>
              <a:t>eliminarea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spc="-10" dirty="0" err="1">
                <a:latin typeface="Arial Narrow"/>
                <a:cs typeface="Arial Narrow"/>
              </a:rPr>
              <a:t>datoriilor</a:t>
            </a:r>
            <a:endParaRPr lang="en-US" sz="1950" spc="-10" dirty="0">
              <a:latin typeface="Arial Narrow"/>
              <a:cs typeface="Arial Narrow"/>
            </a:endParaRPr>
          </a:p>
          <a:p>
            <a:pPr marL="319405" indent="-306705">
              <a:lnSpc>
                <a:spcPts val="2135"/>
              </a:lnSpc>
              <a:buFont typeface="Arial"/>
              <a:buChar char="►"/>
              <a:tabLst>
                <a:tab pos="319405" algn="l"/>
              </a:tabLst>
            </a:pPr>
            <a:r>
              <a:rPr lang="en-US" sz="1950" spc="-10" dirty="0" err="1">
                <a:solidFill>
                  <a:schemeClr val="accent4"/>
                </a:solidFill>
                <a:latin typeface="Arial Narrow"/>
                <a:cs typeface="Arial Narrow"/>
              </a:rPr>
              <a:t>Activul</a:t>
            </a:r>
            <a:r>
              <a:rPr lang="en-US" sz="1950" spc="-10" dirty="0">
                <a:solidFill>
                  <a:schemeClr val="accent4"/>
                </a:solidFill>
                <a:latin typeface="Arial Narrow"/>
                <a:cs typeface="Arial Narrow"/>
              </a:rPr>
              <a:t> net </a:t>
            </a:r>
            <a:r>
              <a:rPr lang="en-US" sz="1950" spc="-10" dirty="0">
                <a:latin typeface="Arial Narrow"/>
                <a:cs typeface="Arial Narrow"/>
              </a:rPr>
              <a:t>– </a:t>
            </a:r>
            <a:r>
              <a:rPr lang="en-US" sz="1950" spc="-10" dirty="0" err="1">
                <a:latin typeface="Arial Narrow"/>
                <a:cs typeface="Arial Narrow"/>
              </a:rPr>
              <a:t>valoarea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reala</a:t>
            </a:r>
            <a:r>
              <a:rPr lang="en-US" sz="1950" spc="-10" dirty="0">
                <a:latin typeface="Arial Narrow"/>
                <a:cs typeface="Arial Narrow"/>
              </a:rPr>
              <a:t> a </a:t>
            </a:r>
            <a:r>
              <a:rPr lang="en-US" sz="1950" spc="-10" dirty="0" err="1">
                <a:latin typeface="Arial Narrow"/>
                <a:cs typeface="Arial Narrow"/>
              </a:rPr>
              <a:t>firmei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135"/>
              </a:lnSpc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Marja</a:t>
            </a:r>
            <a:r>
              <a:rPr sz="1950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de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profit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=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Profit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net/Cifra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afaceri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x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100</a:t>
            </a:r>
            <a:endParaRPr sz="1950" dirty="0">
              <a:latin typeface="Arial Narrow"/>
              <a:cs typeface="Arial Narrow"/>
            </a:endParaRPr>
          </a:p>
          <a:p>
            <a:pPr marL="12700" marR="339725" indent="306705">
              <a:lnSpc>
                <a:spcPts val="2150"/>
              </a:lnSpc>
              <a:spcBef>
                <a:spcPts val="125"/>
              </a:spcBef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Mijloacele</a:t>
            </a:r>
            <a:r>
              <a:rPr sz="1950" spc="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fixe</a:t>
            </a:r>
            <a:r>
              <a:rPr sz="1950" spc="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-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registrul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mijloacelor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fixe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autentic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bunuri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folosite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scopul </a:t>
            </a:r>
            <a:r>
              <a:rPr sz="1950" dirty="0">
                <a:latin typeface="Arial Narrow"/>
                <a:cs typeface="Arial Narrow"/>
              </a:rPr>
              <a:t>desfășurării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activității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1989"/>
              </a:lnSpc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Stocuri</a:t>
            </a:r>
            <a:r>
              <a:rPr sz="1950" spc="3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materii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prime,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materiale,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mărfuri,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ambalaje</a:t>
            </a:r>
            <a:endParaRPr sz="1950" dirty="0">
              <a:latin typeface="Arial Narrow"/>
              <a:cs typeface="Arial Narrow"/>
            </a:endParaRPr>
          </a:p>
          <a:p>
            <a:pPr marL="12700" marR="5080" indent="306705">
              <a:lnSpc>
                <a:spcPts val="2150"/>
              </a:lnSpc>
              <a:spcBef>
                <a:spcPts val="130"/>
              </a:spcBef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Furnizori</a:t>
            </a:r>
            <a:r>
              <a:rPr sz="1950" spc="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versus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clienți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-</a:t>
            </a:r>
            <a:r>
              <a:rPr sz="1950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suma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încasat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clienți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decât </a:t>
            </a:r>
            <a:r>
              <a:rPr sz="1950" dirty="0">
                <a:latin typeface="Arial Narrow"/>
                <a:cs typeface="Arial Narrow"/>
              </a:rPr>
              <a:t>cea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plătit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furnizori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1985"/>
              </a:lnSpc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Soldul</a:t>
            </a:r>
            <a:r>
              <a:rPr sz="1950" spc="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casei</a:t>
            </a:r>
            <a:r>
              <a:rPr sz="1950" spc="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ireal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spune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că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cheltuieli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negru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sau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spc="-25" dirty="0">
                <a:latin typeface="Arial Narrow"/>
                <a:cs typeface="Arial Narrow"/>
              </a:rPr>
              <a:t>gri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140"/>
              </a:lnSpc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Banii</a:t>
            </a:r>
            <a:r>
              <a:rPr sz="1950" spc="3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luați</a:t>
            </a:r>
            <a:r>
              <a:rPr sz="1950" spc="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din</a:t>
            </a:r>
            <a:r>
              <a:rPr sz="1950" spc="7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firmă</a:t>
            </a:r>
            <a:r>
              <a:rPr sz="1950" spc="2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și</a:t>
            </a:r>
            <a:r>
              <a:rPr sz="1950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nejustificați</a:t>
            </a:r>
            <a:r>
              <a:rPr sz="1950" spc="5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–</a:t>
            </a:r>
            <a:r>
              <a:rPr sz="1950" spc="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important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limitele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viitoarelor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dividende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135"/>
              </a:lnSpc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Bani</a:t>
            </a:r>
            <a:r>
              <a:rPr sz="1950" spc="4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fără</a:t>
            </a:r>
            <a:r>
              <a:rPr sz="1950" spc="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proveniență</a:t>
            </a:r>
            <a:r>
              <a:rPr sz="1950" spc="6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băgați</a:t>
            </a:r>
            <a:r>
              <a:rPr sz="1950" spc="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800080"/>
                </a:solidFill>
                <a:latin typeface="Arial Narrow"/>
                <a:cs typeface="Arial Narrow"/>
              </a:rPr>
              <a:t>în</a:t>
            </a:r>
            <a:r>
              <a:rPr sz="1950" spc="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spc="-10" dirty="0">
                <a:solidFill>
                  <a:srgbClr val="800080"/>
                </a:solidFill>
                <a:latin typeface="Arial Narrow"/>
                <a:cs typeface="Arial Narrow"/>
              </a:rPr>
              <a:t>firmă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240"/>
              </a:lnSpc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Cheltuieli</a:t>
            </a:r>
            <a:r>
              <a:rPr sz="1950" spc="2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solidFill>
                  <a:srgbClr val="990099"/>
                </a:solidFill>
                <a:latin typeface="Arial Narrow"/>
                <a:cs typeface="Arial Narrow"/>
              </a:rPr>
              <a:t>salariale</a:t>
            </a:r>
            <a:r>
              <a:rPr sz="1950" spc="4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cost/nr.</a:t>
            </a:r>
            <a:r>
              <a:rPr sz="1950" spc="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salariați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-25" dirty="0"/>
              <a:t>28</a:t>
            </a: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41245">
              <a:lnSpc>
                <a:spcPct val="100000"/>
              </a:lnSpc>
              <a:spcBef>
                <a:spcPts val="125"/>
              </a:spcBef>
            </a:pPr>
            <a:r>
              <a:rPr dirty="0"/>
              <a:t>Balanța</a:t>
            </a:r>
            <a:r>
              <a:rPr spc="-20" dirty="0"/>
              <a:t> </a:t>
            </a:r>
            <a:r>
              <a:rPr spc="-10" dirty="0"/>
              <a:t>contabilă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6647" y="6049796"/>
            <a:ext cx="737743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https://valentinasaygo.ro/scrieri-serioase/draga-antreprenorule-hai-sa-ti-ghicesc-in-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balanta/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79547" y="2145224"/>
            <a:ext cx="4044315" cy="383984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90525" marR="620395" indent="-378460">
              <a:lnSpc>
                <a:spcPts val="1630"/>
              </a:lnSpc>
              <a:spcBef>
                <a:spcPts val="22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Casarea</a:t>
            </a:r>
            <a:r>
              <a:rPr sz="1400" spc="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mijloacelor</a:t>
            </a:r>
            <a:r>
              <a:rPr sz="1400" spc="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fixe</a:t>
            </a:r>
            <a:r>
              <a:rPr sz="1400" spc="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amortizate</a:t>
            </a:r>
            <a:r>
              <a:rPr sz="1400" spc="13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și </a:t>
            </a:r>
            <a:r>
              <a:rPr sz="1400" spc="-10" dirty="0">
                <a:latin typeface="Arial"/>
                <a:cs typeface="Arial"/>
              </a:rPr>
              <a:t>nefuncționale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005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Evaluarea</a:t>
            </a:r>
            <a:r>
              <a:rPr sz="1400" spc="1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sau</a:t>
            </a:r>
            <a:r>
              <a:rPr sz="1400" spc="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reevaluarea</a:t>
            </a:r>
            <a:r>
              <a:rPr sz="1400" spc="1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imobilelor</a:t>
            </a:r>
            <a:endParaRPr sz="1400">
              <a:latin typeface="Arial"/>
              <a:cs typeface="Arial"/>
            </a:endParaRPr>
          </a:p>
          <a:p>
            <a:pPr marL="390525" marR="5080" indent="-378460">
              <a:lnSpc>
                <a:spcPts val="1620"/>
              </a:lnSpc>
              <a:spcBef>
                <a:spcPts val="116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Decizie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numerotare</a:t>
            </a:r>
            <a:r>
              <a:rPr sz="1400" spc="1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documente</a:t>
            </a:r>
            <a:r>
              <a:rPr sz="1400" spc="1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tipizate.</a:t>
            </a:r>
            <a:r>
              <a:rPr sz="1400" spc="11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Lista </a:t>
            </a:r>
            <a:r>
              <a:rPr sz="1400" dirty="0">
                <a:latin typeface="Arial"/>
                <a:cs typeface="Arial"/>
              </a:rPr>
              <a:t>facturilor</a:t>
            </a:r>
            <a:r>
              <a:rPr sz="1400" spc="10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anulate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01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Provizioane</a:t>
            </a:r>
            <a:r>
              <a:rPr sz="1400" spc="1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pentru</a:t>
            </a:r>
            <a:r>
              <a:rPr sz="1400" spc="1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creanțe</a:t>
            </a:r>
            <a:r>
              <a:rPr sz="1400" spc="114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neîncasate</a:t>
            </a:r>
            <a:endParaRPr sz="1400">
              <a:latin typeface="Arial"/>
              <a:cs typeface="Arial"/>
            </a:endParaRPr>
          </a:p>
          <a:p>
            <a:pPr marL="390525" marR="283845" indent="-378460">
              <a:lnSpc>
                <a:spcPts val="1630"/>
              </a:lnSpc>
              <a:spcBef>
                <a:spcPts val="114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Verificarea</a:t>
            </a:r>
            <a:r>
              <a:rPr sz="1400" spc="9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plafoanelor</a:t>
            </a:r>
            <a:r>
              <a:rPr sz="1400" spc="1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pentru</a:t>
            </a:r>
            <a:r>
              <a:rPr sz="1400" spc="8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micro,</a:t>
            </a:r>
            <a:r>
              <a:rPr sz="1400" spc="60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TVA, </a:t>
            </a:r>
            <a:r>
              <a:rPr sz="1400" dirty="0">
                <a:latin typeface="Arial"/>
                <a:cs typeface="Arial"/>
              </a:rPr>
              <a:t>intrastat,</a:t>
            </a:r>
            <a:r>
              <a:rPr sz="1400" spc="40" dirty="0">
                <a:latin typeface="Arial"/>
                <a:cs typeface="Arial"/>
              </a:rPr>
              <a:t> </a:t>
            </a:r>
            <a:r>
              <a:rPr sz="1400" spc="-30" dirty="0">
                <a:latin typeface="Arial"/>
                <a:cs typeface="Arial"/>
              </a:rPr>
              <a:t>TVA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încasare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01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Declarații</a:t>
            </a:r>
            <a:r>
              <a:rPr sz="1400" spc="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recapitulative</a:t>
            </a:r>
            <a:r>
              <a:rPr sz="1400" spc="1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75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mediu</a:t>
            </a:r>
            <a:endParaRPr sz="1400">
              <a:latin typeface="Arial"/>
              <a:cs typeface="Arial"/>
            </a:endParaRPr>
          </a:p>
          <a:p>
            <a:pPr marL="390525" marR="400050" indent="-378460">
              <a:lnSpc>
                <a:spcPts val="1630"/>
              </a:lnSpc>
              <a:spcBef>
                <a:spcPts val="114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Verificarea</a:t>
            </a:r>
            <a:r>
              <a:rPr sz="1400" spc="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fișei</a:t>
            </a:r>
            <a:r>
              <a:rPr sz="1400" spc="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sintetice</a:t>
            </a:r>
            <a:r>
              <a:rPr sz="1400" spc="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</a:t>
            </a:r>
            <a:r>
              <a:rPr sz="1400" spc="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plătitor</a:t>
            </a:r>
            <a:r>
              <a:rPr sz="1400" spc="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60" dirty="0">
                <a:latin typeface="Arial"/>
                <a:cs typeface="Arial"/>
              </a:rPr>
              <a:t> </a:t>
            </a:r>
            <a:r>
              <a:rPr sz="1400" spc="-35" dirty="0">
                <a:latin typeface="Arial"/>
                <a:cs typeface="Arial"/>
              </a:rPr>
              <a:t>la </a:t>
            </a:r>
            <a:r>
              <a:rPr sz="1400" spc="-20" dirty="0">
                <a:latin typeface="Arial"/>
                <a:cs typeface="Arial"/>
              </a:rPr>
              <a:t>ANAF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015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Solicitare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certificat</a:t>
            </a:r>
            <a:r>
              <a:rPr sz="1400" spc="8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fiscal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005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Achitarea</a:t>
            </a:r>
            <a:r>
              <a:rPr sz="1400" spc="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impozitelor</a:t>
            </a:r>
            <a:r>
              <a:rPr sz="1400" spc="1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și</a:t>
            </a:r>
            <a:r>
              <a:rPr sz="1400" spc="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taxelor</a:t>
            </a:r>
            <a:r>
              <a:rPr sz="1400" spc="11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locale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91410">
              <a:lnSpc>
                <a:spcPct val="100000"/>
              </a:lnSpc>
              <a:spcBef>
                <a:spcPts val="125"/>
              </a:spcBef>
            </a:pPr>
            <a:r>
              <a:rPr dirty="0"/>
              <a:t>Închiderea</a:t>
            </a:r>
            <a:r>
              <a:rPr spc="-30" dirty="0"/>
              <a:t> </a:t>
            </a:r>
            <a:r>
              <a:rPr dirty="0"/>
              <a:t>de </a:t>
            </a:r>
            <a:r>
              <a:rPr spc="-25" dirty="0"/>
              <a:t>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9779" y="6398767"/>
            <a:ext cx="8497570" cy="10115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986790">
              <a:lnSpc>
                <a:spcPct val="102699"/>
              </a:lnSpc>
              <a:spcBef>
                <a:spcPts val="8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https://valentinasaygo.ro/scrieri-serioase/activitati-recomandate-administratorilor-inainte-</a:t>
            </a:r>
            <a:r>
              <a:rPr sz="1500" spc="-25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de-</a:t>
            </a:r>
            <a:r>
              <a:rPr sz="1500" dirty="0">
                <a:solidFill>
                  <a:srgbClr val="0070BF"/>
                </a:solidFill>
                <a:latin typeface="Calibri"/>
                <a:cs typeface="Calibri"/>
              </a:rPr>
              <a:t>inchiderea-anului-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</a:rPr>
              <a:t>fiscal/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5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29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752" y="2155938"/>
            <a:ext cx="3924300" cy="39757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90525" indent="-377825">
              <a:lnSpc>
                <a:spcPct val="100000"/>
              </a:lnSpc>
              <a:spcBef>
                <a:spcPts val="125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Inventarierea</a:t>
            </a:r>
            <a:r>
              <a:rPr sz="1400" spc="17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obligatorie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14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Confirmarea</a:t>
            </a:r>
            <a:r>
              <a:rPr sz="1400" spc="1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soldurilor</a:t>
            </a:r>
            <a:r>
              <a:rPr sz="1400" spc="1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client/furnizor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13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Verificarea</a:t>
            </a:r>
            <a:r>
              <a:rPr sz="1400" spc="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condițiilor</a:t>
            </a:r>
            <a:r>
              <a:rPr sz="1400" spc="9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creditare/finanțare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14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Majorarea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capitalului</a:t>
            </a:r>
            <a:r>
              <a:rPr sz="1400" spc="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social</a:t>
            </a:r>
            <a:r>
              <a:rPr sz="1400" spc="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din</a:t>
            </a:r>
            <a:r>
              <a:rPr sz="1400" spc="7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creditare</a:t>
            </a:r>
            <a:endParaRPr sz="1400">
              <a:latin typeface="Arial"/>
              <a:cs typeface="Arial"/>
            </a:endParaRPr>
          </a:p>
          <a:p>
            <a:pPr marL="390525" indent="-377825">
              <a:lnSpc>
                <a:spcPct val="100000"/>
              </a:lnSpc>
              <a:spcBef>
                <a:spcPts val="114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Repartizarea</a:t>
            </a:r>
            <a:r>
              <a:rPr sz="1400" spc="1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în</a:t>
            </a:r>
            <a:r>
              <a:rPr sz="1400" spc="8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dividende</a:t>
            </a:r>
            <a:endParaRPr sz="1400">
              <a:latin typeface="Arial"/>
              <a:cs typeface="Arial"/>
            </a:endParaRPr>
          </a:p>
          <a:p>
            <a:pPr marL="390525" marR="351155" indent="-378460">
              <a:lnSpc>
                <a:spcPct val="102099"/>
              </a:lnSpc>
              <a:spcBef>
                <a:spcPts val="109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Verificarea</a:t>
            </a:r>
            <a:r>
              <a:rPr sz="1400" spc="8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capitalurilor</a:t>
            </a:r>
            <a:r>
              <a:rPr sz="1400" spc="10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proprii</a:t>
            </a:r>
            <a:r>
              <a:rPr sz="1400" spc="8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pozitive </a:t>
            </a:r>
            <a:r>
              <a:rPr sz="1400" dirty="0">
                <a:latin typeface="Arial"/>
                <a:cs typeface="Arial"/>
              </a:rPr>
              <a:t>(majorare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capital</a:t>
            </a:r>
            <a:r>
              <a:rPr sz="1400" spc="1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social,</a:t>
            </a:r>
            <a:r>
              <a:rPr sz="1400" spc="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rezerve</a:t>
            </a:r>
            <a:r>
              <a:rPr sz="1400" spc="10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legale)</a:t>
            </a:r>
            <a:endParaRPr sz="1400">
              <a:latin typeface="Arial"/>
              <a:cs typeface="Arial"/>
            </a:endParaRPr>
          </a:p>
          <a:p>
            <a:pPr marL="390525" marR="136525" indent="-378460">
              <a:lnSpc>
                <a:spcPct val="102099"/>
              </a:lnSpc>
              <a:spcBef>
                <a:spcPts val="1105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Verificarea</a:t>
            </a:r>
            <a:r>
              <a:rPr sz="1400" spc="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scadențelor</a:t>
            </a:r>
            <a:r>
              <a:rPr sz="1400" spc="10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pentru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leasing</a:t>
            </a:r>
            <a:r>
              <a:rPr sz="1400" spc="85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sau </a:t>
            </a:r>
            <a:r>
              <a:rPr sz="1400" spc="-10" dirty="0">
                <a:latin typeface="Arial"/>
                <a:cs typeface="Arial"/>
              </a:rPr>
              <a:t>credit</a:t>
            </a:r>
            <a:endParaRPr sz="1400">
              <a:latin typeface="Arial"/>
              <a:cs typeface="Arial"/>
            </a:endParaRPr>
          </a:p>
          <a:p>
            <a:pPr marL="390525" marR="5080" indent="-378460">
              <a:lnSpc>
                <a:spcPct val="102099"/>
              </a:lnSpc>
              <a:spcBef>
                <a:spcPts val="1105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Sume</a:t>
            </a:r>
            <a:r>
              <a:rPr sz="1400" spc="8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recuperat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din</a:t>
            </a:r>
            <a:r>
              <a:rPr sz="1400" spc="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concedii</a:t>
            </a:r>
            <a:r>
              <a:rPr sz="1400" spc="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medicale</a:t>
            </a:r>
            <a:r>
              <a:rPr sz="1400" spc="10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și </a:t>
            </a:r>
            <a:r>
              <a:rPr sz="1400" dirty="0">
                <a:latin typeface="Arial"/>
                <a:cs typeface="Arial"/>
              </a:rPr>
              <a:t>alte</a:t>
            </a:r>
            <a:r>
              <a:rPr sz="1400" spc="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creanțe</a:t>
            </a:r>
            <a:r>
              <a:rPr sz="1400" spc="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</a:t>
            </a:r>
            <a:r>
              <a:rPr sz="1400" spc="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la</a:t>
            </a:r>
            <a:r>
              <a:rPr sz="1400" spc="50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stat</a:t>
            </a:r>
            <a:endParaRPr sz="1400">
              <a:latin typeface="Arial"/>
              <a:cs typeface="Arial"/>
            </a:endParaRPr>
          </a:p>
          <a:p>
            <a:pPr marL="390525" marR="72390" indent="-378460">
              <a:lnSpc>
                <a:spcPct val="102200"/>
              </a:lnSpc>
              <a:spcBef>
                <a:spcPts val="1090"/>
              </a:spcBef>
              <a:buFont typeface="Symbol"/>
              <a:buChar char=""/>
              <a:tabLst>
                <a:tab pos="390525" algn="l"/>
              </a:tabLst>
            </a:pPr>
            <a:r>
              <a:rPr sz="1400" dirty="0">
                <a:latin typeface="Arial"/>
                <a:cs typeface="Arial"/>
              </a:rPr>
              <a:t>Verificarea</a:t>
            </a:r>
            <a:r>
              <a:rPr sz="1400" spc="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profitului</a:t>
            </a:r>
            <a:r>
              <a:rPr sz="1400" spc="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reinvestit,</a:t>
            </a:r>
            <a:r>
              <a:rPr sz="1400" spc="8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provizioane, sponsorizări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420620">
              <a:lnSpc>
                <a:spcPct val="100000"/>
              </a:lnSpc>
              <a:spcBef>
                <a:spcPts val="125"/>
              </a:spcBef>
            </a:pPr>
            <a:r>
              <a:rPr dirty="0"/>
              <a:t>Codurile</a:t>
            </a:r>
            <a:r>
              <a:rPr spc="-10" dirty="0"/>
              <a:t> </a:t>
            </a:r>
            <a:r>
              <a:rPr spc="-20" dirty="0"/>
              <a:t>CAEN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36777" y="2386032"/>
            <a:ext cx="8207375" cy="1266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74650" indent="-361950">
              <a:lnSpc>
                <a:spcPts val="2030"/>
              </a:lnSpc>
              <a:spcBef>
                <a:spcPts val="110"/>
              </a:spcBef>
              <a:buClr>
                <a:srgbClr val="800080"/>
              </a:buClr>
              <a:buSzPct val="111428"/>
              <a:buFont typeface="Arial"/>
              <a:buChar char="►"/>
              <a:tabLst>
                <a:tab pos="374650" algn="l"/>
              </a:tabLst>
            </a:pPr>
            <a:r>
              <a:rPr sz="1750" dirty="0">
                <a:latin typeface="Arial Narrow"/>
                <a:cs typeface="Arial Narrow"/>
              </a:rPr>
              <a:t>Codurile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CAEN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–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descrierea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activităților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desfășurate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10" dirty="0">
                <a:latin typeface="Arial Narrow"/>
                <a:cs typeface="Arial Narrow"/>
              </a:rPr>
              <a:t> societate</a:t>
            </a:r>
            <a:endParaRPr sz="1750" dirty="0">
              <a:latin typeface="Arial Narrow"/>
              <a:cs typeface="Arial Narrow"/>
            </a:endParaRPr>
          </a:p>
          <a:p>
            <a:pPr marL="1184275" indent="-115570">
              <a:lnSpc>
                <a:spcPts val="1925"/>
              </a:lnSpc>
              <a:buFont typeface="Arial Narrow"/>
              <a:buChar char="•"/>
              <a:tabLst>
                <a:tab pos="1184275" algn="l"/>
              </a:tabLst>
            </a:pPr>
            <a:r>
              <a:rPr sz="1750" b="1" dirty="0">
                <a:latin typeface="Arial Narrow"/>
                <a:cs typeface="Arial Narrow"/>
              </a:rPr>
              <a:t>principale</a:t>
            </a:r>
            <a:r>
              <a:rPr sz="1750" b="1" spc="-7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(menționate</a:t>
            </a:r>
            <a:r>
              <a:rPr sz="1750" spc="-6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spc="-20" dirty="0">
                <a:latin typeface="Arial Narrow"/>
                <a:cs typeface="Arial Narrow"/>
              </a:rPr>
              <a:t>CUI)</a:t>
            </a:r>
            <a:endParaRPr sz="1750" dirty="0">
              <a:latin typeface="Arial Narrow"/>
              <a:cs typeface="Arial Narrow"/>
            </a:endParaRPr>
          </a:p>
          <a:p>
            <a:pPr marL="1184275" lvl="1" indent="-115570">
              <a:lnSpc>
                <a:spcPts val="1900"/>
              </a:lnSpc>
              <a:buFont typeface="Arial Narrow"/>
              <a:buChar char="•"/>
              <a:tabLst>
                <a:tab pos="1184275" algn="l"/>
              </a:tabLst>
            </a:pPr>
            <a:r>
              <a:rPr sz="1750" b="1" dirty="0">
                <a:latin typeface="Arial Narrow"/>
                <a:cs typeface="Arial Narrow"/>
              </a:rPr>
              <a:t>autorizate</a:t>
            </a:r>
            <a:r>
              <a:rPr sz="1750" b="1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Registrul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Comerțului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(prezente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certificatul</a:t>
            </a:r>
            <a:r>
              <a:rPr sz="1750" spc="-5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constatator)</a:t>
            </a:r>
            <a:endParaRPr sz="1750" dirty="0">
              <a:latin typeface="Arial Narrow"/>
              <a:cs typeface="Arial Narrow"/>
            </a:endParaRPr>
          </a:p>
          <a:p>
            <a:pPr marL="1184275" lvl="1" indent="-115570">
              <a:lnSpc>
                <a:spcPts val="1900"/>
              </a:lnSpc>
              <a:buFont typeface="Arial Narrow"/>
              <a:buChar char="•"/>
              <a:tabLst>
                <a:tab pos="1184275" algn="l"/>
              </a:tabLst>
            </a:pPr>
            <a:r>
              <a:rPr sz="1750" b="1" dirty="0">
                <a:latin typeface="Arial Narrow"/>
                <a:cs typeface="Arial Narrow"/>
              </a:rPr>
              <a:t>secundare</a:t>
            </a:r>
            <a:r>
              <a:rPr sz="1750" b="1" spc="-7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(enumerate</a:t>
            </a:r>
            <a:r>
              <a:rPr sz="1750" spc="-5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actul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constitutiv)</a:t>
            </a:r>
            <a:endParaRPr sz="1750" dirty="0">
              <a:latin typeface="Arial Narrow"/>
              <a:cs typeface="Arial Narrow"/>
            </a:endParaRPr>
          </a:p>
          <a:p>
            <a:pPr marL="285115" indent="-272415">
              <a:lnSpc>
                <a:spcPts val="2000"/>
              </a:lnSpc>
              <a:buClr>
                <a:srgbClr val="800080"/>
              </a:buClr>
              <a:buFont typeface="Arial"/>
              <a:buChar char="►"/>
              <a:tabLst>
                <a:tab pos="285115" algn="l"/>
              </a:tabLst>
            </a:pPr>
            <a:r>
              <a:rPr sz="1750" dirty="0">
                <a:latin typeface="Arial Narrow"/>
                <a:cs typeface="Arial Narrow"/>
              </a:rPr>
              <a:t>SRL</a:t>
            </a:r>
            <a:r>
              <a:rPr sz="1750" spc="-9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arhitectură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obligatoriu</a:t>
            </a:r>
            <a:r>
              <a:rPr sz="1750" u="sng" spc="-5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17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CAEN</a:t>
            </a:r>
            <a:r>
              <a:rPr sz="1750" u="sng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17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principal</a:t>
            </a:r>
            <a:r>
              <a:rPr sz="1750" u="sng" spc="-4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17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sau</a:t>
            </a:r>
            <a:r>
              <a:rPr sz="1750" u="sng" spc="-1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17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secundar</a:t>
            </a:r>
            <a:r>
              <a:rPr sz="1750" u="sng" spc="-3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17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autorizat</a:t>
            </a:r>
            <a:r>
              <a:rPr sz="1750" u="none" dirty="0">
                <a:latin typeface="Arial Narrow"/>
                <a:cs typeface="Arial Narrow"/>
              </a:rPr>
              <a:t>:</a:t>
            </a:r>
            <a:r>
              <a:rPr sz="1750" u="none" spc="-40" dirty="0">
                <a:latin typeface="Arial Narrow"/>
                <a:cs typeface="Arial Narrow"/>
              </a:rPr>
              <a:t> </a:t>
            </a:r>
            <a:r>
              <a:rPr sz="1750" b="1" u="none" spc="-45" dirty="0">
                <a:latin typeface="Arial Narrow"/>
                <a:cs typeface="Arial Narrow"/>
              </a:rPr>
              <a:t>7111</a:t>
            </a:r>
            <a:r>
              <a:rPr sz="1750" b="1" u="none" spc="-75" dirty="0">
                <a:latin typeface="Arial Narrow"/>
                <a:cs typeface="Arial Narrow"/>
              </a:rPr>
              <a:t> </a:t>
            </a:r>
            <a:r>
              <a:rPr sz="1750" b="1" u="none" dirty="0">
                <a:latin typeface="Arial Narrow"/>
                <a:cs typeface="Arial Narrow"/>
              </a:rPr>
              <a:t>Activități</a:t>
            </a:r>
            <a:r>
              <a:rPr sz="1750" b="1" u="none" spc="-40" dirty="0">
                <a:latin typeface="Arial Narrow"/>
                <a:cs typeface="Arial Narrow"/>
              </a:rPr>
              <a:t> </a:t>
            </a:r>
            <a:r>
              <a:rPr sz="1750" b="1" u="none" dirty="0">
                <a:latin typeface="Arial Narrow"/>
                <a:cs typeface="Arial Narrow"/>
              </a:rPr>
              <a:t>de</a:t>
            </a:r>
            <a:r>
              <a:rPr sz="1750" b="1" u="none" spc="-30" dirty="0">
                <a:latin typeface="Arial Narrow"/>
                <a:cs typeface="Arial Narrow"/>
              </a:rPr>
              <a:t> </a:t>
            </a:r>
            <a:r>
              <a:rPr sz="1750" b="1" u="none" spc="-10" dirty="0">
                <a:latin typeface="Arial Narrow"/>
                <a:cs typeface="Arial Narrow"/>
              </a:rPr>
              <a:t>arhitectură</a:t>
            </a:r>
            <a:endParaRPr sz="17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6789" y="3600718"/>
            <a:ext cx="670560" cy="294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10" dirty="0">
                <a:latin typeface="Arial Narrow"/>
                <a:cs typeface="Arial Narrow"/>
              </a:rPr>
              <a:t>Include:</a:t>
            </a:r>
            <a:endParaRPr sz="175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6789" y="4324540"/>
            <a:ext cx="728980" cy="294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10" dirty="0">
                <a:latin typeface="Arial Narrow"/>
                <a:cs typeface="Arial Narrow"/>
              </a:rPr>
              <a:t>Exclude:</a:t>
            </a:r>
            <a:endParaRPr sz="175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1955" y="3600718"/>
            <a:ext cx="3783965" cy="1018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8905" indent="-116205">
              <a:lnSpc>
                <a:spcPts val="2000"/>
              </a:lnSpc>
              <a:spcBef>
                <a:spcPts val="110"/>
              </a:spcBef>
              <a:buChar char="•"/>
              <a:tabLst>
                <a:tab pos="128905" algn="l"/>
              </a:tabLst>
            </a:pPr>
            <a:r>
              <a:rPr sz="1750" dirty="0">
                <a:latin typeface="Arial Narrow"/>
                <a:cs typeface="Arial Narrow"/>
              </a:rPr>
              <a:t>consultanță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pentru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activități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arhitectură</a:t>
            </a:r>
            <a:endParaRPr sz="1750">
              <a:latin typeface="Arial Narrow"/>
              <a:cs typeface="Arial Narrow"/>
            </a:endParaRPr>
          </a:p>
          <a:p>
            <a:pPr marL="129539" indent="-116205">
              <a:lnSpc>
                <a:spcPts val="1895"/>
              </a:lnSpc>
              <a:buChar char="•"/>
              <a:tabLst>
                <a:tab pos="129539" algn="l"/>
              </a:tabLst>
            </a:pPr>
            <a:r>
              <a:rPr sz="1750" dirty="0">
                <a:latin typeface="Arial Narrow"/>
                <a:cs typeface="Arial Narrow"/>
              </a:rPr>
              <a:t>planuri</a:t>
            </a:r>
            <a:r>
              <a:rPr sz="1750" spc="-5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proiecte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pentru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clădiri</a:t>
            </a:r>
            <a:endParaRPr sz="1750">
              <a:latin typeface="Arial Narrow"/>
              <a:cs typeface="Arial Narrow"/>
            </a:endParaRPr>
          </a:p>
          <a:p>
            <a:pPr marL="129539" indent="-116205">
              <a:lnSpc>
                <a:spcPts val="1900"/>
              </a:lnSpc>
              <a:buChar char="•"/>
              <a:tabLst>
                <a:tab pos="129539" algn="l"/>
              </a:tabLst>
            </a:pPr>
            <a:r>
              <a:rPr sz="1750" dirty="0">
                <a:latin typeface="Arial Narrow"/>
                <a:cs typeface="Arial Narrow"/>
              </a:rPr>
              <a:t>planuri</a:t>
            </a:r>
            <a:r>
              <a:rPr sz="1750" spc="-6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urbanism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amenajarea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teritoriului</a:t>
            </a:r>
            <a:endParaRPr sz="1750">
              <a:latin typeface="Arial Narrow"/>
              <a:cs typeface="Arial Narrow"/>
            </a:endParaRPr>
          </a:p>
          <a:p>
            <a:pPr marL="128905" indent="-116205">
              <a:lnSpc>
                <a:spcPts val="2005"/>
              </a:lnSpc>
              <a:buChar char="•"/>
              <a:tabLst>
                <a:tab pos="128905" algn="l"/>
              </a:tabLst>
            </a:pPr>
            <a:r>
              <a:rPr sz="1750" dirty="0">
                <a:latin typeface="Arial Narrow"/>
                <a:cs typeface="Arial Narrow"/>
              </a:rPr>
              <a:t>activități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consultanță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 </a:t>
            </a:r>
            <a:r>
              <a:rPr sz="1750" spc="-10" dirty="0">
                <a:latin typeface="Arial Narrow"/>
                <a:cs typeface="Arial Narrow"/>
              </a:rPr>
              <a:t>informatică</a:t>
            </a:r>
            <a:endParaRPr sz="175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6789" y="4565412"/>
            <a:ext cx="8170545" cy="12604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84910" indent="-116205">
              <a:lnSpc>
                <a:spcPts val="2005"/>
              </a:lnSpc>
              <a:spcBef>
                <a:spcPts val="110"/>
              </a:spcBef>
              <a:buChar char="•"/>
              <a:tabLst>
                <a:tab pos="1184910" algn="l"/>
              </a:tabLst>
            </a:pPr>
            <a:r>
              <a:rPr sz="1750" dirty="0">
                <a:latin typeface="Arial Narrow"/>
                <a:cs typeface="Arial Narrow"/>
              </a:rPr>
              <a:t>decorațiuni</a:t>
            </a:r>
            <a:r>
              <a:rPr sz="1750" spc="-7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interioare</a:t>
            </a:r>
            <a:endParaRPr sz="1750">
              <a:latin typeface="Arial Narrow"/>
              <a:cs typeface="Arial Narrow"/>
            </a:endParaRPr>
          </a:p>
          <a:p>
            <a:pPr marL="12700">
              <a:lnSpc>
                <a:spcPts val="2005"/>
              </a:lnSpc>
            </a:pPr>
            <a:r>
              <a:rPr sz="1750" dirty="0">
                <a:latin typeface="Arial Narrow"/>
                <a:cs typeface="Arial Narrow"/>
              </a:rPr>
              <a:t>Restul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codurilor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CAEN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sunt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alegere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 nelimitate,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fără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restricții</a:t>
            </a:r>
            <a:endParaRPr sz="1750">
              <a:latin typeface="Arial Narrow"/>
              <a:cs typeface="Arial Narrow"/>
            </a:endParaRPr>
          </a:p>
          <a:p>
            <a:pPr marL="12700" marR="5080">
              <a:lnSpc>
                <a:spcPts val="1910"/>
              </a:lnSpc>
              <a:spcBef>
                <a:spcPts val="1914"/>
              </a:spcBef>
            </a:pPr>
            <a:r>
              <a:rPr sz="1750" b="1" dirty="0">
                <a:latin typeface="Arial Narrow"/>
                <a:cs typeface="Arial Narrow"/>
              </a:rPr>
              <a:t>Atenție!</a:t>
            </a:r>
            <a:r>
              <a:rPr sz="1750" b="1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Activitățile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desfășurate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CAEN-</a:t>
            </a:r>
            <a:r>
              <a:rPr sz="1750" dirty="0">
                <a:latin typeface="Arial Narrow"/>
                <a:cs typeface="Arial Narrow"/>
              </a:rPr>
              <a:t>uri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secundare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neautorizate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duc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confiscarea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veniturilor</a:t>
            </a:r>
            <a:r>
              <a:rPr sz="1750" spc="-60" dirty="0">
                <a:latin typeface="Arial Narrow"/>
                <a:cs typeface="Arial Narrow"/>
              </a:rPr>
              <a:t> </a:t>
            </a:r>
            <a:r>
              <a:rPr sz="1750" spc="-25" dirty="0">
                <a:latin typeface="Arial Narrow"/>
                <a:cs typeface="Arial Narrow"/>
              </a:rPr>
              <a:t>și </a:t>
            </a:r>
            <a:r>
              <a:rPr sz="1750" dirty="0">
                <a:latin typeface="Arial Narrow"/>
                <a:cs typeface="Arial Narrow"/>
              </a:rPr>
              <a:t>au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sancțiuni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penale</a:t>
            </a:r>
            <a:endParaRPr sz="175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301" y="2232226"/>
            <a:ext cx="5509895" cy="2357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4810" indent="-372110">
              <a:lnSpc>
                <a:spcPts val="2630"/>
              </a:lnSpc>
              <a:spcBef>
                <a:spcPts val="95"/>
              </a:spcBef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îți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iei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actele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</a:t>
            </a:r>
            <a:r>
              <a:rPr sz="2200" spc="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contabil</a:t>
            </a:r>
            <a:endParaRPr sz="2200">
              <a:latin typeface="Arial Narrow"/>
              <a:cs typeface="Arial Narrow"/>
            </a:endParaRPr>
          </a:p>
          <a:p>
            <a:pPr marL="384810" indent="-372110">
              <a:lnSpc>
                <a:spcPts val="2615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ai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sume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ireale</a:t>
            </a:r>
            <a:r>
              <a:rPr sz="2200" spc="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casă</a:t>
            </a:r>
            <a:endParaRPr sz="2200">
              <a:latin typeface="Arial Narrow"/>
              <a:cs typeface="Arial Narrow"/>
            </a:endParaRPr>
          </a:p>
          <a:p>
            <a:pPr marL="384810" indent="-372110">
              <a:lnSpc>
                <a:spcPts val="2615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nu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îți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plătești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datoriile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20" dirty="0">
                <a:latin typeface="Arial Narrow"/>
                <a:cs typeface="Arial Narrow"/>
              </a:rPr>
              <a:t>fisc</a:t>
            </a:r>
            <a:endParaRPr sz="2200">
              <a:latin typeface="Arial Narrow"/>
              <a:cs typeface="Arial Narrow"/>
            </a:endParaRPr>
          </a:p>
          <a:p>
            <a:pPr marL="384810" indent="-372110">
              <a:lnSpc>
                <a:spcPts val="261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declarații </a:t>
            </a:r>
            <a:r>
              <a:rPr sz="2200" spc="-10" dirty="0">
                <a:latin typeface="Arial Narrow"/>
                <a:cs typeface="Arial Narrow"/>
              </a:rPr>
              <a:t>nedepuse</a:t>
            </a:r>
            <a:endParaRPr sz="2200">
              <a:latin typeface="Arial Narrow"/>
              <a:cs typeface="Arial Narrow"/>
            </a:endParaRPr>
          </a:p>
          <a:p>
            <a:pPr marL="384810" indent="-372110">
              <a:lnSpc>
                <a:spcPts val="261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îți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minți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contabilul</a:t>
            </a:r>
            <a:endParaRPr sz="2200">
              <a:latin typeface="Arial Narrow"/>
              <a:cs typeface="Arial Narrow"/>
            </a:endParaRPr>
          </a:p>
          <a:p>
            <a:pPr marL="384810" indent="-372110">
              <a:lnSpc>
                <a:spcPts val="2615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faci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încasări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și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plăți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fără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documente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justificative</a:t>
            </a:r>
            <a:endParaRPr sz="2200">
              <a:latin typeface="Arial Narrow"/>
              <a:cs typeface="Arial Narrow"/>
            </a:endParaRPr>
          </a:p>
          <a:p>
            <a:pPr marL="384810" indent="-372110">
              <a:lnSpc>
                <a:spcPts val="2630"/>
              </a:lnSpc>
              <a:buClr>
                <a:srgbClr val="800080"/>
              </a:buClr>
              <a:buSzPct val="109090"/>
              <a:buFont typeface="Arial"/>
              <a:buChar char="►"/>
              <a:tabLst>
                <a:tab pos="384810" algn="l"/>
              </a:tabLst>
            </a:pPr>
            <a:r>
              <a:rPr sz="2200" dirty="0">
                <a:latin typeface="Arial Narrow"/>
                <a:cs typeface="Arial Narrow"/>
              </a:rPr>
              <a:t>Să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întinzi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mai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mult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decât</a:t>
            </a:r>
            <a:r>
              <a:rPr sz="2200" spc="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îți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permiți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096" y="7374938"/>
            <a:ext cx="1962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30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2263" y="5533135"/>
            <a:ext cx="8350884" cy="46990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305"/>
              </a:spcBef>
            </a:pPr>
            <a:r>
              <a:rPr sz="1500" u="sng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https://valentinasaygo.ro/postari-blog/20-de-reguli-de-aur-pentru-antreprenori-stranse-in-20-de-ani-</a:t>
            </a:r>
            <a:r>
              <a:rPr sz="1500" u="sng" spc="-25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  <a:hlinkClick r:id="rId2"/>
              </a:rPr>
              <a:t>de-</a:t>
            </a:r>
            <a:r>
              <a:rPr sz="1500" u="sng" spc="-10" dirty="0">
                <a:solidFill>
                  <a:srgbClr val="0070BF"/>
                </a:solidFill>
                <a:uFill>
                  <a:solidFill>
                    <a:srgbClr val="0070BF"/>
                  </a:solidFill>
                </a:uFill>
                <a:latin typeface="Calibri"/>
                <a:cs typeface="Calibri"/>
              </a:rPr>
              <a:t>profesie-contabila/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025650">
              <a:lnSpc>
                <a:spcPct val="100000"/>
              </a:lnSpc>
              <a:spcBef>
                <a:spcPts val="125"/>
              </a:spcBef>
            </a:pPr>
            <a:r>
              <a:rPr dirty="0"/>
              <a:t>Ce</a:t>
            </a:r>
            <a:r>
              <a:rPr spc="-5" dirty="0"/>
              <a:t> </a:t>
            </a:r>
            <a:r>
              <a:rPr dirty="0"/>
              <a:t>să</a:t>
            </a:r>
            <a:r>
              <a:rPr spc="-5" dirty="0"/>
              <a:t> </a:t>
            </a:r>
            <a:r>
              <a:rPr dirty="0"/>
              <a:t>nu</a:t>
            </a:r>
            <a:r>
              <a:rPr spc="-20" dirty="0"/>
              <a:t> </a:t>
            </a:r>
            <a:r>
              <a:rPr dirty="0"/>
              <a:t>faci</a:t>
            </a:r>
            <a:r>
              <a:rPr spc="-5" dirty="0"/>
              <a:t> </a:t>
            </a:r>
            <a:r>
              <a:rPr spc="-10" dirty="0"/>
              <a:t>niciodată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42199" y="2082802"/>
            <a:ext cx="1844039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dirty="0"/>
              <a:t>Vă</a:t>
            </a:r>
            <a:r>
              <a:rPr sz="2650" spc="-15" dirty="0"/>
              <a:t> </a:t>
            </a:r>
            <a:r>
              <a:rPr sz="2650" spc="-10" dirty="0"/>
              <a:t>mulțumim!</a:t>
            </a:r>
            <a:endParaRPr sz="2650"/>
          </a:p>
        </p:txBody>
      </p:sp>
      <p:sp>
        <p:nvSpPr>
          <p:cNvPr id="4" name="object 4"/>
          <p:cNvSpPr txBox="1"/>
          <p:nvPr/>
        </p:nvSpPr>
        <p:spPr>
          <a:xfrm>
            <a:off x="110738" y="7365781"/>
            <a:ext cx="1962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z="1300" spc="-25" dirty="0">
                <a:solidFill>
                  <a:srgbClr val="898989"/>
                </a:solidFill>
                <a:latin typeface="Calibri"/>
                <a:cs typeface="Calibri"/>
              </a:rPr>
              <a:t>31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2218" y="3056593"/>
            <a:ext cx="8682781" cy="3141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dirty="0">
                <a:latin typeface="Arial Narrow"/>
                <a:cs typeface="Arial Narrow"/>
              </a:rPr>
              <a:t>Pentru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informații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suplimentare,</a:t>
            </a:r>
            <a:r>
              <a:rPr sz="2200" spc="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vă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stăm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dispoziție.</a:t>
            </a:r>
            <a:endParaRPr sz="2200" dirty="0">
              <a:latin typeface="Arial Narrow"/>
              <a:cs typeface="Arial Narrow"/>
            </a:endParaRPr>
          </a:p>
          <a:p>
            <a:pPr marL="12700" marR="5128895">
              <a:lnSpc>
                <a:spcPts val="2380"/>
              </a:lnSpc>
              <a:spcBef>
                <a:spcPts val="165"/>
              </a:spcBef>
            </a:pPr>
            <a:r>
              <a:rPr sz="2200" b="1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3"/>
              </a:rPr>
              <a:t>office@askfor.ro</a:t>
            </a:r>
            <a:endParaRPr lang="en-US" sz="2200" b="1" u="sng" spc="-10" dirty="0">
              <a:solidFill>
                <a:srgbClr val="0562C1"/>
              </a:solidFill>
              <a:uFill>
                <a:solidFill>
                  <a:srgbClr val="0562C1"/>
                </a:solidFill>
              </a:uFill>
              <a:latin typeface="Arial Narrow"/>
              <a:cs typeface="Arial Narrow"/>
            </a:endParaRPr>
          </a:p>
          <a:p>
            <a:pPr marL="12700" marR="5128895">
              <a:lnSpc>
                <a:spcPts val="2380"/>
              </a:lnSpc>
              <a:spcBef>
                <a:spcPts val="165"/>
              </a:spcBef>
            </a:pPr>
            <a:r>
              <a:rPr lang="en-US" sz="2200" b="1" u="sng" spc="-10" dirty="0">
                <a:solidFill>
                  <a:srgbClr val="0070C0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</a:rPr>
              <a:t>florentina.radulescu@for.ro</a:t>
            </a:r>
          </a:p>
          <a:p>
            <a:pPr marL="12700" marR="5128895">
              <a:lnSpc>
                <a:spcPts val="2380"/>
              </a:lnSpc>
              <a:spcBef>
                <a:spcPts val="165"/>
              </a:spcBef>
            </a:pPr>
            <a:r>
              <a:rPr sz="2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4"/>
              </a:rPr>
              <a:t>www.askfor.ro</a:t>
            </a:r>
            <a:r>
              <a:rPr sz="2200" u="none" spc="-10" dirty="0">
                <a:solidFill>
                  <a:srgbClr val="0562C1"/>
                </a:solidFill>
                <a:latin typeface="Arial Narrow"/>
                <a:cs typeface="Arial Narrow"/>
              </a:rPr>
              <a:t> </a:t>
            </a:r>
            <a:endParaRPr lang="en-US" sz="2200" u="none" spc="-10" dirty="0">
              <a:solidFill>
                <a:srgbClr val="0562C1"/>
              </a:solidFill>
              <a:latin typeface="Arial Narrow"/>
              <a:cs typeface="Arial Narrow"/>
            </a:endParaRPr>
          </a:p>
          <a:p>
            <a:pPr marL="12700" marR="5128895">
              <a:lnSpc>
                <a:spcPts val="2380"/>
              </a:lnSpc>
              <a:spcBef>
                <a:spcPts val="165"/>
              </a:spcBef>
            </a:pPr>
            <a:r>
              <a:rPr sz="1950" dirty="0" err="1">
                <a:latin typeface="Arial Narrow"/>
                <a:cs typeface="Arial Narrow"/>
              </a:rPr>
              <a:t>Prezentul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material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este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realizat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-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Ask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for</a:t>
            </a:r>
            <a:r>
              <a:rPr sz="1950" spc="-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Accounting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OAR,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sprijinul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profesioniștilor </a:t>
            </a:r>
            <a:r>
              <a:rPr sz="1950" dirty="0">
                <a:latin typeface="Arial Narrow"/>
                <a:cs typeface="Arial Narrow"/>
              </a:rPr>
              <a:t>arhitecți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folosit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numai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scopuri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personale.</a:t>
            </a:r>
            <a:endParaRPr sz="19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2150"/>
              </a:spcBef>
            </a:pPr>
            <a:r>
              <a:rPr sz="1750" dirty="0">
                <a:latin typeface="Arial Narrow"/>
                <a:cs typeface="Arial Narrow"/>
              </a:rPr>
              <a:t>Drepturi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rezervate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Valentina</a:t>
            </a:r>
            <a:r>
              <a:rPr sz="1750" spc="-70" dirty="0">
                <a:latin typeface="Arial Narrow"/>
                <a:cs typeface="Arial Narrow"/>
              </a:rPr>
              <a:t> </a:t>
            </a:r>
            <a:r>
              <a:rPr sz="1750" spc="-20" dirty="0">
                <a:latin typeface="Arial Narrow"/>
                <a:cs typeface="Arial Narrow"/>
              </a:rPr>
              <a:t>Saygo</a:t>
            </a:r>
            <a:endParaRPr sz="175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400300">
              <a:lnSpc>
                <a:spcPct val="100000"/>
              </a:lnSpc>
              <a:spcBef>
                <a:spcPts val="125"/>
              </a:spcBef>
            </a:pPr>
            <a:r>
              <a:rPr dirty="0"/>
              <a:t>Capitalul</a:t>
            </a:r>
            <a:r>
              <a:rPr spc="-40" dirty="0"/>
              <a:t> </a:t>
            </a:r>
            <a:r>
              <a:rPr spc="-10" dirty="0"/>
              <a:t>social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36752" y="1927298"/>
            <a:ext cx="7404734" cy="48872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35915" indent="-323215">
              <a:lnSpc>
                <a:spcPts val="2005"/>
              </a:lnSpc>
              <a:spcBef>
                <a:spcPts val="110"/>
              </a:spcBef>
              <a:buClr>
                <a:srgbClr val="800080"/>
              </a:buClr>
              <a:buFont typeface="Arial"/>
              <a:buChar char="►"/>
              <a:tabLst>
                <a:tab pos="335915" algn="l"/>
              </a:tabLst>
            </a:pPr>
            <a:r>
              <a:rPr sz="1750" b="1" dirty="0">
                <a:latin typeface="Arial Narrow"/>
                <a:cs typeface="Arial Narrow"/>
              </a:rPr>
              <a:t>Capitalul</a:t>
            </a:r>
            <a:r>
              <a:rPr sz="1750" b="1" spc="-45" dirty="0">
                <a:latin typeface="Arial Narrow"/>
                <a:cs typeface="Arial Narrow"/>
              </a:rPr>
              <a:t> </a:t>
            </a:r>
            <a:r>
              <a:rPr sz="1750" b="1" dirty="0">
                <a:latin typeface="Arial Narrow"/>
                <a:cs typeface="Arial Narrow"/>
              </a:rPr>
              <a:t>Social</a:t>
            </a:r>
            <a:r>
              <a:rPr sz="1750" b="1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=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aportul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bani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sau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natură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adus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asociații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firmei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1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servește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înfăptuirea</a:t>
            </a:r>
            <a:r>
              <a:rPr sz="1750" spc="-6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activității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 la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atingerea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scopului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afaceri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reprezintă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răspunderea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care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și-o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asumă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asociații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895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lang="en-US" sz="1750" spc="-10" dirty="0" err="1">
                <a:latin typeface="Arial Narrow"/>
                <a:cs typeface="Arial Narrow"/>
              </a:rPr>
              <a:t>capitalul</a:t>
            </a:r>
            <a:r>
              <a:rPr lang="en-US" sz="1750" spc="-10" dirty="0">
                <a:latin typeface="Arial Narrow"/>
                <a:cs typeface="Arial Narrow"/>
              </a:rPr>
              <a:t> social minim pentru </a:t>
            </a:r>
            <a:r>
              <a:rPr lang="en-US" sz="1750" spc="-10" dirty="0" err="1">
                <a:latin typeface="Arial Narrow"/>
                <a:cs typeface="Arial Narrow"/>
              </a:rPr>
              <a:t>firmele</a:t>
            </a:r>
            <a:r>
              <a:rPr lang="en-US" sz="1750" spc="-10" dirty="0">
                <a:latin typeface="Arial Narrow"/>
                <a:cs typeface="Arial Narrow"/>
              </a:rPr>
              <a:t> cu </a:t>
            </a:r>
            <a:r>
              <a:rPr lang="en-US" sz="1750" spc="-10" dirty="0" err="1">
                <a:latin typeface="Arial Narrow"/>
                <a:cs typeface="Arial Narrow"/>
              </a:rPr>
              <a:t>cifra</a:t>
            </a:r>
            <a:r>
              <a:rPr lang="en-US" sz="1750" spc="-10" dirty="0">
                <a:latin typeface="Arial Narrow"/>
                <a:cs typeface="Arial Narrow"/>
              </a:rPr>
              <a:t> de </a:t>
            </a:r>
            <a:r>
              <a:rPr lang="en-US" sz="1750" spc="-10" dirty="0" err="1">
                <a:latin typeface="Arial Narrow"/>
                <a:cs typeface="Arial Narrow"/>
              </a:rPr>
              <a:t>afaceri</a:t>
            </a:r>
            <a:r>
              <a:rPr lang="en-US" sz="1750" spc="-10" dirty="0">
                <a:latin typeface="Arial Narrow"/>
                <a:cs typeface="Arial Narrow"/>
              </a:rPr>
              <a:t> sub 400.000 lei </a:t>
            </a:r>
            <a:r>
              <a:rPr lang="en-US" sz="1750" spc="-10" dirty="0" err="1">
                <a:latin typeface="Arial Narrow"/>
                <a:cs typeface="Arial Narrow"/>
              </a:rPr>
              <a:t>este</a:t>
            </a:r>
            <a:r>
              <a:rPr lang="en-US" sz="1750" spc="-10" dirty="0">
                <a:latin typeface="Arial Narrow"/>
                <a:cs typeface="Arial Narrow"/>
              </a:rPr>
              <a:t> 500 lei</a:t>
            </a:r>
          </a:p>
          <a:p>
            <a:pPr marL="12700">
              <a:lnSpc>
                <a:spcPts val="1895"/>
              </a:lnSpc>
            </a:pPr>
            <a:r>
              <a:rPr lang="en-US" sz="1750" dirty="0">
                <a:latin typeface="Arial Narrow"/>
                <a:cs typeface="Arial Narrow"/>
              </a:rPr>
              <a:t>→ </a:t>
            </a:r>
            <a:r>
              <a:rPr lang="en-US" sz="1750" dirty="0" err="1">
                <a:latin typeface="Arial Narrow"/>
                <a:cs typeface="Arial Narrow"/>
              </a:rPr>
              <a:t>capitalul</a:t>
            </a:r>
            <a:r>
              <a:rPr lang="en-US" sz="1750" dirty="0">
                <a:latin typeface="Arial Narrow"/>
                <a:cs typeface="Arial Narrow"/>
              </a:rPr>
              <a:t> social minim pentru </a:t>
            </a:r>
            <a:r>
              <a:rPr lang="en-US" sz="1750" dirty="0" err="1">
                <a:latin typeface="Arial Narrow"/>
                <a:cs typeface="Arial Narrow"/>
              </a:rPr>
              <a:t>firmele</a:t>
            </a:r>
            <a:r>
              <a:rPr lang="en-US" sz="1750" dirty="0">
                <a:latin typeface="Arial Narrow"/>
                <a:cs typeface="Arial Narrow"/>
              </a:rPr>
              <a:t> cu </a:t>
            </a:r>
            <a:r>
              <a:rPr lang="en-US" sz="1750" dirty="0" err="1">
                <a:latin typeface="Arial Narrow"/>
                <a:cs typeface="Arial Narrow"/>
              </a:rPr>
              <a:t>cifra</a:t>
            </a:r>
            <a:r>
              <a:rPr lang="en-US" sz="1750" dirty="0">
                <a:latin typeface="Arial Narrow"/>
                <a:cs typeface="Arial Narrow"/>
              </a:rPr>
              <a:t> de </a:t>
            </a:r>
            <a:r>
              <a:rPr lang="en-US" sz="1750" dirty="0" err="1">
                <a:latin typeface="Arial Narrow"/>
                <a:cs typeface="Arial Narrow"/>
              </a:rPr>
              <a:t>afaceri</a:t>
            </a:r>
            <a:r>
              <a:rPr lang="en-US" sz="1750" dirty="0">
                <a:latin typeface="Arial Narrow"/>
                <a:cs typeface="Arial Narrow"/>
              </a:rPr>
              <a:t> </a:t>
            </a:r>
            <a:r>
              <a:rPr lang="en-US" sz="1750" dirty="0" err="1">
                <a:latin typeface="Arial Narrow"/>
                <a:cs typeface="Arial Narrow"/>
              </a:rPr>
              <a:t>peste</a:t>
            </a:r>
            <a:r>
              <a:rPr lang="en-US" sz="1750" dirty="0">
                <a:latin typeface="Arial Narrow"/>
                <a:cs typeface="Arial Narrow"/>
              </a:rPr>
              <a:t> 400.000 lei </a:t>
            </a:r>
            <a:r>
              <a:rPr lang="en-US" sz="1750" dirty="0" err="1">
                <a:latin typeface="Arial Narrow"/>
                <a:cs typeface="Arial Narrow"/>
              </a:rPr>
              <a:t>este</a:t>
            </a:r>
            <a:r>
              <a:rPr lang="en-US" sz="1750" dirty="0">
                <a:latin typeface="Arial Narrow"/>
                <a:cs typeface="Arial Narrow"/>
              </a:rPr>
              <a:t> 5.000 lei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intră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calculul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capitalului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propriu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al</a:t>
            </a:r>
            <a:r>
              <a:rPr sz="1750" spc="-10" dirty="0">
                <a:latin typeface="Arial Narrow"/>
                <a:cs typeface="Arial Narrow"/>
              </a:rPr>
              <a:t> societății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intră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calculul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gradului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îndatorare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te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va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ajuta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să crească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suma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împrumutată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banca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te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va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ajuta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contractarea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unui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leasing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895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te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va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ajuta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cu</a:t>
            </a:r>
            <a:r>
              <a:rPr sz="1750" spc="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termenele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plată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la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furnizori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iți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va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crește credibilitatea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 </a:t>
            </a:r>
            <a:r>
              <a:rPr sz="1750" spc="-10" dirty="0">
                <a:latin typeface="Arial Narrow"/>
                <a:cs typeface="Arial Narrow"/>
              </a:rPr>
              <a:t>lichiditatea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dupa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subscriere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și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varsare,</a:t>
            </a:r>
            <a:r>
              <a:rPr sz="1750" spc="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poate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fi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folosit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activitatea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curenta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900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1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momentul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lichidării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societății,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se restituie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asociaților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ts val="1895"/>
              </a:lnSpc>
            </a:pPr>
            <a:r>
              <a:rPr sz="1750" dirty="0">
                <a:latin typeface="Arial Narrow"/>
                <a:cs typeface="Arial Narrow"/>
              </a:rPr>
              <a:t>→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poate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fi majorat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sau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redus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orice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moment,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din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profit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sau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aport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asociați</a:t>
            </a:r>
            <a:endParaRPr sz="1750" dirty="0">
              <a:latin typeface="Arial Narrow"/>
              <a:cs typeface="Arial Narrow"/>
            </a:endParaRPr>
          </a:p>
          <a:p>
            <a:pPr marL="285115" indent="-272415">
              <a:lnSpc>
                <a:spcPts val="1895"/>
              </a:lnSpc>
              <a:buClr>
                <a:srgbClr val="800080"/>
              </a:buClr>
              <a:buFont typeface="Arial"/>
              <a:buChar char="►"/>
              <a:tabLst>
                <a:tab pos="285115" algn="l"/>
              </a:tabLst>
            </a:pPr>
            <a:r>
              <a:rPr sz="1750" b="1" spc="-10" dirty="0">
                <a:latin typeface="Arial Narrow"/>
                <a:cs typeface="Arial Narrow"/>
              </a:rPr>
              <a:t>Recomandări:</a:t>
            </a:r>
            <a:endParaRPr sz="1750" dirty="0">
              <a:latin typeface="Arial Narrow"/>
              <a:cs typeface="Arial Narrow"/>
            </a:endParaRPr>
          </a:p>
          <a:p>
            <a:pPr marL="213360" indent="-200660">
              <a:lnSpc>
                <a:spcPts val="1910"/>
              </a:lnSpc>
              <a:buAutoNum type="arabicPeriod"/>
              <a:tabLst>
                <a:tab pos="213360" algn="l"/>
              </a:tabLst>
            </a:pPr>
            <a:r>
              <a:rPr sz="1750" dirty="0">
                <a:latin typeface="Arial Narrow"/>
                <a:cs typeface="Arial Narrow"/>
              </a:rPr>
              <a:t>Capitalul</a:t>
            </a:r>
            <a:r>
              <a:rPr sz="1750" spc="-5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social de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start</a:t>
            </a:r>
            <a:r>
              <a:rPr sz="1750" spc="-1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să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acopere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investiția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initială</a:t>
            </a:r>
            <a:endParaRPr sz="1750" dirty="0">
              <a:latin typeface="Arial Narrow"/>
              <a:cs typeface="Arial Narrow"/>
            </a:endParaRPr>
          </a:p>
          <a:p>
            <a:pPr marL="213360" indent="-200660">
              <a:lnSpc>
                <a:spcPts val="1900"/>
              </a:lnSpc>
              <a:buAutoNum type="arabicPeriod"/>
              <a:tabLst>
                <a:tab pos="213360" algn="l"/>
              </a:tabLst>
            </a:pPr>
            <a:r>
              <a:rPr sz="1750" dirty="0">
                <a:latin typeface="Arial Narrow"/>
                <a:cs typeface="Arial Narrow"/>
              </a:rPr>
              <a:t>Niciodată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50%</a:t>
            </a:r>
            <a:r>
              <a:rPr sz="1750" spc="-2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-</a:t>
            </a:r>
            <a:r>
              <a:rPr sz="1750" spc="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50%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-</a:t>
            </a:r>
            <a:r>
              <a:rPr sz="1750" spc="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se blochează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luarea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deciziilor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în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firmă</a:t>
            </a:r>
            <a:endParaRPr sz="1750" dirty="0">
              <a:latin typeface="Arial Narrow"/>
              <a:cs typeface="Arial Narrow"/>
            </a:endParaRPr>
          </a:p>
          <a:p>
            <a:pPr marL="213360" indent="-200660">
              <a:lnSpc>
                <a:spcPts val="2000"/>
              </a:lnSpc>
              <a:buAutoNum type="arabicPeriod"/>
              <a:tabLst>
                <a:tab pos="213360" algn="l"/>
              </a:tabLst>
            </a:pPr>
            <a:r>
              <a:rPr sz="1750" dirty="0">
                <a:latin typeface="Arial Narrow"/>
                <a:cs typeface="Arial Narrow"/>
              </a:rPr>
              <a:t>Creșterea</a:t>
            </a:r>
            <a:r>
              <a:rPr sz="1750" spc="-4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anuală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a</a:t>
            </a:r>
            <a:r>
              <a:rPr sz="1750" spc="-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valorii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din</a:t>
            </a:r>
            <a:r>
              <a:rPr sz="1750" spc="-2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profit,</a:t>
            </a:r>
            <a:r>
              <a:rPr sz="1750" spc="-30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pentru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capitaluri</a:t>
            </a:r>
            <a:r>
              <a:rPr sz="1750" spc="-45" dirty="0">
                <a:latin typeface="Arial Narrow"/>
                <a:cs typeface="Arial Narrow"/>
              </a:rPr>
              <a:t> </a:t>
            </a:r>
            <a:r>
              <a:rPr sz="1750" dirty="0">
                <a:latin typeface="Arial Narrow"/>
                <a:cs typeface="Arial Narrow"/>
              </a:rPr>
              <a:t>proprii</a:t>
            </a:r>
            <a:r>
              <a:rPr sz="1750" spc="-35" dirty="0">
                <a:latin typeface="Arial Narrow"/>
                <a:cs typeface="Arial Narrow"/>
              </a:rPr>
              <a:t> </a:t>
            </a:r>
            <a:r>
              <a:rPr sz="1750" spc="-10" dirty="0">
                <a:latin typeface="Arial Narrow"/>
                <a:cs typeface="Arial Narrow"/>
              </a:rPr>
              <a:t>pozitive</a:t>
            </a:r>
            <a:endParaRPr sz="175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1764"/>
              </a:spcBef>
            </a:pPr>
            <a:r>
              <a:rPr sz="15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2"/>
              </a:rPr>
              <a:t>https://valentinasaygo.ro/scrieri-serioase/o-firma-de-doi-lei-pardon-de-200-lei-apologia-capitalului-</a:t>
            </a:r>
            <a:r>
              <a:rPr sz="15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 Narrow"/>
                <a:cs typeface="Arial Narrow"/>
                <a:hlinkClick r:id="rId2"/>
              </a:rPr>
              <a:t>social/</a:t>
            </a:r>
            <a:endParaRPr sz="15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65375">
              <a:lnSpc>
                <a:spcPct val="100000"/>
              </a:lnSpc>
              <a:spcBef>
                <a:spcPts val="125"/>
              </a:spcBef>
            </a:pPr>
            <a:r>
              <a:rPr dirty="0"/>
              <a:t>Rolurile</a:t>
            </a:r>
            <a:r>
              <a:rPr spc="-5" dirty="0"/>
              <a:t> </a:t>
            </a:r>
            <a:r>
              <a:rPr dirty="0"/>
              <a:t>în</a:t>
            </a:r>
            <a:r>
              <a:rPr spc="-15" dirty="0"/>
              <a:t> </a:t>
            </a:r>
            <a:r>
              <a:rPr spc="-10" dirty="0"/>
              <a:t>firmă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18794" y="1796033"/>
          <a:ext cx="7979408" cy="4523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9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9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950" b="1" spc="-10" dirty="0">
                          <a:latin typeface="Calibri"/>
                          <a:cs typeface="Calibri"/>
                        </a:rPr>
                        <a:t>Asociat</a:t>
                      </a:r>
                      <a:endParaRPr sz="195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L="6026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950" b="1" spc="-10" dirty="0">
                          <a:latin typeface="Calibri"/>
                          <a:cs typeface="Calibri"/>
                        </a:rPr>
                        <a:t>Administrator</a:t>
                      </a:r>
                      <a:endParaRPr sz="195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 marL="2876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950" b="1" dirty="0">
                          <a:latin typeface="Calibri"/>
                          <a:cs typeface="Calibri"/>
                        </a:rPr>
                        <a:t>Executant</a:t>
                      </a:r>
                      <a:r>
                        <a:rPr sz="195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950" b="1" spc="-10" dirty="0">
                          <a:latin typeface="Calibri"/>
                          <a:cs typeface="Calibri"/>
                        </a:rPr>
                        <a:t>(Arhitect)</a:t>
                      </a:r>
                      <a:endParaRPr sz="195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59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Depune</a:t>
                      </a:r>
                      <a:r>
                        <a:rPr sz="15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capitatul</a:t>
                      </a:r>
                      <a:r>
                        <a:rPr sz="15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social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Încheie</a:t>
                      </a:r>
                      <a:r>
                        <a:rPr sz="15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contracte</a:t>
                      </a:r>
                      <a:r>
                        <a:rPr sz="15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5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latin typeface="Calibri"/>
                          <a:cs typeface="Calibri"/>
                        </a:rPr>
                        <a:t>munca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8425" marR="808355" indent="635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Prestează</a:t>
                      </a:r>
                      <a:r>
                        <a:rPr sz="15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serviciile</a:t>
                      </a:r>
                      <a:r>
                        <a:rPr sz="15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arhitectură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59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Numește</a:t>
                      </a:r>
                      <a:r>
                        <a:rPr sz="15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administratorul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194310" indent="-635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Încheie</a:t>
                      </a:r>
                      <a:r>
                        <a:rPr sz="15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contracte</a:t>
                      </a:r>
                      <a:r>
                        <a:rPr sz="15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cu</a:t>
                      </a:r>
                      <a:r>
                        <a:rPr sz="15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furnizorii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și</a:t>
                      </a:r>
                      <a:r>
                        <a:rPr sz="15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clienții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Pune</a:t>
                      </a:r>
                      <a:r>
                        <a:rPr sz="15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ștampilă</a:t>
                      </a:r>
                      <a:r>
                        <a:rPr sz="15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5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arhitect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59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Semnează</a:t>
                      </a:r>
                      <a:r>
                        <a:rPr sz="15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bilanțul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263525" indent="-635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Reprezintă</a:t>
                      </a:r>
                      <a:r>
                        <a:rPr sz="15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firma</a:t>
                      </a:r>
                      <a:r>
                        <a:rPr sz="15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în</a:t>
                      </a:r>
                      <a:r>
                        <a:rPr sz="15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relație</a:t>
                      </a:r>
                      <a:r>
                        <a:rPr sz="15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cu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terții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Ajută</a:t>
                      </a:r>
                      <a:r>
                        <a:rPr sz="15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firmă</a:t>
                      </a:r>
                      <a:r>
                        <a:rPr sz="15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să</a:t>
                      </a:r>
                      <a:r>
                        <a:rPr sz="15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obțină</a:t>
                      </a:r>
                      <a:r>
                        <a:rPr sz="15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profit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454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Participă</a:t>
                      </a:r>
                      <a:r>
                        <a:rPr sz="15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5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AGA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173990" indent="-635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Reprezintă</a:t>
                      </a:r>
                      <a:r>
                        <a:rPr sz="15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firma</a:t>
                      </a:r>
                      <a:r>
                        <a:rPr sz="15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în</a:t>
                      </a:r>
                      <a:r>
                        <a:rPr sz="15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relațiile</a:t>
                      </a:r>
                      <a:r>
                        <a:rPr sz="15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cu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statul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Lucrează</a:t>
                      </a:r>
                      <a:r>
                        <a:rPr sz="15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efectiv</a:t>
                      </a:r>
                      <a:r>
                        <a:rPr sz="15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pentru</a:t>
                      </a:r>
                      <a:r>
                        <a:rPr sz="15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clienți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595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Încasează</a:t>
                      </a:r>
                      <a:r>
                        <a:rPr sz="15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dividende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467359" indent="-635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Îndeplinește</a:t>
                      </a:r>
                      <a:r>
                        <a:rPr sz="1500" spc="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obiectivele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asumate</a:t>
                      </a:r>
                      <a:r>
                        <a:rPr sz="15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în</a:t>
                      </a:r>
                      <a:r>
                        <a:rPr sz="15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fața</a:t>
                      </a:r>
                      <a:r>
                        <a:rPr sz="15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asociaților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E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8860">
                <a:tc>
                  <a:txBody>
                    <a:bodyPr/>
                    <a:lstStyle/>
                    <a:p>
                      <a:pPr marL="100330" marR="217804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Răspunde</a:t>
                      </a:r>
                      <a:r>
                        <a:rPr sz="15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în</a:t>
                      </a:r>
                      <a:r>
                        <a:rPr sz="15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limita</a:t>
                      </a:r>
                      <a:r>
                        <a:rPr sz="15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capitalului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15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depus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671830">
                        <a:lnSpc>
                          <a:spcPct val="102699"/>
                        </a:lnSpc>
                        <a:spcBef>
                          <a:spcPts val="28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Răspunde</a:t>
                      </a:r>
                      <a:r>
                        <a:rPr sz="15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cu</a:t>
                      </a:r>
                      <a:r>
                        <a:rPr sz="15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bunurile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personale</a:t>
                      </a:r>
                      <a:r>
                        <a:rPr sz="15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în</a:t>
                      </a:r>
                      <a:r>
                        <a:rPr sz="15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caz</a:t>
                      </a:r>
                      <a:r>
                        <a:rPr sz="15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500" spc="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defectuos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08379" y="6651775"/>
            <a:ext cx="652653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https://valentinasaygo.ro/scrieri-serioase/draga-antreprenorule-schimba-</a:t>
            </a:r>
            <a:r>
              <a:rPr sz="1500" spc="-10" dirty="0">
                <a:solidFill>
                  <a:srgbClr val="0070BF"/>
                </a:solidFill>
                <a:latin typeface="Calibri"/>
                <a:cs typeface="Calibri"/>
                <a:hlinkClick r:id="rId2"/>
              </a:rPr>
              <a:t>papucii/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552700">
              <a:lnSpc>
                <a:spcPct val="100000"/>
              </a:lnSpc>
              <a:spcBef>
                <a:spcPts val="125"/>
              </a:spcBef>
            </a:pPr>
            <a:r>
              <a:rPr dirty="0"/>
              <a:t>Sediul </a:t>
            </a:r>
            <a:r>
              <a:rPr spc="-10" dirty="0"/>
              <a:t>social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36777" y="2721299"/>
            <a:ext cx="8360409" cy="22294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74650" indent="-361950">
              <a:lnSpc>
                <a:spcPts val="2240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stabilit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acasă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 stabilit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avocat,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valabil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1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(alte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costuri)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13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8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stabilit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într-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clădire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birouri,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etc,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funcție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specificul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activității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desfășurate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140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contract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comodat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sau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închiriere</a:t>
            </a:r>
            <a:endParaRPr sz="1950">
              <a:latin typeface="Arial Narrow"/>
              <a:cs typeface="Arial Narrow"/>
            </a:endParaRPr>
          </a:p>
          <a:p>
            <a:pPr marL="374650" indent="-361950">
              <a:lnSpc>
                <a:spcPts val="2245"/>
              </a:lnSpc>
              <a:buClr>
                <a:srgbClr val="800080"/>
              </a:buClr>
              <a:buFont typeface="Arial"/>
              <a:buChar char="►"/>
              <a:tabLst>
                <a:tab pos="374650" algn="l"/>
              </a:tabLst>
            </a:pPr>
            <a:r>
              <a:rPr sz="1950" dirty="0">
                <a:latin typeface="Arial Narrow"/>
                <a:cs typeface="Arial Narrow"/>
              </a:rPr>
              <a:t>activitatea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poate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desfășura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sediu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sau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la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terți</a:t>
            </a:r>
            <a:endParaRPr sz="1950">
              <a:latin typeface="Arial Narrow"/>
              <a:cs typeface="Arial Narrow"/>
            </a:endParaRPr>
          </a:p>
          <a:p>
            <a:pPr marL="12700" marR="706120">
              <a:lnSpc>
                <a:spcPts val="2140"/>
              </a:lnSpc>
              <a:spcBef>
                <a:spcPts val="2180"/>
              </a:spcBef>
            </a:pPr>
            <a:r>
              <a:rPr sz="1950" b="1" dirty="0">
                <a:latin typeface="Arial Narrow"/>
                <a:cs typeface="Arial Narrow"/>
              </a:rPr>
              <a:t>Atenție!</a:t>
            </a:r>
            <a:r>
              <a:rPr sz="1950" b="1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Dacă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sediul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social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acasă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vrei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să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deduci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cheltuielile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utilitățile,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crește </a:t>
            </a:r>
            <a:r>
              <a:rPr sz="1950" dirty="0">
                <a:latin typeface="Arial Narrow"/>
                <a:cs typeface="Arial Narrow"/>
              </a:rPr>
              <a:t>impozitul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locuință</a:t>
            </a:r>
            <a:endParaRPr sz="195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36165">
              <a:lnSpc>
                <a:spcPct val="100000"/>
              </a:lnSpc>
              <a:spcBef>
                <a:spcPts val="125"/>
              </a:spcBef>
            </a:pPr>
            <a:r>
              <a:rPr dirty="0"/>
              <a:t>Actul</a:t>
            </a:r>
            <a:r>
              <a:rPr spc="-10" dirty="0"/>
              <a:t> constitutiv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36777" y="2287017"/>
            <a:ext cx="6835775" cy="3315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ts val="2245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dirty="0">
                <a:latin typeface="Arial Narrow"/>
                <a:cs typeface="Arial Narrow"/>
              </a:rPr>
              <a:t>Documentul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conține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toate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informațiile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legate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societate: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spc="-10" dirty="0">
                <a:latin typeface="Arial Narrow"/>
                <a:cs typeface="Arial Narrow"/>
              </a:rPr>
              <a:t>denumire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spc="-10" dirty="0">
                <a:latin typeface="Arial Narrow"/>
                <a:cs typeface="Arial Narrow"/>
              </a:rPr>
              <a:t>asociați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spc="-10" dirty="0">
                <a:latin typeface="Arial Narrow"/>
                <a:cs typeface="Arial Narrow"/>
              </a:rPr>
              <a:t>sediu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activitate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principală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secundară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40"/>
              </a:lnSpc>
              <a:buChar char="-"/>
              <a:tabLst>
                <a:tab pos="1143635" algn="l"/>
              </a:tabLst>
            </a:pPr>
            <a:r>
              <a:rPr sz="1950" spc="-10" dirty="0">
                <a:latin typeface="Arial Narrow"/>
                <a:cs typeface="Arial Narrow"/>
              </a:rPr>
              <a:t>administrator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135"/>
              </a:lnSpc>
              <a:buChar char="-"/>
              <a:tabLst>
                <a:tab pos="1143635" algn="l"/>
              </a:tabLst>
            </a:pPr>
            <a:r>
              <a:rPr sz="1950" dirty="0">
                <a:latin typeface="Arial Narrow"/>
                <a:cs typeface="Arial Narrow"/>
              </a:rPr>
              <a:t>capital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social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părți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sociale</a:t>
            </a:r>
            <a:endParaRPr sz="1950">
              <a:latin typeface="Arial Narrow"/>
              <a:cs typeface="Arial Narrow"/>
            </a:endParaRPr>
          </a:p>
          <a:p>
            <a:pPr marL="1143635" lvl="1" indent="-125730">
              <a:lnSpc>
                <a:spcPts val="2240"/>
              </a:lnSpc>
              <a:buChar char="-"/>
              <a:tabLst>
                <a:tab pos="1143635" algn="l"/>
              </a:tabLst>
            </a:pPr>
            <a:r>
              <a:rPr sz="1950" spc="-10" dirty="0">
                <a:latin typeface="Arial Narrow"/>
                <a:cs typeface="Arial Narrow"/>
              </a:rPr>
              <a:t>lichidare</a:t>
            </a:r>
            <a:endParaRPr sz="1950">
              <a:latin typeface="Arial Narrow"/>
              <a:cs typeface="Arial Narrow"/>
            </a:endParaRPr>
          </a:p>
          <a:p>
            <a:pPr marL="319405" indent="-306705">
              <a:lnSpc>
                <a:spcPts val="2245"/>
              </a:lnSpc>
              <a:spcBef>
                <a:spcPts val="193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latin typeface="Arial Narrow"/>
                <a:cs typeface="Arial Narrow"/>
              </a:rPr>
              <a:t>Important! </a:t>
            </a:r>
            <a:r>
              <a:rPr sz="1950" dirty="0">
                <a:latin typeface="Arial Narrow"/>
                <a:cs typeface="Arial Narrow"/>
              </a:rPr>
              <a:t>Hartia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suportă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orice!</a:t>
            </a:r>
            <a:endParaRPr sz="1950">
              <a:latin typeface="Arial Narrow"/>
              <a:cs typeface="Arial Narrow"/>
            </a:endParaRPr>
          </a:p>
          <a:p>
            <a:pPr marL="1017905" marR="5080">
              <a:lnSpc>
                <a:spcPts val="2140"/>
              </a:lnSpc>
              <a:spcBef>
                <a:spcPts val="145"/>
              </a:spcBef>
            </a:pPr>
            <a:r>
              <a:rPr sz="1950" dirty="0">
                <a:latin typeface="Arial Narrow"/>
                <a:cs typeface="Arial Narrow"/>
              </a:rPr>
              <a:t>Menționează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actul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constitutiv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toate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înțelegerile</a:t>
            </a:r>
            <a:r>
              <a:rPr sz="1950" spc="7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dintre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asociați </a:t>
            </a:r>
            <a:r>
              <a:rPr sz="1950" dirty="0">
                <a:latin typeface="Arial Narrow"/>
                <a:cs typeface="Arial Narrow"/>
              </a:rPr>
              <a:t>Nu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folosi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model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net,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discută-l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cu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un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avocat</a:t>
            </a:r>
            <a:endParaRPr sz="195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3061161"/>
            <a:ext cx="8163559" cy="191462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ts val="2245"/>
              </a:lnSpc>
              <a:spcBef>
                <a:spcPts val="130"/>
              </a:spcBef>
              <a:buClr>
                <a:srgbClr val="800080"/>
              </a:buClr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Impozit</a:t>
            </a:r>
            <a:r>
              <a:rPr sz="1950" b="1" spc="2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pe</a:t>
            </a:r>
            <a:r>
              <a:rPr sz="1950" b="1" spc="5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venitul</a:t>
            </a:r>
            <a:r>
              <a:rPr sz="1950" b="1" spc="5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microîntreprinderilor</a:t>
            </a:r>
            <a:r>
              <a:rPr sz="1950" b="1" spc="-1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1%</a:t>
            </a:r>
            <a:r>
              <a:rPr sz="1950" b="1" spc="50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990099"/>
                </a:solidFill>
                <a:latin typeface="Arial Narrow"/>
                <a:cs typeface="Arial Narrow"/>
              </a:rPr>
              <a:t>sau</a:t>
            </a:r>
            <a:r>
              <a:rPr sz="1950" b="1" spc="65" dirty="0">
                <a:solidFill>
                  <a:srgbClr val="990099"/>
                </a:solidFill>
                <a:latin typeface="Arial Narrow"/>
                <a:cs typeface="Arial Narrow"/>
              </a:rPr>
              <a:t> </a:t>
            </a:r>
            <a:r>
              <a:rPr sz="1950" b="1" spc="-25" dirty="0">
                <a:solidFill>
                  <a:srgbClr val="990099"/>
                </a:solidFill>
                <a:latin typeface="Arial Narrow"/>
                <a:cs typeface="Arial Narrow"/>
              </a:rPr>
              <a:t>3%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40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plătește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trimestrial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până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25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ale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lunii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urmatoare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(aprilie,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iulie,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septembrie,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 err="1">
                <a:latin typeface="Arial Narrow"/>
                <a:cs typeface="Arial Narrow"/>
              </a:rPr>
              <a:t>i</a:t>
            </a:r>
            <a:r>
              <a:rPr lang="en-US" sz="1950" spc="-10" dirty="0" err="1">
                <a:latin typeface="Arial Narrow"/>
                <a:cs typeface="Arial Narrow"/>
              </a:rPr>
              <a:t>unie</a:t>
            </a:r>
            <a:r>
              <a:rPr sz="1950" spc="-10" dirty="0">
                <a:latin typeface="Arial Narrow"/>
                <a:cs typeface="Arial Narrow"/>
              </a:rPr>
              <a:t>)</a:t>
            </a:r>
            <a:endParaRPr lang="en-US" sz="1950" spc="-10" dirty="0">
              <a:latin typeface="Arial Narrow"/>
              <a:cs typeface="Arial Narrow"/>
            </a:endParaRPr>
          </a:p>
          <a:p>
            <a:pPr marL="138430" indent="-125730">
              <a:lnSpc>
                <a:spcPts val="2140"/>
              </a:lnSpc>
              <a:buChar char="-"/>
              <a:tabLst>
                <a:tab pos="138430" algn="l"/>
              </a:tabLst>
            </a:pPr>
            <a:r>
              <a:rPr lang="en-US" sz="1950" spc="-10" dirty="0" err="1">
                <a:latin typeface="Arial Narrow"/>
                <a:cs typeface="Arial Narrow"/>
              </a:rPr>
              <a:t>Impozitul</a:t>
            </a:r>
            <a:r>
              <a:rPr lang="en-US" sz="1950" spc="-10" dirty="0">
                <a:latin typeface="Arial Narrow"/>
                <a:cs typeface="Arial Narrow"/>
              </a:rPr>
              <a:t> pe </a:t>
            </a:r>
            <a:r>
              <a:rPr lang="en-US" sz="1950" spc="-10" dirty="0" err="1">
                <a:latin typeface="Arial Narrow"/>
                <a:cs typeface="Arial Narrow"/>
              </a:rPr>
              <a:t>venit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este</a:t>
            </a:r>
            <a:r>
              <a:rPr lang="en-US" sz="1950" spc="-10" dirty="0">
                <a:latin typeface="Arial Narrow"/>
                <a:cs typeface="Arial Narrow"/>
              </a:rPr>
              <a:t> 3%</a:t>
            </a:r>
          </a:p>
          <a:p>
            <a:pPr marL="355600" indent="-342900">
              <a:lnSpc>
                <a:spcPts val="2140"/>
              </a:lnSpc>
              <a:buFontTx/>
              <a:buChar char="-"/>
              <a:tabLst>
                <a:tab pos="138430" algn="l"/>
              </a:tabLst>
            </a:pPr>
            <a:r>
              <a:rPr lang="en-US" sz="1950" spc="-10" dirty="0" err="1">
                <a:latin typeface="Arial Narrow"/>
                <a:cs typeface="Arial Narrow"/>
              </a:rPr>
              <a:t>Impozitul</a:t>
            </a:r>
            <a:r>
              <a:rPr lang="en-US" sz="1950" spc="-10" dirty="0">
                <a:latin typeface="Arial Narrow"/>
                <a:cs typeface="Arial Narrow"/>
              </a:rPr>
              <a:t> pe </a:t>
            </a:r>
            <a:r>
              <a:rPr lang="en-US" sz="1950" spc="-10" dirty="0" err="1">
                <a:latin typeface="Arial Narrow"/>
                <a:cs typeface="Arial Narrow"/>
              </a:rPr>
              <a:t>venit</a:t>
            </a:r>
            <a:r>
              <a:rPr lang="en-US" sz="1950" spc="-10" dirty="0">
                <a:latin typeface="Arial Narrow"/>
                <a:cs typeface="Arial Narrow"/>
              </a:rPr>
              <a:t> se </a:t>
            </a:r>
            <a:r>
              <a:rPr lang="en-US" sz="1950" spc="-10" dirty="0" err="1">
                <a:latin typeface="Arial Narrow"/>
                <a:cs typeface="Arial Narrow"/>
              </a:rPr>
              <a:t>poate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aplica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doar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daca</a:t>
            </a:r>
            <a:r>
              <a:rPr lang="en-US" sz="1950" spc="-10" dirty="0">
                <a:latin typeface="Arial Narrow"/>
                <a:cs typeface="Arial Narrow"/>
              </a:rPr>
              <a:t>: </a:t>
            </a:r>
            <a:r>
              <a:rPr lang="en-US" sz="1950" spc="-10" dirty="0" err="1">
                <a:latin typeface="Arial Narrow"/>
                <a:cs typeface="Arial Narrow"/>
              </a:rPr>
              <a:t>cifra</a:t>
            </a:r>
            <a:r>
              <a:rPr lang="en-US" sz="1950" spc="-10" dirty="0">
                <a:latin typeface="Arial Narrow"/>
                <a:cs typeface="Arial Narrow"/>
              </a:rPr>
              <a:t> de </a:t>
            </a:r>
            <a:r>
              <a:rPr lang="en-US" sz="1950" spc="-10" dirty="0" err="1">
                <a:latin typeface="Arial Narrow"/>
                <a:cs typeface="Arial Narrow"/>
              </a:rPr>
              <a:t>afaceri</a:t>
            </a:r>
            <a:r>
              <a:rPr lang="en-US" sz="1950" spc="-10" dirty="0">
                <a:latin typeface="Arial Narrow"/>
                <a:cs typeface="Arial Narrow"/>
              </a:rPr>
              <a:t>&lt;100.000 </a:t>
            </a:r>
            <a:r>
              <a:rPr lang="en-US" sz="1950" spc="-10" dirty="0" err="1">
                <a:latin typeface="Arial Narrow"/>
                <a:cs typeface="Arial Narrow"/>
              </a:rPr>
              <a:t>eur</a:t>
            </a:r>
            <a:r>
              <a:rPr lang="en-US" sz="1950" spc="-10" dirty="0">
                <a:latin typeface="Arial Narrow"/>
                <a:cs typeface="Arial Narrow"/>
              </a:rPr>
              <a:t>, </a:t>
            </a:r>
            <a:r>
              <a:rPr lang="en-US" sz="1950" spc="-10" dirty="0" err="1">
                <a:latin typeface="Arial Narrow"/>
                <a:cs typeface="Arial Narrow"/>
              </a:rPr>
              <a:t>asociatul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majoritar</a:t>
            </a:r>
            <a:r>
              <a:rPr lang="en-US" sz="1950" spc="-10" dirty="0">
                <a:latin typeface="Arial Narrow"/>
                <a:cs typeface="Arial Narrow"/>
              </a:rPr>
              <a:t> (&gt;25% din </a:t>
            </a:r>
            <a:r>
              <a:rPr lang="en-US" sz="1950" spc="-10" dirty="0" err="1">
                <a:latin typeface="Arial Narrow"/>
                <a:cs typeface="Arial Narrow"/>
              </a:rPr>
              <a:t>partile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sociale</a:t>
            </a:r>
            <a:r>
              <a:rPr lang="en-US" sz="1950" spc="-10" dirty="0">
                <a:latin typeface="Arial Narrow"/>
                <a:cs typeface="Arial Narrow"/>
              </a:rPr>
              <a:t>) nu </a:t>
            </a:r>
            <a:r>
              <a:rPr lang="en-US" sz="1950" spc="-10" dirty="0" err="1">
                <a:latin typeface="Arial Narrow"/>
                <a:cs typeface="Arial Narrow"/>
              </a:rPr>
              <a:t>este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asociat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majoritar</a:t>
            </a:r>
            <a:r>
              <a:rPr lang="en-US" sz="1950" spc="-10" dirty="0">
                <a:latin typeface="Arial Narrow"/>
                <a:cs typeface="Arial Narrow"/>
              </a:rPr>
              <a:t> si in </a:t>
            </a:r>
            <a:r>
              <a:rPr lang="en-US" sz="1950" spc="-10" dirty="0" err="1">
                <a:latin typeface="Arial Narrow"/>
                <a:cs typeface="Arial Narrow"/>
              </a:rPr>
              <a:t>alta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microintreprindere</a:t>
            </a:r>
            <a:r>
              <a:rPr lang="en-US" sz="1950" spc="-10" dirty="0">
                <a:latin typeface="Arial Narrow"/>
                <a:cs typeface="Arial Narrow"/>
              </a:rPr>
              <a:t>, </a:t>
            </a:r>
            <a:r>
              <a:rPr lang="en-US" sz="1950" spc="-10" dirty="0" err="1">
                <a:latin typeface="Arial Narrow"/>
                <a:cs typeface="Arial Narrow"/>
              </a:rPr>
              <a:t>suma</a:t>
            </a:r>
            <a:r>
              <a:rPr lang="en-US" sz="1950" spc="-1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cifrelor</a:t>
            </a:r>
            <a:r>
              <a:rPr lang="en-US" sz="1950" spc="-10" dirty="0">
                <a:latin typeface="Arial Narrow"/>
                <a:cs typeface="Arial Narrow"/>
              </a:rPr>
              <a:t> de </a:t>
            </a:r>
            <a:r>
              <a:rPr lang="en-US" sz="1950" spc="-10" dirty="0" err="1">
                <a:latin typeface="Arial Narrow"/>
                <a:cs typeface="Arial Narrow"/>
              </a:rPr>
              <a:t>afaceri</a:t>
            </a:r>
            <a:r>
              <a:rPr lang="en-US" sz="1950" spc="-10" dirty="0">
                <a:latin typeface="Arial Narrow"/>
                <a:cs typeface="Arial Narrow"/>
              </a:rPr>
              <a:t> ale </a:t>
            </a:r>
            <a:r>
              <a:rPr lang="en-US" sz="1950" spc="-10" dirty="0" err="1">
                <a:latin typeface="Arial Narrow"/>
                <a:cs typeface="Arial Narrow"/>
              </a:rPr>
              <a:t>entitatilor</a:t>
            </a:r>
            <a:r>
              <a:rPr lang="en-US" sz="1950" spc="-10" dirty="0">
                <a:latin typeface="Arial Narrow"/>
                <a:cs typeface="Arial Narrow"/>
              </a:rPr>
              <a:t> legate &lt;100.000 </a:t>
            </a:r>
            <a:r>
              <a:rPr lang="en-US" sz="1950" spc="-10" dirty="0" err="1">
                <a:latin typeface="Arial Narrow"/>
                <a:cs typeface="Arial Narrow"/>
              </a:rPr>
              <a:t>eur</a:t>
            </a:r>
            <a:endParaRPr lang="en-US" sz="1950" spc="-10" dirty="0">
              <a:latin typeface="Arial Narrow"/>
              <a:cs typeface="Arial Narrow"/>
            </a:endParaRPr>
          </a:p>
          <a:p>
            <a:pPr marL="12700">
              <a:lnSpc>
                <a:spcPts val="2140"/>
              </a:lnSpc>
              <a:tabLst>
                <a:tab pos="138430" algn="l"/>
              </a:tabLst>
            </a:pPr>
            <a:endParaRPr sz="1950" dirty="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590307" y="1093758"/>
            <a:ext cx="5141595" cy="1110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28675">
              <a:lnSpc>
                <a:spcPct val="134300"/>
              </a:lnSpc>
              <a:spcBef>
                <a:spcPts val="100"/>
              </a:spcBef>
            </a:pPr>
            <a:r>
              <a:rPr sz="2650" spc="-20" dirty="0"/>
              <a:t>Vectorul</a:t>
            </a:r>
            <a:r>
              <a:rPr sz="2650" spc="-50" dirty="0"/>
              <a:t> </a:t>
            </a:r>
            <a:r>
              <a:rPr sz="2650" dirty="0"/>
              <a:t>fiscal</a:t>
            </a:r>
            <a:r>
              <a:rPr sz="2650" spc="-25" dirty="0"/>
              <a:t> </a:t>
            </a:r>
            <a:r>
              <a:rPr sz="2650" dirty="0"/>
              <a:t>al</a:t>
            </a:r>
            <a:r>
              <a:rPr sz="2650" spc="-50" dirty="0"/>
              <a:t> </a:t>
            </a:r>
            <a:r>
              <a:rPr sz="2650" dirty="0"/>
              <a:t>unui</a:t>
            </a:r>
            <a:r>
              <a:rPr sz="2650" spc="-50" dirty="0"/>
              <a:t> </a:t>
            </a:r>
            <a:r>
              <a:rPr sz="2650" spc="-25" dirty="0"/>
              <a:t>SRL </a:t>
            </a:r>
            <a:r>
              <a:rPr sz="2650" dirty="0"/>
              <a:t>Impozit</a:t>
            </a:r>
            <a:r>
              <a:rPr sz="2650" spc="-55" dirty="0"/>
              <a:t> </a:t>
            </a:r>
            <a:r>
              <a:rPr sz="2650" dirty="0"/>
              <a:t>pe</a:t>
            </a:r>
            <a:r>
              <a:rPr sz="2650" spc="-60" dirty="0"/>
              <a:t> </a:t>
            </a:r>
            <a:r>
              <a:rPr sz="2650" dirty="0"/>
              <a:t>venitul</a:t>
            </a:r>
            <a:r>
              <a:rPr sz="2650" spc="-65" dirty="0"/>
              <a:t> </a:t>
            </a:r>
            <a:r>
              <a:rPr sz="2650" spc="-10" dirty="0"/>
              <a:t>microîntreprinderilor</a:t>
            </a:r>
            <a:endParaRPr sz="265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235" y="2532337"/>
            <a:ext cx="8005445" cy="273536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9405" indent="-306705">
              <a:lnSpc>
                <a:spcPts val="2245"/>
              </a:lnSpc>
              <a:spcBef>
                <a:spcPts val="130"/>
              </a:spcBef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Impozit</a:t>
            </a:r>
            <a:r>
              <a:rPr sz="1950" b="1" spc="1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pe</a:t>
            </a:r>
            <a:r>
              <a:rPr sz="1950" b="1" spc="50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spc="-10" dirty="0">
                <a:solidFill>
                  <a:srgbClr val="800080"/>
                </a:solidFill>
                <a:latin typeface="Arial Narrow"/>
                <a:cs typeface="Arial Narrow"/>
              </a:rPr>
              <a:t>profit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40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16%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din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profit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(venituri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–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cheltuieli)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35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se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plătește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trimestrial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până</a:t>
            </a:r>
            <a:r>
              <a:rPr sz="1950" spc="6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25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ale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lunii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urmatoare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(aprilie,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iulie,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septembrie,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lang="en-US" sz="1950" spc="-10" dirty="0" err="1">
                <a:latin typeface="Arial Narrow"/>
                <a:cs typeface="Arial Narrow"/>
              </a:rPr>
              <a:t>iunie</a:t>
            </a:r>
            <a:r>
              <a:rPr sz="1950" spc="-10" dirty="0">
                <a:latin typeface="Arial Narrow"/>
                <a:cs typeface="Arial Narrow"/>
              </a:rPr>
              <a:t>)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35"/>
              </a:lnSpc>
              <a:buChar char="-"/>
              <a:tabLst>
                <a:tab pos="138430" algn="l"/>
              </a:tabLst>
            </a:pPr>
            <a:r>
              <a:rPr sz="1950" dirty="0" err="1">
                <a:latin typeface="Arial Narrow"/>
                <a:cs typeface="Arial Narrow"/>
              </a:rPr>
              <a:t>când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lang="en-US" sz="1950" spc="60" dirty="0">
                <a:latin typeface="Arial Narrow"/>
                <a:cs typeface="Arial Narrow"/>
              </a:rPr>
              <a:t>nu se </a:t>
            </a:r>
            <a:r>
              <a:rPr lang="en-US" sz="1950" spc="60" dirty="0" err="1">
                <a:latin typeface="Arial Narrow"/>
                <a:cs typeface="Arial Narrow"/>
              </a:rPr>
              <a:t>mai</a:t>
            </a:r>
            <a:r>
              <a:rPr lang="en-US" sz="1950" spc="60" dirty="0">
                <a:latin typeface="Arial Narrow"/>
                <a:cs typeface="Arial Narrow"/>
              </a:rPr>
              <a:t> </a:t>
            </a:r>
            <a:r>
              <a:rPr lang="en-US" sz="1950" spc="60" dirty="0" err="1">
                <a:latin typeface="Arial Narrow"/>
                <a:cs typeface="Arial Narrow"/>
              </a:rPr>
              <a:t>indeplinesc</a:t>
            </a:r>
            <a:r>
              <a:rPr lang="en-US" sz="1950" spc="60" dirty="0">
                <a:latin typeface="Arial Narrow"/>
                <a:cs typeface="Arial Narrow"/>
              </a:rPr>
              <a:t> </a:t>
            </a:r>
            <a:r>
              <a:rPr lang="en-US" sz="1950" spc="60" dirty="0" err="1">
                <a:latin typeface="Arial Narrow"/>
                <a:cs typeface="Arial Narrow"/>
              </a:rPr>
              <a:t>conditiile</a:t>
            </a:r>
            <a:r>
              <a:rPr lang="en-US" sz="1950" spc="60" dirty="0">
                <a:latin typeface="Arial Narrow"/>
                <a:cs typeface="Arial Narrow"/>
              </a:rPr>
              <a:t> pentru </a:t>
            </a:r>
            <a:r>
              <a:rPr lang="en-US" sz="1950" spc="60" dirty="0" err="1">
                <a:latin typeface="Arial Narrow"/>
                <a:cs typeface="Arial Narrow"/>
              </a:rPr>
              <a:t>impozit</a:t>
            </a:r>
            <a:r>
              <a:rPr lang="en-US" sz="1950" spc="60" dirty="0">
                <a:latin typeface="Arial Narrow"/>
                <a:cs typeface="Arial Narrow"/>
              </a:rPr>
              <a:t> pe </a:t>
            </a:r>
            <a:r>
              <a:rPr lang="en-US" sz="1950" spc="60" dirty="0" err="1">
                <a:latin typeface="Arial Narrow"/>
                <a:cs typeface="Arial Narrow"/>
              </a:rPr>
              <a:t>venit</a:t>
            </a:r>
            <a:r>
              <a:rPr lang="en-US" sz="1950" spc="60" dirty="0">
                <a:latin typeface="Arial Narrow"/>
                <a:cs typeface="Arial Narrow"/>
              </a:rPr>
              <a:t> </a:t>
            </a:r>
            <a:r>
              <a:rPr lang="en-US" sz="1950" spc="60" dirty="0" err="1">
                <a:latin typeface="Arial Narrow"/>
                <a:cs typeface="Arial Narrow"/>
              </a:rPr>
              <a:t>sau</a:t>
            </a:r>
            <a:r>
              <a:rPr lang="en-US" sz="1950" spc="60" dirty="0">
                <a:latin typeface="Arial Narrow"/>
                <a:cs typeface="Arial Narrow"/>
              </a:rPr>
              <a:t> optional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40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pentru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marjă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profit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mai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mică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6.25%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245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beneficiază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anumite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scutiri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deduceri</a:t>
            </a:r>
            <a:r>
              <a:rPr sz="1950" spc="7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specifice</a:t>
            </a:r>
            <a:endParaRPr sz="1950" dirty="0">
              <a:latin typeface="Arial Narrow"/>
              <a:cs typeface="Arial Narrow"/>
            </a:endParaRPr>
          </a:p>
          <a:p>
            <a:pPr marL="319405" indent="-306705">
              <a:lnSpc>
                <a:spcPts val="2245"/>
              </a:lnSpc>
              <a:spcBef>
                <a:spcPts val="1920"/>
              </a:spcBef>
              <a:buFont typeface="Arial"/>
              <a:buChar char="►"/>
              <a:tabLst>
                <a:tab pos="319405" algn="l"/>
              </a:tabLst>
            </a:pPr>
            <a:r>
              <a:rPr sz="1950" b="1" dirty="0">
                <a:solidFill>
                  <a:srgbClr val="800080"/>
                </a:solidFill>
                <a:latin typeface="Arial Narrow"/>
                <a:cs typeface="Arial Narrow"/>
              </a:rPr>
              <a:t>Se</a:t>
            </a:r>
            <a:r>
              <a:rPr sz="1950" b="1" spc="35" dirty="0">
                <a:solidFill>
                  <a:srgbClr val="800080"/>
                </a:solidFill>
                <a:latin typeface="Arial Narrow"/>
                <a:cs typeface="Arial Narrow"/>
              </a:rPr>
              <a:t> </a:t>
            </a:r>
            <a:r>
              <a:rPr sz="1950" b="1" spc="-10" dirty="0">
                <a:solidFill>
                  <a:srgbClr val="800080"/>
                </a:solidFill>
                <a:latin typeface="Arial Narrow"/>
                <a:cs typeface="Arial Narrow"/>
              </a:rPr>
              <a:t>recomandă: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140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firmelor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au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înregistrat</a:t>
            </a:r>
            <a:r>
              <a:rPr sz="1950" spc="5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pierderi</a:t>
            </a:r>
            <a:r>
              <a:rPr sz="1950" spc="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precedente</a:t>
            </a:r>
            <a:r>
              <a:rPr sz="1950" spc="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considerabile</a:t>
            </a:r>
            <a:endParaRPr sz="1950" dirty="0">
              <a:latin typeface="Arial Narrow"/>
              <a:cs typeface="Arial Narrow"/>
            </a:endParaRPr>
          </a:p>
          <a:p>
            <a:pPr marL="138430" indent="-125730">
              <a:lnSpc>
                <a:spcPts val="2240"/>
              </a:lnSpc>
              <a:buChar char="-"/>
              <a:tabLst>
                <a:tab pos="138430" algn="l"/>
              </a:tabLst>
            </a:pPr>
            <a:r>
              <a:rPr sz="1950" dirty="0">
                <a:latin typeface="Arial Narrow"/>
                <a:cs typeface="Arial Narrow"/>
              </a:rPr>
              <a:t>firmelor</a:t>
            </a:r>
            <a:r>
              <a:rPr sz="1950" spc="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au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6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facut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investiții</a:t>
            </a:r>
            <a:r>
              <a:rPr sz="1950" spc="1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mari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și</a:t>
            </a:r>
            <a:r>
              <a:rPr sz="1950" spc="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care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vor</a:t>
            </a:r>
            <a:r>
              <a:rPr sz="1950" spc="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afecta</a:t>
            </a:r>
            <a:r>
              <a:rPr sz="1950" spc="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marja</a:t>
            </a:r>
            <a:r>
              <a:rPr sz="1950" spc="1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de</a:t>
            </a:r>
            <a:r>
              <a:rPr sz="1950" spc="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profit</a:t>
            </a:r>
            <a:endParaRPr sz="195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350"/>
              </a:lnSpc>
            </a:pPr>
            <a:fld id="{81D60167-4931-47E6-BA6A-407CBD079E47}" type="slidenum">
              <a:rPr spc="-50" dirty="0"/>
              <a:t>9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419340" y="1093758"/>
            <a:ext cx="3482975" cy="1110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0560" marR="5080" indent="-658495">
              <a:lnSpc>
                <a:spcPct val="134300"/>
              </a:lnSpc>
              <a:spcBef>
                <a:spcPts val="100"/>
              </a:spcBef>
            </a:pPr>
            <a:r>
              <a:rPr sz="2650" spc="-20" dirty="0"/>
              <a:t>Vectorul</a:t>
            </a:r>
            <a:r>
              <a:rPr sz="2650" spc="-50" dirty="0"/>
              <a:t> </a:t>
            </a:r>
            <a:r>
              <a:rPr sz="2650" dirty="0"/>
              <a:t>fiscal</a:t>
            </a:r>
            <a:r>
              <a:rPr sz="2650" spc="-25" dirty="0"/>
              <a:t> </a:t>
            </a:r>
            <a:r>
              <a:rPr sz="2650" dirty="0"/>
              <a:t>al</a:t>
            </a:r>
            <a:r>
              <a:rPr sz="2650" spc="-50" dirty="0"/>
              <a:t> </a:t>
            </a:r>
            <a:r>
              <a:rPr sz="2650" dirty="0"/>
              <a:t>unui</a:t>
            </a:r>
            <a:r>
              <a:rPr sz="2650" spc="-50" dirty="0"/>
              <a:t> </a:t>
            </a:r>
            <a:r>
              <a:rPr sz="2650" spc="-25" dirty="0"/>
              <a:t>SRL </a:t>
            </a:r>
            <a:r>
              <a:rPr sz="2650" dirty="0"/>
              <a:t>Impozit</a:t>
            </a:r>
            <a:r>
              <a:rPr sz="2650" spc="-45" dirty="0"/>
              <a:t> </a:t>
            </a:r>
            <a:r>
              <a:rPr sz="2650" dirty="0"/>
              <a:t>pe</a:t>
            </a:r>
            <a:r>
              <a:rPr sz="2650" spc="-50" dirty="0"/>
              <a:t> </a:t>
            </a:r>
            <a:r>
              <a:rPr sz="2650" spc="-10" dirty="0"/>
              <a:t>profit</a:t>
            </a:r>
            <a:endParaRPr sz="2650"/>
          </a:p>
        </p:txBody>
      </p:sp>
      <p:sp>
        <p:nvSpPr>
          <p:cNvPr id="4" name="object 4"/>
          <p:cNvSpPr txBox="1"/>
          <p:nvPr/>
        </p:nvSpPr>
        <p:spPr>
          <a:xfrm>
            <a:off x="788924" y="6161000"/>
            <a:ext cx="8052434" cy="4946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85"/>
              </a:spcBef>
            </a:pPr>
            <a:r>
              <a:rPr sz="15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https://valentinasaygo.ro/scrieri-serioase/eficientizare-fiscala-2018-impozit-pe-profit-versus-</a:t>
            </a:r>
            <a:r>
              <a:rPr sz="15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impozit-</a:t>
            </a:r>
            <a:r>
              <a:rPr sz="15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micro/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2584</Words>
  <Application>Microsoft Office PowerPoint</Application>
  <PresentationFormat>Custom</PresentationFormat>
  <Paragraphs>372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Aptos</vt:lpstr>
      <vt:lpstr>Arial</vt:lpstr>
      <vt:lpstr>Arial Narrow</vt:lpstr>
      <vt:lpstr>Calibri</vt:lpstr>
      <vt:lpstr>Symbol</vt:lpstr>
      <vt:lpstr>Times New Roman</vt:lpstr>
      <vt:lpstr>Office Theme</vt:lpstr>
      <vt:lpstr>Ghidul SRL-ului de Arhitectură</vt:lpstr>
      <vt:lpstr>Cand alegi deschiderea unui SRL?</vt:lpstr>
      <vt:lpstr>Codurile CAEN</vt:lpstr>
      <vt:lpstr>Capitalul social</vt:lpstr>
      <vt:lpstr>Rolurile în firmă</vt:lpstr>
      <vt:lpstr>Sediul social</vt:lpstr>
      <vt:lpstr>Actul constitutiv</vt:lpstr>
      <vt:lpstr>Vectorul fiscal al unui SRL Impozit pe venitul microîntreprinderilor</vt:lpstr>
      <vt:lpstr>Vectorul fiscal al unui SRL Impozit pe profit</vt:lpstr>
      <vt:lpstr>Vectorul fiscal al unui SRL TVA</vt:lpstr>
      <vt:lpstr>Vectorul fiscal al unui SRL Cu sau fără TVA?</vt:lpstr>
      <vt:lpstr>Vectorul fiscal al unui SRL Taxe salariale</vt:lpstr>
      <vt:lpstr>Care sunt pașii de urmat în deschiderea unui SRL?</vt:lpstr>
      <vt:lpstr>Cum iti alegi contabilul?</vt:lpstr>
      <vt:lpstr>Ce îi ceri unui contabil?</vt:lpstr>
      <vt:lpstr>Ce nu îi ceri unui contabil</vt:lpstr>
      <vt:lpstr>Cum să îți finantezi afacerea?</vt:lpstr>
      <vt:lpstr>Cheltuieli deductibile</vt:lpstr>
      <vt:lpstr>Cheltuieli deductibile limitat</vt:lpstr>
      <vt:lpstr>Cheltuieli nedeductibile</vt:lpstr>
      <vt:lpstr>Cum te pot afecta firmele abandonate?</vt:lpstr>
      <vt:lpstr>Factura fiscală</vt:lpstr>
      <vt:lpstr>Casa de marcat este obligatorie?</vt:lpstr>
      <vt:lpstr>Încasare cu POS</vt:lpstr>
      <vt:lpstr>Registrul de casă</vt:lpstr>
      <vt:lpstr>Mijloace fixe</vt:lpstr>
      <vt:lpstr>Care sunt plafoanele pentru încasări și plăți în numerar?</vt:lpstr>
      <vt:lpstr>Balanța contabilă</vt:lpstr>
      <vt:lpstr>Închiderea de an</vt:lpstr>
      <vt:lpstr>Ce să nu faci niciodată</vt:lpstr>
      <vt:lpstr>Vă mulțumim!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Ghid SRL OAR_2022</dc:title>
  <dc:creator>ValentinaSaygo</dc:creator>
  <cp:lastModifiedBy>Florentina Radulescu</cp:lastModifiedBy>
  <cp:revision>2</cp:revision>
  <dcterms:created xsi:type="dcterms:W3CDTF">2026-06-04T12:08:51Z</dcterms:created>
  <dcterms:modified xsi:type="dcterms:W3CDTF">2026-06-04T13:25:44Z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2022-06-24T00:00:00Z</vt:filetime>
  </property>
  <property fmtid="{D5CDD505-2E9C-101B-9397-08002B2CF9AE}" pid="3" name="LastSaved">
    <vt:filetime>2026-06-04T00:00:00Z</vt:filetime>
  </property>
  <property fmtid="{D5CDD505-2E9C-101B-9397-08002B2CF9AE}" pid="4" name="Producer">
    <vt:lpwstr>Microsoft: Print To PDF</vt:lpwstr>
  </property>
</Properties>
</file>