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84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</p:sldIdLst>
  <p:sldSz cx="10058400" cy="7772400"/>
  <p:notesSz cx="10058400" cy="7772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7424E0E-82D9-4CCC-877E-DFD81D673611}" v="6" dt="2026-06-04T13:46:59.744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3" d="100"/>
          <a:sy n="133" d="100"/>
        </p:scale>
        <p:origin x="2226" y="13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microsoft.com/office/2016/11/relationships/changesInfo" Target="changesInfos/changesInfo1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lorentina Radulescu" userId="62c2d36f-a2f6-49ac-af7d-a3985ccc4f7e" providerId="ADAL" clId="{64397876-9CB6-47B9-9DCD-4A2997E899EE}"/>
    <pc:docChg chg="undo custSel addSld modSld sldOrd">
      <pc:chgData name="Florentina Radulescu" userId="62c2d36f-a2f6-49ac-af7d-a3985ccc4f7e" providerId="ADAL" clId="{64397876-9CB6-47B9-9DCD-4A2997E899EE}" dt="2026-06-04T13:58:50.135" v="2152" actId="14100"/>
      <pc:docMkLst>
        <pc:docMk/>
      </pc:docMkLst>
      <pc:sldChg chg="modSp mod">
        <pc:chgData name="Florentina Radulescu" userId="62c2d36f-a2f6-49ac-af7d-a3985ccc4f7e" providerId="ADAL" clId="{64397876-9CB6-47B9-9DCD-4A2997E899EE}" dt="2026-06-04T13:27:04.942" v="31" actId="20577"/>
        <pc:sldMkLst>
          <pc:docMk/>
          <pc:sldMk cId="0" sldId="256"/>
        </pc:sldMkLst>
        <pc:spChg chg="mod">
          <ac:chgData name="Florentina Radulescu" userId="62c2d36f-a2f6-49ac-af7d-a3985ccc4f7e" providerId="ADAL" clId="{64397876-9CB6-47B9-9DCD-4A2997E899EE}" dt="2026-06-04T13:26:54.501" v="1" actId="20577"/>
          <ac:spMkLst>
            <pc:docMk/>
            <pc:sldMk cId="0" sldId="256"/>
            <ac:spMk id="2" creationId="{00000000-0000-0000-0000-000000000000}"/>
          </ac:spMkLst>
        </pc:spChg>
        <pc:spChg chg="mod">
          <ac:chgData name="Florentina Radulescu" userId="62c2d36f-a2f6-49ac-af7d-a3985ccc4f7e" providerId="ADAL" clId="{64397876-9CB6-47B9-9DCD-4A2997E899EE}" dt="2026-06-04T13:27:04.942" v="31" actId="20577"/>
          <ac:spMkLst>
            <pc:docMk/>
            <pc:sldMk cId="0" sldId="256"/>
            <ac:spMk id="5" creationId="{00000000-0000-0000-0000-000000000000}"/>
          </ac:spMkLst>
        </pc:spChg>
      </pc:sldChg>
      <pc:sldChg chg="modSp mod">
        <pc:chgData name="Florentina Radulescu" userId="62c2d36f-a2f6-49ac-af7d-a3985ccc4f7e" providerId="ADAL" clId="{64397876-9CB6-47B9-9DCD-4A2997E899EE}" dt="2026-06-04T13:43:46.443" v="1520" actId="20577"/>
        <pc:sldMkLst>
          <pc:docMk/>
          <pc:sldMk cId="0" sldId="262"/>
        </pc:sldMkLst>
        <pc:spChg chg="mod">
          <ac:chgData name="Florentina Radulescu" userId="62c2d36f-a2f6-49ac-af7d-a3985ccc4f7e" providerId="ADAL" clId="{64397876-9CB6-47B9-9DCD-4A2997E899EE}" dt="2026-06-04T13:34:23.419" v="761" actId="20577"/>
          <ac:spMkLst>
            <pc:docMk/>
            <pc:sldMk cId="0" sldId="262"/>
            <ac:spMk id="2" creationId="{00000000-0000-0000-0000-000000000000}"/>
          </ac:spMkLst>
        </pc:spChg>
        <pc:spChg chg="mod">
          <ac:chgData name="Florentina Radulescu" userId="62c2d36f-a2f6-49ac-af7d-a3985ccc4f7e" providerId="ADAL" clId="{64397876-9CB6-47B9-9DCD-4A2997E899EE}" dt="2026-06-04T13:43:46.443" v="1520" actId="20577"/>
          <ac:spMkLst>
            <pc:docMk/>
            <pc:sldMk cId="0" sldId="262"/>
            <ac:spMk id="3" creationId="{00000000-0000-0000-0000-000000000000}"/>
          </ac:spMkLst>
        </pc:spChg>
      </pc:sldChg>
      <pc:sldChg chg="modSp mod">
        <pc:chgData name="Florentina Radulescu" userId="62c2d36f-a2f6-49ac-af7d-a3985ccc4f7e" providerId="ADAL" clId="{64397876-9CB6-47B9-9DCD-4A2997E899EE}" dt="2026-06-04T13:46:13.563" v="1522" actId="6549"/>
        <pc:sldMkLst>
          <pc:docMk/>
          <pc:sldMk cId="0" sldId="263"/>
        </pc:sldMkLst>
        <pc:spChg chg="mod">
          <ac:chgData name="Florentina Radulescu" userId="62c2d36f-a2f6-49ac-af7d-a3985ccc4f7e" providerId="ADAL" clId="{64397876-9CB6-47B9-9DCD-4A2997E899EE}" dt="2026-06-04T13:46:13.563" v="1522" actId="6549"/>
          <ac:spMkLst>
            <pc:docMk/>
            <pc:sldMk cId="0" sldId="263"/>
            <ac:spMk id="2" creationId="{00000000-0000-0000-0000-000000000000}"/>
          </ac:spMkLst>
        </pc:spChg>
        <pc:spChg chg="mod">
          <ac:chgData name="Florentina Radulescu" userId="62c2d36f-a2f6-49ac-af7d-a3985ccc4f7e" providerId="ADAL" clId="{64397876-9CB6-47B9-9DCD-4A2997E899EE}" dt="2026-06-04T13:43:42.477" v="1518" actId="20577"/>
          <ac:spMkLst>
            <pc:docMk/>
            <pc:sldMk cId="0" sldId="263"/>
            <ac:spMk id="3" creationId="{00000000-0000-0000-0000-000000000000}"/>
          </ac:spMkLst>
        </pc:spChg>
      </pc:sldChg>
      <pc:sldChg chg="modSp mod">
        <pc:chgData name="Florentina Radulescu" userId="62c2d36f-a2f6-49ac-af7d-a3985ccc4f7e" providerId="ADAL" clId="{64397876-9CB6-47B9-9DCD-4A2997E899EE}" dt="2026-06-04T13:51:39.993" v="1905" actId="20577"/>
        <pc:sldMkLst>
          <pc:docMk/>
          <pc:sldMk cId="0" sldId="264"/>
        </pc:sldMkLst>
        <pc:spChg chg="mod">
          <ac:chgData name="Florentina Radulescu" userId="62c2d36f-a2f6-49ac-af7d-a3985ccc4f7e" providerId="ADAL" clId="{64397876-9CB6-47B9-9DCD-4A2997E899EE}" dt="2026-06-04T13:51:39.993" v="1905" actId="20577"/>
          <ac:spMkLst>
            <pc:docMk/>
            <pc:sldMk cId="0" sldId="264"/>
            <ac:spMk id="2" creationId="{00000000-0000-0000-0000-000000000000}"/>
          </ac:spMkLst>
        </pc:spChg>
      </pc:sldChg>
      <pc:sldChg chg="modSp mod">
        <pc:chgData name="Florentina Radulescu" userId="62c2d36f-a2f6-49ac-af7d-a3985ccc4f7e" providerId="ADAL" clId="{64397876-9CB6-47B9-9DCD-4A2997E899EE}" dt="2026-06-04T13:52:45.354" v="1909" actId="20577"/>
        <pc:sldMkLst>
          <pc:docMk/>
          <pc:sldMk cId="0" sldId="267"/>
        </pc:sldMkLst>
        <pc:spChg chg="mod">
          <ac:chgData name="Florentina Radulescu" userId="62c2d36f-a2f6-49ac-af7d-a3985ccc4f7e" providerId="ADAL" clId="{64397876-9CB6-47B9-9DCD-4A2997E899EE}" dt="2026-06-04T13:52:45.354" v="1909" actId="20577"/>
          <ac:spMkLst>
            <pc:docMk/>
            <pc:sldMk cId="0" sldId="267"/>
            <ac:spMk id="2" creationId="{00000000-0000-0000-0000-000000000000}"/>
          </ac:spMkLst>
        </pc:spChg>
      </pc:sldChg>
      <pc:sldChg chg="modSp mod">
        <pc:chgData name="Florentina Radulescu" userId="62c2d36f-a2f6-49ac-af7d-a3985ccc4f7e" providerId="ADAL" clId="{64397876-9CB6-47B9-9DCD-4A2997E899EE}" dt="2026-06-04T13:53:40.861" v="1964" actId="5793"/>
        <pc:sldMkLst>
          <pc:docMk/>
          <pc:sldMk cId="0" sldId="269"/>
        </pc:sldMkLst>
        <pc:spChg chg="mod">
          <ac:chgData name="Florentina Radulescu" userId="62c2d36f-a2f6-49ac-af7d-a3985ccc4f7e" providerId="ADAL" clId="{64397876-9CB6-47B9-9DCD-4A2997E899EE}" dt="2026-06-04T13:53:40.861" v="1964" actId="5793"/>
          <ac:spMkLst>
            <pc:docMk/>
            <pc:sldMk cId="0" sldId="269"/>
            <ac:spMk id="2" creationId="{00000000-0000-0000-0000-000000000000}"/>
          </ac:spMkLst>
        </pc:spChg>
        <pc:spChg chg="mod">
          <ac:chgData name="Florentina Radulescu" userId="62c2d36f-a2f6-49ac-af7d-a3985ccc4f7e" providerId="ADAL" clId="{64397876-9CB6-47B9-9DCD-4A2997E899EE}" dt="2026-06-04T13:53:33.029" v="1953" actId="20577"/>
          <ac:spMkLst>
            <pc:docMk/>
            <pc:sldMk cId="0" sldId="269"/>
            <ac:spMk id="3" creationId="{00000000-0000-0000-0000-000000000000}"/>
          </ac:spMkLst>
        </pc:spChg>
      </pc:sldChg>
      <pc:sldChg chg="modSp mod">
        <pc:chgData name="Florentina Radulescu" userId="62c2d36f-a2f6-49ac-af7d-a3985ccc4f7e" providerId="ADAL" clId="{64397876-9CB6-47B9-9DCD-4A2997E899EE}" dt="2026-06-04T13:54:03.391" v="1970" actId="20577"/>
        <pc:sldMkLst>
          <pc:docMk/>
          <pc:sldMk cId="0" sldId="272"/>
        </pc:sldMkLst>
        <pc:spChg chg="mod">
          <ac:chgData name="Florentina Radulescu" userId="62c2d36f-a2f6-49ac-af7d-a3985ccc4f7e" providerId="ADAL" clId="{64397876-9CB6-47B9-9DCD-4A2997E899EE}" dt="2026-06-04T13:54:03.391" v="1970" actId="20577"/>
          <ac:spMkLst>
            <pc:docMk/>
            <pc:sldMk cId="0" sldId="272"/>
            <ac:spMk id="2" creationId="{00000000-0000-0000-0000-000000000000}"/>
          </ac:spMkLst>
        </pc:spChg>
      </pc:sldChg>
      <pc:sldChg chg="modSp mod">
        <pc:chgData name="Florentina Radulescu" userId="62c2d36f-a2f6-49ac-af7d-a3985ccc4f7e" providerId="ADAL" clId="{64397876-9CB6-47B9-9DCD-4A2997E899EE}" dt="2026-06-04T13:57:19.606" v="1972" actId="20577"/>
        <pc:sldMkLst>
          <pc:docMk/>
          <pc:sldMk cId="0" sldId="281"/>
        </pc:sldMkLst>
        <pc:spChg chg="mod">
          <ac:chgData name="Florentina Radulescu" userId="62c2d36f-a2f6-49ac-af7d-a3985ccc4f7e" providerId="ADAL" clId="{64397876-9CB6-47B9-9DCD-4A2997E899EE}" dt="2026-06-04T13:57:19.606" v="1972" actId="20577"/>
          <ac:spMkLst>
            <pc:docMk/>
            <pc:sldMk cId="0" sldId="281"/>
            <ac:spMk id="2" creationId="{00000000-0000-0000-0000-000000000000}"/>
          </ac:spMkLst>
        </pc:spChg>
      </pc:sldChg>
      <pc:sldChg chg="modSp mod">
        <pc:chgData name="Florentina Radulescu" userId="62c2d36f-a2f6-49ac-af7d-a3985ccc4f7e" providerId="ADAL" clId="{64397876-9CB6-47B9-9DCD-4A2997E899EE}" dt="2026-06-04T13:58:26.169" v="2092" actId="20577"/>
        <pc:sldMkLst>
          <pc:docMk/>
          <pc:sldMk cId="0" sldId="282"/>
        </pc:sldMkLst>
        <pc:spChg chg="mod">
          <ac:chgData name="Florentina Radulescu" userId="62c2d36f-a2f6-49ac-af7d-a3985ccc4f7e" providerId="ADAL" clId="{64397876-9CB6-47B9-9DCD-4A2997E899EE}" dt="2026-06-04T13:58:26.169" v="2092" actId="20577"/>
          <ac:spMkLst>
            <pc:docMk/>
            <pc:sldMk cId="0" sldId="282"/>
            <ac:spMk id="2" creationId="{00000000-0000-0000-0000-000000000000}"/>
          </ac:spMkLst>
        </pc:spChg>
      </pc:sldChg>
      <pc:sldChg chg="modSp mod">
        <pc:chgData name="Florentina Radulescu" userId="62c2d36f-a2f6-49ac-af7d-a3985ccc4f7e" providerId="ADAL" clId="{64397876-9CB6-47B9-9DCD-4A2997E899EE}" dt="2026-06-04T13:58:50.135" v="2152" actId="14100"/>
        <pc:sldMkLst>
          <pc:docMk/>
          <pc:sldMk cId="0" sldId="283"/>
        </pc:sldMkLst>
        <pc:spChg chg="mod">
          <ac:chgData name="Florentina Radulescu" userId="62c2d36f-a2f6-49ac-af7d-a3985ccc4f7e" providerId="ADAL" clId="{64397876-9CB6-47B9-9DCD-4A2997E899EE}" dt="2026-06-04T13:58:50.135" v="2152" actId="14100"/>
          <ac:spMkLst>
            <pc:docMk/>
            <pc:sldMk cId="0" sldId="283"/>
            <ac:spMk id="3" creationId="{00000000-0000-0000-0000-000000000000}"/>
          </ac:spMkLst>
        </pc:spChg>
      </pc:sldChg>
      <pc:sldChg chg="modSp new mod ord">
        <pc:chgData name="Florentina Radulescu" userId="62c2d36f-a2f6-49ac-af7d-a3985ccc4f7e" providerId="ADAL" clId="{64397876-9CB6-47B9-9DCD-4A2997E899EE}" dt="2026-06-04T13:48:53.716" v="1866" actId="20577"/>
        <pc:sldMkLst>
          <pc:docMk/>
          <pc:sldMk cId="1758612855" sldId="284"/>
        </pc:sldMkLst>
        <pc:spChg chg="mod">
          <ac:chgData name="Florentina Radulescu" userId="62c2d36f-a2f6-49ac-af7d-a3985ccc4f7e" providerId="ADAL" clId="{64397876-9CB6-47B9-9DCD-4A2997E899EE}" dt="2026-06-04T13:43:13.977" v="1515" actId="20577"/>
          <ac:spMkLst>
            <pc:docMk/>
            <pc:sldMk cId="1758612855" sldId="284"/>
            <ac:spMk id="2" creationId="{47757758-4F2B-8CFA-5CE4-C02A9DBBAC13}"/>
          </ac:spMkLst>
        </pc:spChg>
        <pc:spChg chg="mod">
          <ac:chgData name="Florentina Radulescu" userId="62c2d36f-a2f6-49ac-af7d-a3985ccc4f7e" providerId="ADAL" clId="{64397876-9CB6-47B9-9DCD-4A2997E899EE}" dt="2026-06-04T13:48:53.716" v="1866" actId="20577"/>
          <ac:spMkLst>
            <pc:docMk/>
            <pc:sldMk cId="1758612855" sldId="284"/>
            <ac:spMk id="3" creationId="{54B63C28-FB27-DABA-488C-7BA8D6BC1AD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09444"/>
            <a:ext cx="8549640" cy="1632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702FA0"/>
                </a:solidFill>
                <a:latin typeface="Arial Narrow"/>
                <a:cs typeface="Arial Narrow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chemeClr val="tx1"/>
                </a:solidFill>
                <a:latin typeface="Arial Narrow"/>
                <a:cs typeface="Arial Narrow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300" b="0" i="0">
                <a:solidFill>
                  <a:srgbClr val="898989"/>
                </a:solidFill>
                <a:latin typeface="Calibri"/>
                <a:cs typeface="Calibri"/>
              </a:defRPr>
            </a:lvl1pPr>
          </a:lstStyle>
          <a:p>
            <a:pPr marL="70485">
              <a:lnSpc>
                <a:spcPts val="135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702FA0"/>
                </a:solidFill>
                <a:latin typeface="Arial Narrow"/>
                <a:cs typeface="Arial Narrow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200" b="0" i="0">
                <a:solidFill>
                  <a:schemeClr val="tx1"/>
                </a:solidFill>
                <a:latin typeface="Arial Narrow"/>
                <a:cs typeface="Arial Narrow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300" b="0" i="0">
                <a:solidFill>
                  <a:srgbClr val="898989"/>
                </a:solidFill>
                <a:latin typeface="Calibri"/>
                <a:cs typeface="Calibri"/>
              </a:defRPr>
            </a:lvl1pPr>
          </a:lstStyle>
          <a:p>
            <a:pPr marL="70485">
              <a:lnSpc>
                <a:spcPts val="135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702FA0"/>
                </a:solidFill>
                <a:latin typeface="Arial Narrow"/>
                <a:cs typeface="Arial Narrow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6/4/2026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300" b="0" i="0">
                <a:solidFill>
                  <a:srgbClr val="898989"/>
                </a:solidFill>
                <a:latin typeface="Calibri"/>
                <a:cs typeface="Calibri"/>
              </a:defRPr>
            </a:lvl1pPr>
          </a:lstStyle>
          <a:p>
            <a:pPr marL="70485">
              <a:lnSpc>
                <a:spcPts val="135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702FA0"/>
                </a:solidFill>
                <a:latin typeface="Arial Narrow"/>
                <a:cs typeface="Arial Narrow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6/4/2026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300" b="0" i="0">
                <a:solidFill>
                  <a:srgbClr val="898989"/>
                </a:solidFill>
                <a:latin typeface="Calibri"/>
                <a:cs typeface="Calibri"/>
              </a:defRPr>
            </a:lvl1pPr>
          </a:lstStyle>
          <a:p>
            <a:pPr marL="70485">
              <a:lnSpc>
                <a:spcPts val="135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114300"/>
            <a:ext cx="10058400" cy="7543800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2705100" y="1956816"/>
            <a:ext cx="2794000" cy="828040"/>
          </a:xfrm>
          <a:custGeom>
            <a:avLst/>
            <a:gdLst/>
            <a:ahLst/>
            <a:cxnLst/>
            <a:rect l="l" t="t" r="r" b="b"/>
            <a:pathLst>
              <a:path w="2794000" h="828039">
                <a:moveTo>
                  <a:pt x="331946" y="827532"/>
                </a:moveTo>
                <a:lnTo>
                  <a:pt x="284868" y="824562"/>
                </a:lnTo>
                <a:lnTo>
                  <a:pt x="240649" y="815637"/>
                </a:lnTo>
                <a:lnTo>
                  <a:pt x="199286" y="800729"/>
                </a:lnTo>
                <a:lnTo>
                  <a:pt x="160782" y="779811"/>
                </a:lnTo>
                <a:lnTo>
                  <a:pt x="125634" y="752985"/>
                </a:lnTo>
                <a:lnTo>
                  <a:pt x="94345" y="720220"/>
                </a:lnTo>
                <a:lnTo>
                  <a:pt x="66913" y="681509"/>
                </a:lnTo>
                <a:lnTo>
                  <a:pt x="43338" y="636841"/>
                </a:lnTo>
                <a:lnTo>
                  <a:pt x="27748" y="597420"/>
                </a:lnTo>
                <a:lnTo>
                  <a:pt x="15615" y="555289"/>
                </a:lnTo>
                <a:lnTo>
                  <a:pt x="6943" y="510455"/>
                </a:lnTo>
                <a:lnTo>
                  <a:pt x="1736" y="462928"/>
                </a:lnTo>
                <a:lnTo>
                  <a:pt x="0" y="412718"/>
                </a:lnTo>
                <a:lnTo>
                  <a:pt x="1758" y="361441"/>
                </a:lnTo>
                <a:lnTo>
                  <a:pt x="7028" y="313219"/>
                </a:lnTo>
                <a:lnTo>
                  <a:pt x="15800" y="268041"/>
                </a:lnTo>
                <a:lnTo>
                  <a:pt x="28065" y="225900"/>
                </a:lnTo>
                <a:lnTo>
                  <a:pt x="43815" y="186785"/>
                </a:lnTo>
                <a:lnTo>
                  <a:pt x="67389" y="142845"/>
                </a:lnTo>
                <a:lnTo>
                  <a:pt x="94190" y="104846"/>
                </a:lnTo>
                <a:lnTo>
                  <a:pt x="124275" y="72717"/>
                </a:lnTo>
                <a:lnTo>
                  <a:pt x="157638" y="46482"/>
                </a:lnTo>
                <a:lnTo>
                  <a:pt x="194372" y="26213"/>
                </a:lnTo>
                <a:lnTo>
                  <a:pt x="234553" y="11703"/>
                </a:lnTo>
                <a:lnTo>
                  <a:pt x="278162" y="2963"/>
                </a:lnTo>
                <a:lnTo>
                  <a:pt x="325183" y="0"/>
                </a:lnTo>
                <a:lnTo>
                  <a:pt x="380836" y="3786"/>
                </a:lnTo>
                <a:lnTo>
                  <a:pt x="430649" y="15001"/>
                </a:lnTo>
                <a:lnTo>
                  <a:pt x="474639" y="33647"/>
                </a:lnTo>
                <a:lnTo>
                  <a:pt x="512826" y="59721"/>
                </a:lnTo>
                <a:lnTo>
                  <a:pt x="544956" y="93048"/>
                </a:lnTo>
                <a:lnTo>
                  <a:pt x="570773" y="133314"/>
                </a:lnTo>
                <a:lnTo>
                  <a:pt x="572993" y="138684"/>
                </a:lnTo>
                <a:lnTo>
                  <a:pt x="326231" y="138684"/>
                </a:lnTo>
                <a:lnTo>
                  <a:pt x="286013" y="142845"/>
                </a:lnTo>
                <a:lnTo>
                  <a:pt x="249805" y="155186"/>
                </a:lnTo>
                <a:lnTo>
                  <a:pt x="217615" y="175706"/>
                </a:lnTo>
                <a:lnTo>
                  <a:pt x="189452" y="204406"/>
                </a:lnTo>
                <a:lnTo>
                  <a:pt x="166574" y="241568"/>
                </a:lnTo>
                <a:lnTo>
                  <a:pt x="150233" y="287321"/>
                </a:lnTo>
                <a:lnTo>
                  <a:pt x="140428" y="341646"/>
                </a:lnTo>
                <a:lnTo>
                  <a:pt x="137160" y="404526"/>
                </a:lnTo>
                <a:lnTo>
                  <a:pt x="139433" y="459574"/>
                </a:lnTo>
                <a:lnTo>
                  <a:pt x="146246" y="509048"/>
                </a:lnTo>
                <a:lnTo>
                  <a:pt x="157589" y="552954"/>
                </a:lnTo>
                <a:lnTo>
                  <a:pt x="173455" y="591296"/>
                </a:lnTo>
                <a:lnTo>
                  <a:pt x="193833" y="624078"/>
                </a:lnTo>
                <a:lnTo>
                  <a:pt x="220250" y="652455"/>
                </a:lnTo>
                <a:lnTo>
                  <a:pt x="285907" y="684849"/>
                </a:lnTo>
                <a:lnTo>
                  <a:pt x="325183" y="688848"/>
                </a:lnTo>
                <a:lnTo>
                  <a:pt x="612648" y="688848"/>
                </a:lnTo>
                <a:lnTo>
                  <a:pt x="612648" y="703897"/>
                </a:lnTo>
                <a:lnTo>
                  <a:pt x="560629" y="751129"/>
                </a:lnTo>
                <a:lnTo>
                  <a:pt x="527847" y="772035"/>
                </a:lnTo>
                <a:lnTo>
                  <a:pt x="490537" y="791146"/>
                </a:lnTo>
                <a:lnTo>
                  <a:pt x="450996" y="807078"/>
                </a:lnTo>
                <a:lnTo>
                  <a:pt x="411384" y="818447"/>
                </a:lnTo>
                <a:lnTo>
                  <a:pt x="371701" y="825262"/>
                </a:lnTo>
                <a:lnTo>
                  <a:pt x="331946" y="827532"/>
                </a:lnTo>
                <a:close/>
              </a:path>
              <a:path w="2794000" h="828039">
                <a:moveTo>
                  <a:pt x="473964" y="265176"/>
                </a:moveTo>
                <a:lnTo>
                  <a:pt x="453104" y="211121"/>
                </a:lnTo>
                <a:lnTo>
                  <a:pt x="419957" y="171354"/>
                </a:lnTo>
                <a:lnTo>
                  <a:pt x="376951" y="146911"/>
                </a:lnTo>
                <a:lnTo>
                  <a:pt x="326231" y="138684"/>
                </a:lnTo>
                <a:lnTo>
                  <a:pt x="572993" y="138684"/>
                </a:lnTo>
                <a:lnTo>
                  <a:pt x="590286" y="180527"/>
                </a:lnTo>
                <a:lnTo>
                  <a:pt x="603504" y="234696"/>
                </a:lnTo>
                <a:lnTo>
                  <a:pt x="473964" y="265176"/>
                </a:lnTo>
                <a:close/>
              </a:path>
              <a:path w="2794000" h="828039">
                <a:moveTo>
                  <a:pt x="612648" y="688848"/>
                </a:moveTo>
                <a:lnTo>
                  <a:pt x="325183" y="688848"/>
                </a:lnTo>
                <a:lnTo>
                  <a:pt x="344778" y="687776"/>
                </a:lnTo>
                <a:lnTo>
                  <a:pt x="364712" y="684418"/>
                </a:lnTo>
                <a:lnTo>
                  <a:pt x="405669" y="670845"/>
                </a:lnTo>
                <a:lnTo>
                  <a:pt x="445115" y="649533"/>
                </a:lnTo>
                <a:lnTo>
                  <a:pt x="480060" y="621506"/>
                </a:lnTo>
                <a:lnTo>
                  <a:pt x="480060" y="521208"/>
                </a:lnTo>
                <a:lnTo>
                  <a:pt x="329184" y="521208"/>
                </a:lnTo>
                <a:lnTo>
                  <a:pt x="329184" y="385572"/>
                </a:lnTo>
                <a:lnTo>
                  <a:pt x="612648" y="385572"/>
                </a:lnTo>
                <a:lnTo>
                  <a:pt x="612648" y="688848"/>
                </a:lnTo>
                <a:close/>
              </a:path>
              <a:path w="2794000" h="828039">
                <a:moveTo>
                  <a:pt x="859536" y="813816"/>
                </a:moveTo>
                <a:lnTo>
                  <a:pt x="733044" y="813816"/>
                </a:lnTo>
                <a:lnTo>
                  <a:pt x="733044" y="13716"/>
                </a:lnTo>
                <a:lnTo>
                  <a:pt x="859536" y="13716"/>
                </a:lnTo>
                <a:lnTo>
                  <a:pt x="859536" y="307752"/>
                </a:lnTo>
                <a:lnTo>
                  <a:pt x="1142983" y="307752"/>
                </a:lnTo>
                <a:lnTo>
                  <a:pt x="1144340" y="310282"/>
                </a:lnTo>
                <a:lnTo>
                  <a:pt x="1153858" y="336232"/>
                </a:lnTo>
                <a:lnTo>
                  <a:pt x="1154320" y="338328"/>
                </a:lnTo>
                <a:lnTo>
                  <a:pt x="961358" y="338328"/>
                </a:lnTo>
                <a:lnTo>
                  <a:pt x="938621" y="340828"/>
                </a:lnTo>
                <a:lnTo>
                  <a:pt x="901149" y="360402"/>
                </a:lnTo>
                <a:lnTo>
                  <a:pt x="874645" y="401267"/>
                </a:lnTo>
                <a:lnTo>
                  <a:pt x="861268" y="473773"/>
                </a:lnTo>
                <a:lnTo>
                  <a:pt x="861214" y="474211"/>
                </a:lnTo>
                <a:lnTo>
                  <a:pt x="859536" y="523398"/>
                </a:lnTo>
                <a:lnTo>
                  <a:pt x="859536" y="813816"/>
                </a:lnTo>
                <a:close/>
              </a:path>
              <a:path w="2794000" h="828039">
                <a:moveTo>
                  <a:pt x="1142983" y="307752"/>
                </a:moveTo>
                <a:lnTo>
                  <a:pt x="859536" y="307752"/>
                </a:lnTo>
                <a:lnTo>
                  <a:pt x="874915" y="287393"/>
                </a:lnTo>
                <a:lnTo>
                  <a:pt x="907997" y="254817"/>
                </a:lnTo>
                <a:lnTo>
                  <a:pt x="944257" y="233209"/>
                </a:lnTo>
                <a:lnTo>
                  <a:pt x="983625" y="222389"/>
                </a:lnTo>
                <a:lnTo>
                  <a:pt x="1004506" y="220980"/>
                </a:lnTo>
                <a:lnTo>
                  <a:pt x="1031706" y="222910"/>
                </a:lnTo>
                <a:lnTo>
                  <a:pt x="1079140" y="237950"/>
                </a:lnTo>
                <a:lnTo>
                  <a:pt x="1117090" y="267706"/>
                </a:lnTo>
                <a:lnTo>
                  <a:pt x="1142983" y="307752"/>
                </a:lnTo>
                <a:close/>
              </a:path>
              <a:path w="2794000" h="828039">
                <a:moveTo>
                  <a:pt x="1165860" y="813816"/>
                </a:moveTo>
                <a:lnTo>
                  <a:pt x="1039368" y="813816"/>
                </a:lnTo>
                <a:lnTo>
                  <a:pt x="1039368" y="507587"/>
                </a:lnTo>
                <a:lnTo>
                  <a:pt x="1038525" y="459402"/>
                </a:lnTo>
                <a:lnTo>
                  <a:pt x="1035986" y="421147"/>
                </a:lnTo>
                <a:lnTo>
                  <a:pt x="1025747" y="374427"/>
                </a:lnTo>
                <a:lnTo>
                  <a:pt x="982429" y="340633"/>
                </a:lnTo>
                <a:lnTo>
                  <a:pt x="961358" y="338328"/>
                </a:lnTo>
                <a:lnTo>
                  <a:pt x="1154320" y="338328"/>
                </a:lnTo>
                <a:lnTo>
                  <a:pt x="1159109" y="360040"/>
                </a:lnTo>
                <a:lnTo>
                  <a:pt x="1162859" y="390894"/>
                </a:lnTo>
                <a:lnTo>
                  <a:pt x="1165109" y="428802"/>
                </a:lnTo>
                <a:lnTo>
                  <a:pt x="1165860" y="473773"/>
                </a:lnTo>
                <a:lnTo>
                  <a:pt x="1165860" y="813816"/>
                </a:lnTo>
                <a:close/>
              </a:path>
              <a:path w="2794000" h="828039">
                <a:moveTo>
                  <a:pt x="1420368" y="155447"/>
                </a:moveTo>
                <a:lnTo>
                  <a:pt x="1293876" y="155447"/>
                </a:lnTo>
                <a:lnTo>
                  <a:pt x="1293876" y="13716"/>
                </a:lnTo>
                <a:lnTo>
                  <a:pt x="1420368" y="13716"/>
                </a:lnTo>
                <a:lnTo>
                  <a:pt x="1420368" y="155447"/>
                </a:lnTo>
                <a:close/>
              </a:path>
              <a:path w="2794000" h="828039">
                <a:moveTo>
                  <a:pt x="1420368" y="813816"/>
                </a:moveTo>
                <a:lnTo>
                  <a:pt x="1293876" y="813816"/>
                </a:lnTo>
                <a:lnTo>
                  <a:pt x="1293876" y="234696"/>
                </a:lnTo>
                <a:lnTo>
                  <a:pt x="1420368" y="234696"/>
                </a:lnTo>
                <a:lnTo>
                  <a:pt x="1420368" y="813816"/>
                </a:lnTo>
                <a:close/>
              </a:path>
              <a:path w="2794000" h="828039">
                <a:moveTo>
                  <a:pt x="1984248" y="301752"/>
                </a:moveTo>
                <a:lnTo>
                  <a:pt x="1857756" y="301752"/>
                </a:lnTo>
                <a:lnTo>
                  <a:pt x="1857756" y="13716"/>
                </a:lnTo>
                <a:lnTo>
                  <a:pt x="1984248" y="13716"/>
                </a:lnTo>
                <a:lnTo>
                  <a:pt x="1984248" y="301752"/>
                </a:lnTo>
                <a:close/>
              </a:path>
              <a:path w="2794000" h="828039">
                <a:moveTo>
                  <a:pt x="1718405" y="827532"/>
                </a:moveTo>
                <a:lnTo>
                  <a:pt x="1679970" y="822580"/>
                </a:lnTo>
                <a:lnTo>
                  <a:pt x="1644098" y="807708"/>
                </a:lnTo>
                <a:lnTo>
                  <a:pt x="1610780" y="782888"/>
                </a:lnTo>
                <a:lnTo>
                  <a:pt x="1580007" y="748093"/>
                </a:lnTo>
                <a:lnTo>
                  <a:pt x="1558759" y="713596"/>
                </a:lnTo>
                <a:lnTo>
                  <a:pt x="1542225" y="673649"/>
                </a:lnTo>
                <a:lnTo>
                  <a:pt x="1530410" y="628243"/>
                </a:lnTo>
                <a:lnTo>
                  <a:pt x="1523317" y="577368"/>
                </a:lnTo>
                <a:lnTo>
                  <a:pt x="1520952" y="521017"/>
                </a:lnTo>
                <a:lnTo>
                  <a:pt x="1523260" y="464542"/>
                </a:lnTo>
                <a:lnTo>
                  <a:pt x="1530181" y="413878"/>
                </a:lnTo>
                <a:lnTo>
                  <a:pt x="1541711" y="369030"/>
                </a:lnTo>
                <a:lnTo>
                  <a:pt x="1557845" y="330002"/>
                </a:lnTo>
                <a:lnTo>
                  <a:pt x="1578578" y="296799"/>
                </a:lnTo>
                <a:lnTo>
                  <a:pt x="1609028" y="263668"/>
                </a:lnTo>
                <a:lnTo>
                  <a:pt x="1642800" y="239994"/>
                </a:lnTo>
                <a:lnTo>
                  <a:pt x="1679894" y="225767"/>
                </a:lnTo>
                <a:lnTo>
                  <a:pt x="1720310" y="220980"/>
                </a:lnTo>
                <a:lnTo>
                  <a:pt x="1739832" y="222301"/>
                </a:lnTo>
                <a:lnTo>
                  <a:pt x="1776875" y="232445"/>
                </a:lnTo>
                <a:lnTo>
                  <a:pt x="1811330" y="252647"/>
                </a:lnTo>
                <a:lnTo>
                  <a:pt x="1842983" y="282871"/>
                </a:lnTo>
                <a:lnTo>
                  <a:pt x="1857756" y="301752"/>
                </a:lnTo>
                <a:lnTo>
                  <a:pt x="1984248" y="301752"/>
                </a:lnTo>
                <a:lnTo>
                  <a:pt x="1984248" y="338328"/>
                </a:lnTo>
                <a:lnTo>
                  <a:pt x="1754124" y="338328"/>
                </a:lnTo>
                <a:lnTo>
                  <a:pt x="1733353" y="341094"/>
                </a:lnTo>
                <a:lnTo>
                  <a:pt x="1696634" y="362773"/>
                </a:lnTo>
                <a:lnTo>
                  <a:pt x="1667489" y="406099"/>
                </a:lnTo>
                <a:lnTo>
                  <a:pt x="1652383" y="471289"/>
                </a:lnTo>
                <a:lnTo>
                  <a:pt x="1650492" y="512064"/>
                </a:lnTo>
                <a:lnTo>
                  <a:pt x="1651328" y="549089"/>
                </a:lnTo>
                <a:lnTo>
                  <a:pt x="1657966" y="607888"/>
                </a:lnTo>
                <a:lnTo>
                  <a:pt x="1671018" y="647844"/>
                </a:lnTo>
                <a:lnTo>
                  <a:pt x="1701450" y="687800"/>
                </a:lnTo>
                <a:lnTo>
                  <a:pt x="1741808" y="705976"/>
                </a:lnTo>
                <a:lnTo>
                  <a:pt x="1984248" y="707136"/>
                </a:lnTo>
                <a:lnTo>
                  <a:pt x="1984248" y="728757"/>
                </a:lnTo>
                <a:lnTo>
                  <a:pt x="1866900" y="728757"/>
                </a:lnTo>
                <a:lnTo>
                  <a:pt x="1851826" y="751814"/>
                </a:lnTo>
                <a:lnTo>
                  <a:pt x="1835467" y="771834"/>
                </a:lnTo>
                <a:lnTo>
                  <a:pt x="1798891" y="802767"/>
                </a:lnTo>
                <a:lnTo>
                  <a:pt x="1759219" y="821364"/>
                </a:lnTo>
                <a:lnTo>
                  <a:pt x="1738964" y="825993"/>
                </a:lnTo>
                <a:lnTo>
                  <a:pt x="1718405" y="827532"/>
                </a:lnTo>
                <a:close/>
              </a:path>
              <a:path w="2794000" h="828039">
                <a:moveTo>
                  <a:pt x="1984248" y="707136"/>
                </a:moveTo>
                <a:lnTo>
                  <a:pt x="1756791" y="707136"/>
                </a:lnTo>
                <a:lnTo>
                  <a:pt x="1776671" y="704385"/>
                </a:lnTo>
                <a:lnTo>
                  <a:pt x="1795176" y="695991"/>
                </a:lnTo>
                <a:lnTo>
                  <a:pt x="1828133" y="662273"/>
                </a:lnTo>
                <a:lnTo>
                  <a:pt x="1850802" y="606028"/>
                </a:lnTo>
                <a:lnTo>
                  <a:pt x="1858327" y="526923"/>
                </a:lnTo>
                <a:lnTo>
                  <a:pt x="1856487" y="480344"/>
                </a:lnTo>
                <a:lnTo>
                  <a:pt x="1850969" y="440757"/>
                </a:lnTo>
                <a:lnTo>
                  <a:pt x="1828895" y="382524"/>
                </a:lnTo>
                <a:lnTo>
                  <a:pt x="1795510" y="349460"/>
                </a:lnTo>
                <a:lnTo>
                  <a:pt x="1775699" y="341094"/>
                </a:lnTo>
                <a:lnTo>
                  <a:pt x="1775413" y="341094"/>
                </a:lnTo>
                <a:lnTo>
                  <a:pt x="1754124" y="338328"/>
                </a:lnTo>
                <a:lnTo>
                  <a:pt x="1984248" y="338328"/>
                </a:lnTo>
                <a:lnTo>
                  <a:pt x="1984248" y="707136"/>
                </a:lnTo>
                <a:close/>
              </a:path>
              <a:path w="2794000" h="828039">
                <a:moveTo>
                  <a:pt x="1984248" y="813816"/>
                </a:moveTo>
                <a:lnTo>
                  <a:pt x="1866900" y="813816"/>
                </a:lnTo>
                <a:lnTo>
                  <a:pt x="1866900" y="728757"/>
                </a:lnTo>
                <a:lnTo>
                  <a:pt x="1984248" y="728757"/>
                </a:lnTo>
                <a:lnTo>
                  <a:pt x="1984248" y="813816"/>
                </a:lnTo>
                <a:close/>
              </a:path>
              <a:path w="2794000" h="828039">
                <a:moveTo>
                  <a:pt x="2263140" y="827532"/>
                </a:moveTo>
                <a:lnTo>
                  <a:pt x="2238518" y="825885"/>
                </a:lnTo>
                <a:lnTo>
                  <a:pt x="2239800" y="825885"/>
                </a:lnTo>
                <a:lnTo>
                  <a:pt x="2218860" y="821436"/>
                </a:lnTo>
                <a:lnTo>
                  <a:pt x="2179510" y="803052"/>
                </a:lnTo>
                <a:lnTo>
                  <a:pt x="2147292" y="773394"/>
                </a:lnTo>
                <a:lnTo>
                  <a:pt x="2124360" y="733234"/>
                </a:lnTo>
                <a:lnTo>
                  <a:pt x="2110728" y="677668"/>
                </a:lnTo>
                <a:lnTo>
                  <a:pt x="2106168" y="601599"/>
                </a:lnTo>
                <a:lnTo>
                  <a:pt x="2106168" y="234696"/>
                </a:lnTo>
                <a:lnTo>
                  <a:pt x="2232660" y="234696"/>
                </a:lnTo>
                <a:lnTo>
                  <a:pt x="2232660" y="500824"/>
                </a:lnTo>
                <a:lnTo>
                  <a:pt x="2233015" y="552688"/>
                </a:lnTo>
                <a:lnTo>
                  <a:pt x="2234076" y="594121"/>
                </a:lnTo>
                <a:lnTo>
                  <a:pt x="2238279" y="645699"/>
                </a:lnTo>
                <a:lnTo>
                  <a:pt x="2254487" y="684034"/>
                </a:lnTo>
                <a:lnTo>
                  <a:pt x="2296977" y="709183"/>
                </a:lnTo>
                <a:lnTo>
                  <a:pt x="2310193" y="710184"/>
                </a:lnTo>
                <a:lnTo>
                  <a:pt x="2537460" y="710184"/>
                </a:lnTo>
                <a:lnTo>
                  <a:pt x="2537460" y="727233"/>
                </a:lnTo>
                <a:lnTo>
                  <a:pt x="2420112" y="727233"/>
                </a:lnTo>
                <a:lnTo>
                  <a:pt x="2406076" y="749577"/>
                </a:lnTo>
                <a:lnTo>
                  <a:pt x="2389977" y="769322"/>
                </a:lnTo>
                <a:lnTo>
                  <a:pt x="2351627" y="801052"/>
                </a:lnTo>
                <a:lnTo>
                  <a:pt x="2308348" y="820935"/>
                </a:lnTo>
                <a:lnTo>
                  <a:pt x="2285980" y="825885"/>
                </a:lnTo>
                <a:lnTo>
                  <a:pt x="2263140" y="827532"/>
                </a:lnTo>
                <a:close/>
              </a:path>
              <a:path w="2794000" h="828039">
                <a:moveTo>
                  <a:pt x="2537460" y="710184"/>
                </a:moveTo>
                <a:lnTo>
                  <a:pt x="2310193" y="710184"/>
                </a:lnTo>
                <a:lnTo>
                  <a:pt x="2325533" y="708862"/>
                </a:lnTo>
                <a:lnTo>
                  <a:pt x="2340256" y="704754"/>
                </a:lnTo>
                <a:lnTo>
                  <a:pt x="2379909" y="676392"/>
                </a:lnTo>
                <a:lnTo>
                  <a:pt x="2402586" y="631507"/>
                </a:lnTo>
                <a:lnTo>
                  <a:pt x="2408884" y="576119"/>
                </a:lnTo>
                <a:lnTo>
                  <a:pt x="2410448" y="532789"/>
                </a:lnTo>
                <a:lnTo>
                  <a:pt x="2410968" y="479012"/>
                </a:lnTo>
                <a:lnTo>
                  <a:pt x="2410968" y="234696"/>
                </a:lnTo>
                <a:lnTo>
                  <a:pt x="2537460" y="234696"/>
                </a:lnTo>
                <a:lnTo>
                  <a:pt x="2537460" y="710184"/>
                </a:lnTo>
                <a:close/>
              </a:path>
              <a:path w="2794000" h="828039">
                <a:moveTo>
                  <a:pt x="2537460" y="813789"/>
                </a:moveTo>
                <a:lnTo>
                  <a:pt x="2420112" y="813789"/>
                </a:lnTo>
                <a:lnTo>
                  <a:pt x="2420112" y="727233"/>
                </a:lnTo>
                <a:lnTo>
                  <a:pt x="2537460" y="727233"/>
                </a:lnTo>
                <a:lnTo>
                  <a:pt x="2537460" y="813789"/>
                </a:lnTo>
                <a:close/>
              </a:path>
              <a:path w="2794000" h="828039">
                <a:moveTo>
                  <a:pt x="2793492" y="813816"/>
                </a:moveTo>
                <a:lnTo>
                  <a:pt x="2667000" y="813816"/>
                </a:lnTo>
                <a:lnTo>
                  <a:pt x="2667000" y="13716"/>
                </a:lnTo>
                <a:lnTo>
                  <a:pt x="2793492" y="13716"/>
                </a:lnTo>
                <a:lnTo>
                  <a:pt x="2793492" y="813816"/>
                </a:lnTo>
                <a:close/>
              </a:path>
            </a:pathLst>
          </a:custGeom>
          <a:solidFill>
            <a:srgbClr val="702F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5887211" y="1970532"/>
            <a:ext cx="1507490" cy="800100"/>
          </a:xfrm>
          <a:custGeom>
            <a:avLst/>
            <a:gdLst/>
            <a:ahLst/>
            <a:cxnLst/>
            <a:rect l="l" t="t" r="r" b="b"/>
            <a:pathLst>
              <a:path w="1507490" h="800100">
                <a:moveTo>
                  <a:pt x="222789" y="800100"/>
                </a:moveTo>
                <a:lnTo>
                  <a:pt x="0" y="800100"/>
                </a:lnTo>
                <a:lnTo>
                  <a:pt x="0" y="0"/>
                </a:lnTo>
                <a:lnTo>
                  <a:pt x="262128" y="0"/>
                </a:lnTo>
                <a:lnTo>
                  <a:pt x="311850" y="1285"/>
                </a:lnTo>
                <a:lnTo>
                  <a:pt x="353579" y="5000"/>
                </a:lnTo>
                <a:lnTo>
                  <a:pt x="413099" y="19716"/>
                </a:lnTo>
                <a:lnTo>
                  <a:pt x="453259" y="46922"/>
                </a:lnTo>
                <a:lnTo>
                  <a:pt x="486632" y="89058"/>
                </a:lnTo>
                <a:lnTo>
                  <a:pt x="505888" y="132588"/>
                </a:lnTo>
                <a:lnTo>
                  <a:pt x="132588" y="132588"/>
                </a:lnTo>
                <a:lnTo>
                  <a:pt x="132588" y="318407"/>
                </a:lnTo>
                <a:lnTo>
                  <a:pt x="483041" y="318407"/>
                </a:lnTo>
                <a:lnTo>
                  <a:pt x="476985" y="327959"/>
                </a:lnTo>
                <a:lnTo>
                  <a:pt x="461200" y="346721"/>
                </a:lnTo>
                <a:lnTo>
                  <a:pt x="443486" y="362430"/>
                </a:lnTo>
                <a:lnTo>
                  <a:pt x="423862" y="375094"/>
                </a:lnTo>
                <a:lnTo>
                  <a:pt x="451547" y="387347"/>
                </a:lnTo>
                <a:lnTo>
                  <a:pt x="476035" y="403252"/>
                </a:lnTo>
                <a:lnTo>
                  <a:pt x="497344" y="422819"/>
                </a:lnTo>
                <a:lnTo>
                  <a:pt x="515493" y="446055"/>
                </a:lnTo>
                <a:lnTo>
                  <a:pt x="518256" y="451104"/>
                </a:lnTo>
                <a:lnTo>
                  <a:pt x="132588" y="451104"/>
                </a:lnTo>
                <a:lnTo>
                  <a:pt x="132588" y="664464"/>
                </a:lnTo>
                <a:lnTo>
                  <a:pt x="532385" y="664464"/>
                </a:lnTo>
                <a:lnTo>
                  <a:pt x="525092" y="684070"/>
                </a:lnTo>
                <a:lnTo>
                  <a:pt x="484779" y="743167"/>
                </a:lnTo>
                <a:lnTo>
                  <a:pt x="435163" y="780380"/>
                </a:lnTo>
                <a:lnTo>
                  <a:pt x="381046" y="794635"/>
                </a:lnTo>
                <a:lnTo>
                  <a:pt x="341459" y="797694"/>
                </a:lnTo>
                <a:lnTo>
                  <a:pt x="288710" y="799504"/>
                </a:lnTo>
                <a:lnTo>
                  <a:pt x="222789" y="800100"/>
                </a:lnTo>
                <a:close/>
              </a:path>
              <a:path w="1507490" h="800100">
                <a:moveTo>
                  <a:pt x="483041" y="318407"/>
                </a:moveTo>
                <a:lnTo>
                  <a:pt x="254457" y="318407"/>
                </a:lnTo>
                <a:lnTo>
                  <a:pt x="282297" y="317932"/>
                </a:lnTo>
                <a:lnTo>
                  <a:pt x="302671" y="317082"/>
                </a:lnTo>
                <a:lnTo>
                  <a:pt x="345567" y="305966"/>
                </a:lnTo>
                <a:lnTo>
                  <a:pt x="376447" y="274439"/>
                </a:lnTo>
                <a:lnTo>
                  <a:pt x="387096" y="223647"/>
                </a:lnTo>
                <a:lnTo>
                  <a:pt x="386131" y="206752"/>
                </a:lnTo>
                <a:lnTo>
                  <a:pt x="371665" y="165925"/>
                </a:lnTo>
                <a:lnTo>
                  <a:pt x="334327" y="138207"/>
                </a:lnTo>
                <a:lnTo>
                  <a:pt x="291869" y="134076"/>
                </a:lnTo>
                <a:lnTo>
                  <a:pt x="208406" y="132588"/>
                </a:lnTo>
                <a:lnTo>
                  <a:pt x="505888" y="132588"/>
                </a:lnTo>
                <a:lnTo>
                  <a:pt x="509130" y="142029"/>
                </a:lnTo>
                <a:lnTo>
                  <a:pt x="514760" y="170952"/>
                </a:lnTo>
                <a:lnTo>
                  <a:pt x="516636" y="201453"/>
                </a:lnTo>
                <a:lnTo>
                  <a:pt x="515027" y="229757"/>
                </a:lnTo>
                <a:lnTo>
                  <a:pt x="510194" y="256651"/>
                </a:lnTo>
                <a:lnTo>
                  <a:pt x="502129" y="282115"/>
                </a:lnTo>
                <a:lnTo>
                  <a:pt x="490901" y="305966"/>
                </a:lnTo>
                <a:lnTo>
                  <a:pt x="490823" y="306133"/>
                </a:lnTo>
                <a:lnTo>
                  <a:pt x="483041" y="318407"/>
                </a:lnTo>
                <a:close/>
              </a:path>
              <a:path w="1507490" h="800100">
                <a:moveTo>
                  <a:pt x="532385" y="664464"/>
                </a:moveTo>
                <a:lnTo>
                  <a:pt x="254603" y="664464"/>
                </a:lnTo>
                <a:lnTo>
                  <a:pt x="291161" y="663998"/>
                </a:lnTo>
                <a:lnTo>
                  <a:pt x="320540" y="662451"/>
                </a:lnTo>
                <a:lnTo>
                  <a:pt x="368724" y="650902"/>
                </a:lnTo>
                <a:lnTo>
                  <a:pt x="396049" y="622935"/>
                </a:lnTo>
                <a:lnTo>
                  <a:pt x="410515" y="578264"/>
                </a:lnTo>
                <a:lnTo>
                  <a:pt x="411480" y="559974"/>
                </a:lnTo>
                <a:lnTo>
                  <a:pt x="410444" y="541328"/>
                </a:lnTo>
                <a:lnTo>
                  <a:pt x="394906" y="495585"/>
                </a:lnTo>
                <a:lnTo>
                  <a:pt x="364018" y="466492"/>
                </a:lnTo>
                <a:lnTo>
                  <a:pt x="309264" y="453592"/>
                </a:lnTo>
                <a:lnTo>
                  <a:pt x="238887" y="451104"/>
                </a:lnTo>
                <a:lnTo>
                  <a:pt x="518256" y="451104"/>
                </a:lnTo>
                <a:lnTo>
                  <a:pt x="529994" y="472544"/>
                </a:lnTo>
                <a:lnTo>
                  <a:pt x="540353" y="501729"/>
                </a:lnTo>
                <a:lnTo>
                  <a:pt x="546568" y="533629"/>
                </a:lnTo>
                <a:lnTo>
                  <a:pt x="548639" y="568261"/>
                </a:lnTo>
                <a:lnTo>
                  <a:pt x="546062" y="609735"/>
                </a:lnTo>
                <a:lnTo>
                  <a:pt x="546029" y="610269"/>
                </a:lnTo>
                <a:lnTo>
                  <a:pt x="538186" y="648866"/>
                </a:lnTo>
                <a:lnTo>
                  <a:pt x="532385" y="664464"/>
                </a:lnTo>
                <a:close/>
              </a:path>
              <a:path w="1507490" h="800100">
                <a:moveTo>
                  <a:pt x="789431" y="800100"/>
                </a:moveTo>
                <a:lnTo>
                  <a:pt x="656844" y="800100"/>
                </a:lnTo>
                <a:lnTo>
                  <a:pt x="656844" y="0"/>
                </a:lnTo>
                <a:lnTo>
                  <a:pt x="789431" y="0"/>
                </a:lnTo>
                <a:lnTo>
                  <a:pt x="789431" y="800100"/>
                </a:lnTo>
                <a:close/>
              </a:path>
              <a:path w="1507490" h="800100">
                <a:moveTo>
                  <a:pt x="991076" y="800100"/>
                </a:moveTo>
                <a:lnTo>
                  <a:pt x="848868" y="800100"/>
                </a:lnTo>
                <a:lnTo>
                  <a:pt x="1101566" y="0"/>
                </a:lnTo>
                <a:lnTo>
                  <a:pt x="1244346" y="0"/>
                </a:lnTo>
                <a:lnTo>
                  <a:pt x="1305624" y="186499"/>
                </a:lnTo>
                <a:lnTo>
                  <a:pt x="1172718" y="186499"/>
                </a:lnTo>
                <a:lnTo>
                  <a:pt x="1084897" y="483108"/>
                </a:lnTo>
                <a:lnTo>
                  <a:pt x="1403081" y="483108"/>
                </a:lnTo>
                <a:lnTo>
                  <a:pt x="1447647" y="618744"/>
                </a:lnTo>
                <a:lnTo>
                  <a:pt x="1044797" y="618744"/>
                </a:lnTo>
                <a:lnTo>
                  <a:pt x="991076" y="800100"/>
                </a:lnTo>
                <a:close/>
              </a:path>
              <a:path w="1507490" h="800100">
                <a:moveTo>
                  <a:pt x="1403081" y="483108"/>
                </a:moveTo>
                <a:lnTo>
                  <a:pt x="1263776" y="483108"/>
                </a:lnTo>
                <a:lnTo>
                  <a:pt x="1172718" y="186499"/>
                </a:lnTo>
                <a:lnTo>
                  <a:pt x="1305624" y="186499"/>
                </a:lnTo>
                <a:lnTo>
                  <a:pt x="1403081" y="483108"/>
                </a:lnTo>
                <a:close/>
              </a:path>
              <a:path w="1507490" h="800100">
                <a:moveTo>
                  <a:pt x="1507236" y="800100"/>
                </a:moveTo>
                <a:lnTo>
                  <a:pt x="1364456" y="800100"/>
                </a:lnTo>
                <a:lnTo>
                  <a:pt x="1307782" y="618744"/>
                </a:lnTo>
                <a:lnTo>
                  <a:pt x="1447647" y="618744"/>
                </a:lnTo>
                <a:lnTo>
                  <a:pt x="1507236" y="800100"/>
                </a:lnTo>
                <a:close/>
              </a:path>
            </a:pathLst>
          </a:custGeom>
          <a:solidFill>
            <a:srgbClr val="702F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6/4/2026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300" b="0" i="0">
                <a:solidFill>
                  <a:srgbClr val="898989"/>
                </a:solidFill>
                <a:latin typeface="Calibri"/>
                <a:cs typeface="Calibri"/>
              </a:defRPr>
            </a:lvl1pPr>
          </a:lstStyle>
          <a:p>
            <a:pPr marL="70485">
              <a:lnSpc>
                <a:spcPts val="135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114300"/>
            <a:ext cx="10058400" cy="75438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799367" y="1223203"/>
            <a:ext cx="6761480" cy="39496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702FA0"/>
                </a:solidFill>
                <a:latin typeface="Arial Narrow"/>
                <a:cs typeface="Arial Narrow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42219" y="2385458"/>
            <a:ext cx="8245475" cy="35464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chemeClr val="tx1"/>
                </a:solidFill>
                <a:latin typeface="Arial Narrow"/>
                <a:cs typeface="Arial Narrow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0738" y="7374938"/>
            <a:ext cx="234315" cy="193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300" b="0" i="0">
                <a:solidFill>
                  <a:srgbClr val="898989"/>
                </a:solidFill>
                <a:latin typeface="Calibri"/>
                <a:cs typeface="Calibri"/>
              </a:defRPr>
            </a:lvl1pPr>
          </a:lstStyle>
          <a:p>
            <a:pPr marL="70485">
              <a:lnSpc>
                <a:spcPts val="135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skfor.ro/" TargetMode="External"/><Relationship Id="rId2" Type="http://schemas.openxmlformats.org/officeDocument/2006/relationships/hyperlink" Target="mailto:office@askfor.ro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valentinasaygo.ro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634495" y="3399967"/>
            <a:ext cx="4786630" cy="1182888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indent="626110">
              <a:lnSpc>
                <a:spcPct val="132200"/>
              </a:lnSpc>
              <a:spcBef>
                <a:spcPts val="90"/>
              </a:spcBef>
            </a:pPr>
            <a:r>
              <a:rPr sz="3050" b="1" dirty="0">
                <a:latin typeface="Arial Narrow"/>
                <a:cs typeface="Arial Narrow"/>
              </a:rPr>
              <a:t>Aspecte</a:t>
            </a:r>
            <a:r>
              <a:rPr sz="3050" b="1" spc="30" dirty="0">
                <a:latin typeface="Arial Narrow"/>
                <a:cs typeface="Arial Narrow"/>
              </a:rPr>
              <a:t> </a:t>
            </a:r>
            <a:r>
              <a:rPr sz="3050" b="1" dirty="0">
                <a:latin typeface="Arial Narrow"/>
                <a:cs typeface="Arial Narrow"/>
              </a:rPr>
              <a:t>fiscale</a:t>
            </a:r>
            <a:r>
              <a:rPr sz="3050" b="1" spc="5" dirty="0">
                <a:latin typeface="Arial Narrow"/>
                <a:cs typeface="Arial Narrow"/>
              </a:rPr>
              <a:t> </a:t>
            </a:r>
            <a:r>
              <a:rPr sz="3050" b="1" dirty="0" err="1">
                <a:latin typeface="Arial Narrow"/>
                <a:cs typeface="Arial Narrow"/>
              </a:rPr>
              <a:t>în</a:t>
            </a:r>
            <a:r>
              <a:rPr sz="3050" b="1" spc="60" dirty="0">
                <a:latin typeface="Arial Narrow"/>
                <a:cs typeface="Arial Narrow"/>
              </a:rPr>
              <a:t> </a:t>
            </a:r>
            <a:r>
              <a:rPr sz="3050" b="1" spc="-20" dirty="0">
                <a:latin typeface="Arial Narrow"/>
                <a:cs typeface="Arial Narrow"/>
              </a:rPr>
              <a:t>202</a:t>
            </a:r>
            <a:r>
              <a:rPr lang="en-US" sz="3050" b="1" spc="-20" dirty="0">
                <a:latin typeface="Arial Narrow"/>
                <a:cs typeface="Arial Narrow"/>
              </a:rPr>
              <a:t>6</a:t>
            </a:r>
            <a:r>
              <a:rPr sz="3050" b="1" spc="-20" dirty="0">
                <a:latin typeface="Arial Narrow"/>
                <a:cs typeface="Arial Narrow"/>
              </a:rPr>
              <a:t> </a:t>
            </a:r>
            <a:r>
              <a:rPr sz="3050" b="1" dirty="0">
                <a:latin typeface="Arial Narrow"/>
                <a:cs typeface="Arial Narrow"/>
              </a:rPr>
              <a:t>Biroul</a:t>
            </a:r>
            <a:r>
              <a:rPr sz="3050" b="1" spc="40" dirty="0">
                <a:latin typeface="Arial Narrow"/>
                <a:cs typeface="Arial Narrow"/>
              </a:rPr>
              <a:t> </a:t>
            </a:r>
            <a:r>
              <a:rPr sz="3050" b="1" dirty="0">
                <a:latin typeface="Arial Narrow"/>
                <a:cs typeface="Arial Narrow"/>
              </a:rPr>
              <a:t>Individual</a:t>
            </a:r>
            <a:r>
              <a:rPr sz="3050" b="1" spc="10" dirty="0">
                <a:latin typeface="Arial Narrow"/>
                <a:cs typeface="Arial Narrow"/>
              </a:rPr>
              <a:t> </a:t>
            </a:r>
            <a:r>
              <a:rPr sz="3050" b="1" dirty="0">
                <a:latin typeface="Arial Narrow"/>
                <a:cs typeface="Arial Narrow"/>
              </a:rPr>
              <a:t>de</a:t>
            </a:r>
            <a:r>
              <a:rPr sz="3050" b="1" spc="-50" dirty="0">
                <a:latin typeface="Arial Narrow"/>
                <a:cs typeface="Arial Narrow"/>
              </a:rPr>
              <a:t> </a:t>
            </a:r>
            <a:r>
              <a:rPr sz="3050" b="1" spc="-10" dirty="0">
                <a:latin typeface="Arial Narrow"/>
                <a:cs typeface="Arial Narrow"/>
              </a:rPr>
              <a:t>Arhitectură</a:t>
            </a:r>
            <a:endParaRPr sz="3050" dirty="0">
              <a:latin typeface="Arial Narrow"/>
              <a:cs typeface="Arial Narrow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428785" y="5682502"/>
            <a:ext cx="5198110" cy="34417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2050" dirty="0">
                <a:latin typeface="Arial Narrow"/>
                <a:cs typeface="Arial Narrow"/>
              </a:rPr>
              <a:t>Realizat</a:t>
            </a:r>
            <a:r>
              <a:rPr sz="2050" spc="65" dirty="0">
                <a:latin typeface="Arial Narrow"/>
                <a:cs typeface="Arial Narrow"/>
              </a:rPr>
              <a:t> </a:t>
            </a:r>
            <a:r>
              <a:rPr sz="2050" dirty="0">
                <a:latin typeface="Arial Narrow"/>
                <a:cs typeface="Arial Narrow"/>
              </a:rPr>
              <a:t>împreună</a:t>
            </a:r>
            <a:r>
              <a:rPr sz="2050" spc="35" dirty="0">
                <a:latin typeface="Arial Narrow"/>
                <a:cs typeface="Arial Narrow"/>
              </a:rPr>
              <a:t> </a:t>
            </a:r>
            <a:r>
              <a:rPr sz="2050" dirty="0">
                <a:latin typeface="Arial Narrow"/>
                <a:cs typeface="Arial Narrow"/>
              </a:rPr>
              <a:t>cu</a:t>
            </a:r>
            <a:r>
              <a:rPr sz="2050" spc="55" dirty="0">
                <a:latin typeface="Arial Narrow"/>
                <a:cs typeface="Arial Narrow"/>
              </a:rPr>
              <a:t> </a:t>
            </a:r>
            <a:r>
              <a:rPr sz="2050" dirty="0">
                <a:latin typeface="Arial Narrow"/>
                <a:cs typeface="Arial Narrow"/>
              </a:rPr>
              <a:t>Ordinul</a:t>
            </a:r>
            <a:r>
              <a:rPr sz="2050" spc="-55" dirty="0">
                <a:latin typeface="Arial Narrow"/>
                <a:cs typeface="Arial Narrow"/>
              </a:rPr>
              <a:t> </a:t>
            </a:r>
            <a:r>
              <a:rPr sz="2050" dirty="0">
                <a:latin typeface="Arial Narrow"/>
                <a:cs typeface="Arial Narrow"/>
              </a:rPr>
              <a:t>Arhitecților</a:t>
            </a:r>
            <a:r>
              <a:rPr sz="2050" spc="45" dirty="0">
                <a:latin typeface="Arial Narrow"/>
                <a:cs typeface="Arial Narrow"/>
              </a:rPr>
              <a:t> </a:t>
            </a:r>
            <a:r>
              <a:rPr sz="2050" dirty="0">
                <a:latin typeface="Arial Narrow"/>
                <a:cs typeface="Arial Narrow"/>
              </a:rPr>
              <a:t>din</a:t>
            </a:r>
            <a:r>
              <a:rPr sz="2050" spc="55" dirty="0">
                <a:latin typeface="Arial Narrow"/>
                <a:cs typeface="Arial Narrow"/>
              </a:rPr>
              <a:t> </a:t>
            </a:r>
            <a:r>
              <a:rPr sz="2050" spc="-10" dirty="0">
                <a:latin typeface="Arial Narrow"/>
                <a:cs typeface="Arial Narrow"/>
              </a:rPr>
              <a:t>Romania</a:t>
            </a:r>
            <a:endParaRPr sz="2050">
              <a:latin typeface="Arial Narrow"/>
              <a:cs typeface="Arial Narrow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54940" y="7333028"/>
            <a:ext cx="110489" cy="2266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300" spc="-50" dirty="0">
                <a:solidFill>
                  <a:srgbClr val="898989"/>
                </a:solidFill>
                <a:latin typeface="Calibri"/>
                <a:cs typeface="Calibri"/>
              </a:rPr>
              <a:t>1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437377" y="7284222"/>
            <a:ext cx="1151890" cy="428322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en-US" sz="1300" b="1" dirty="0">
                <a:latin typeface="Arial Narrow"/>
                <a:cs typeface="Arial Narrow"/>
              </a:rPr>
              <a:t>4 </a:t>
            </a:r>
            <a:r>
              <a:rPr lang="en-US" sz="1300" b="1" dirty="0" err="1">
                <a:latin typeface="Arial Narrow"/>
                <a:cs typeface="Arial Narrow"/>
              </a:rPr>
              <a:t>iunie</a:t>
            </a:r>
            <a:r>
              <a:rPr lang="en-US" sz="1300" b="1" dirty="0">
                <a:latin typeface="Arial Narrow"/>
                <a:cs typeface="Arial Narrow"/>
              </a:rPr>
              <a:t> 2026</a:t>
            </a: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endParaRPr sz="1300" dirty="0">
              <a:latin typeface="Arial Narrow"/>
              <a:cs typeface="Arial Narrow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42219" y="2171170"/>
            <a:ext cx="8305165" cy="3021981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 indent="337820">
              <a:lnSpc>
                <a:spcPct val="100400"/>
              </a:lnSpc>
              <a:spcBef>
                <a:spcPts val="85"/>
              </a:spcBef>
              <a:buClr>
                <a:srgbClr val="800080"/>
              </a:buClr>
              <a:buFont typeface="Arial"/>
              <a:buChar char="►"/>
              <a:tabLst>
                <a:tab pos="350520" algn="l"/>
              </a:tabLst>
            </a:pPr>
            <a:r>
              <a:rPr sz="2200" dirty="0">
                <a:latin typeface="Arial Narrow"/>
                <a:cs typeface="Arial Narrow"/>
              </a:rPr>
              <a:t>Persoanele</a:t>
            </a:r>
            <a:r>
              <a:rPr sz="2200" spc="1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fizice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care</a:t>
            </a:r>
            <a:r>
              <a:rPr sz="2200" spc="-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desfășoară</a:t>
            </a:r>
            <a:r>
              <a:rPr sz="2200" spc="-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activități</a:t>
            </a:r>
            <a:r>
              <a:rPr sz="2200" spc="-4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independente</a:t>
            </a:r>
            <a:r>
              <a:rPr sz="2200" spc="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au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opțiunea</a:t>
            </a:r>
            <a:r>
              <a:rPr sz="2200" b="1" spc="-5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de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a</a:t>
            </a:r>
            <a:r>
              <a:rPr sz="2200" spc="-45" dirty="0">
                <a:latin typeface="Arial Narrow"/>
                <a:cs typeface="Arial Narrow"/>
              </a:rPr>
              <a:t> </a:t>
            </a:r>
            <a:r>
              <a:rPr sz="2200" spc="-25" dirty="0">
                <a:latin typeface="Arial Narrow"/>
                <a:cs typeface="Arial Narrow"/>
              </a:rPr>
              <a:t>se </a:t>
            </a:r>
            <a:r>
              <a:rPr sz="2200" dirty="0">
                <a:latin typeface="Arial Narrow"/>
                <a:cs typeface="Arial Narrow"/>
              </a:rPr>
              <a:t>asigura</a:t>
            </a:r>
            <a:r>
              <a:rPr sz="2200" spc="-10" dirty="0"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separat </a:t>
            </a:r>
            <a:r>
              <a:rPr sz="2200" dirty="0">
                <a:latin typeface="Arial Narrow"/>
                <a:cs typeface="Arial Narrow"/>
              </a:rPr>
              <a:t>de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contribuția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de</a:t>
            </a:r>
            <a:r>
              <a:rPr sz="2200" spc="-40" dirty="0"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sănătate.</a:t>
            </a:r>
            <a:endParaRPr sz="2200" dirty="0">
              <a:latin typeface="Arial Narrow"/>
              <a:cs typeface="Arial Narrow"/>
            </a:endParaRPr>
          </a:p>
          <a:p>
            <a:pPr marL="12700" marR="99060" indent="337820">
              <a:lnSpc>
                <a:spcPts val="2650"/>
              </a:lnSpc>
              <a:spcBef>
                <a:spcPts val="65"/>
              </a:spcBef>
              <a:buClr>
                <a:srgbClr val="800080"/>
              </a:buClr>
              <a:buFont typeface="Arial"/>
              <a:buChar char="►"/>
              <a:tabLst>
                <a:tab pos="350520" algn="l"/>
              </a:tabLst>
            </a:pPr>
            <a:r>
              <a:rPr sz="2200" dirty="0">
                <a:latin typeface="Arial Narrow"/>
                <a:cs typeface="Arial Narrow"/>
              </a:rPr>
              <a:t>Cota</a:t>
            </a:r>
            <a:r>
              <a:rPr sz="2200" spc="-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este</a:t>
            </a:r>
            <a:r>
              <a:rPr sz="2200" spc="-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de</a:t>
            </a:r>
            <a:r>
              <a:rPr sz="2200" spc="-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1%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iar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baza</a:t>
            </a:r>
            <a:r>
              <a:rPr sz="2200" spc="-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de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calcul</a:t>
            </a:r>
            <a:r>
              <a:rPr sz="2200" spc="5" dirty="0"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nu</a:t>
            </a:r>
            <a:r>
              <a:rPr sz="2200" b="1" spc="-1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poate</a:t>
            </a:r>
            <a:r>
              <a:rPr sz="2200" b="1" spc="-2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fi</a:t>
            </a:r>
            <a:r>
              <a:rPr sz="2200" b="1" spc="-3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mai</a:t>
            </a:r>
            <a:r>
              <a:rPr sz="2200" b="1" spc="-1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mică</a:t>
            </a:r>
            <a:r>
              <a:rPr sz="2200" b="1" spc="-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de</a:t>
            </a:r>
            <a:r>
              <a:rPr sz="2200" spc="-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un</a:t>
            </a:r>
            <a:r>
              <a:rPr sz="2200" spc="-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salariu</a:t>
            </a:r>
            <a:r>
              <a:rPr sz="2200" spc="10" dirty="0"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minim </a:t>
            </a:r>
            <a:r>
              <a:rPr sz="2200" dirty="0">
                <a:latin typeface="Arial Narrow"/>
                <a:cs typeface="Arial Narrow"/>
              </a:rPr>
              <a:t>brut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și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nici</a:t>
            </a:r>
            <a:r>
              <a:rPr sz="2200" b="1" spc="-6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mai</a:t>
            </a:r>
            <a:r>
              <a:rPr sz="2200" b="1" spc="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mare</a:t>
            </a:r>
            <a:r>
              <a:rPr sz="2200" b="1" spc="-1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de</a:t>
            </a:r>
            <a:r>
              <a:rPr sz="2200" spc="-10" dirty="0">
                <a:latin typeface="Arial Narrow"/>
                <a:cs typeface="Arial Narrow"/>
              </a:rPr>
              <a:t> </a:t>
            </a:r>
            <a:r>
              <a:rPr lang="en-US" sz="2200" spc="-10" dirty="0">
                <a:latin typeface="Arial Narrow"/>
                <a:cs typeface="Arial Narrow"/>
              </a:rPr>
              <a:t>3</a:t>
            </a:r>
            <a:r>
              <a:rPr sz="2200" spc="-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salarii minime</a:t>
            </a:r>
            <a:r>
              <a:rPr sz="2200" spc="-10" dirty="0">
                <a:latin typeface="Arial Narrow"/>
                <a:cs typeface="Arial Narrow"/>
              </a:rPr>
              <a:t> brute.</a:t>
            </a:r>
            <a:endParaRPr sz="2200" dirty="0">
              <a:latin typeface="Arial Narrow"/>
              <a:cs typeface="Arial Narrow"/>
            </a:endParaRPr>
          </a:p>
          <a:p>
            <a:pPr marL="1018540">
              <a:lnSpc>
                <a:spcPct val="100000"/>
              </a:lnSpc>
              <a:spcBef>
                <a:spcPts val="365"/>
              </a:spcBef>
            </a:pPr>
            <a:r>
              <a:rPr sz="1750" b="1" dirty="0">
                <a:solidFill>
                  <a:srgbClr val="800080"/>
                </a:solidFill>
                <a:latin typeface="Arial Narrow"/>
                <a:cs typeface="Arial Narrow"/>
              </a:rPr>
              <a:t>Baza</a:t>
            </a:r>
            <a:r>
              <a:rPr sz="1750" b="1" spc="-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1750" b="1" dirty="0">
                <a:solidFill>
                  <a:srgbClr val="800080"/>
                </a:solidFill>
                <a:latin typeface="Arial Narrow"/>
                <a:cs typeface="Arial Narrow"/>
              </a:rPr>
              <a:t>de</a:t>
            </a:r>
            <a:r>
              <a:rPr sz="1750" b="1" spc="-2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1750" b="1" dirty="0">
                <a:solidFill>
                  <a:srgbClr val="800080"/>
                </a:solidFill>
                <a:latin typeface="Arial Narrow"/>
                <a:cs typeface="Arial Narrow"/>
              </a:rPr>
              <a:t>calcul</a:t>
            </a:r>
            <a:r>
              <a:rPr sz="1750" b="1" spc="-6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1750" b="1" dirty="0">
                <a:solidFill>
                  <a:srgbClr val="800080"/>
                </a:solidFill>
                <a:latin typeface="Arial Narrow"/>
                <a:cs typeface="Arial Narrow"/>
              </a:rPr>
              <a:t>minimă</a:t>
            </a:r>
            <a:r>
              <a:rPr sz="1750" b="1" spc="-5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=</a:t>
            </a:r>
            <a:r>
              <a:rPr sz="1750" spc="-5" dirty="0">
                <a:latin typeface="Arial Narrow"/>
                <a:cs typeface="Arial Narrow"/>
              </a:rPr>
              <a:t> </a:t>
            </a:r>
            <a:r>
              <a:rPr lang="en-US" sz="1750" spc="-5" dirty="0">
                <a:latin typeface="Arial Narrow"/>
                <a:cs typeface="Arial Narrow"/>
              </a:rPr>
              <a:t>4.050</a:t>
            </a:r>
            <a:r>
              <a:rPr sz="1750" spc="-4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lei</a:t>
            </a:r>
            <a:r>
              <a:rPr sz="1750" spc="-1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x</a:t>
            </a:r>
            <a:r>
              <a:rPr sz="1750" spc="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1%</a:t>
            </a:r>
            <a:r>
              <a:rPr sz="1750" spc="-3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=</a:t>
            </a:r>
            <a:r>
              <a:rPr sz="1750" spc="-5" dirty="0">
                <a:latin typeface="Arial Narrow"/>
                <a:cs typeface="Arial Narrow"/>
              </a:rPr>
              <a:t> </a:t>
            </a:r>
            <a:r>
              <a:rPr lang="en-US" sz="1750" spc="-5" dirty="0">
                <a:latin typeface="Arial Narrow"/>
                <a:cs typeface="Arial Narrow"/>
              </a:rPr>
              <a:t>41</a:t>
            </a:r>
            <a:r>
              <a:rPr sz="1750" spc="-2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lei,</a:t>
            </a:r>
            <a:r>
              <a:rPr sz="1750" spc="-1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contribuție</a:t>
            </a:r>
            <a:r>
              <a:rPr sz="1750" spc="-4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lunară</a:t>
            </a:r>
            <a:r>
              <a:rPr sz="1750" spc="-2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concediu</a:t>
            </a:r>
            <a:r>
              <a:rPr sz="1750" spc="-20" dirty="0">
                <a:latin typeface="Arial Narrow"/>
                <a:cs typeface="Arial Narrow"/>
              </a:rPr>
              <a:t> </a:t>
            </a:r>
            <a:r>
              <a:rPr sz="1750" spc="-10" dirty="0">
                <a:latin typeface="Arial Narrow"/>
                <a:cs typeface="Arial Narrow"/>
              </a:rPr>
              <a:t>medical</a:t>
            </a:r>
            <a:endParaRPr sz="1750" dirty="0">
              <a:latin typeface="Arial Narrow"/>
              <a:cs typeface="Arial Narrow"/>
            </a:endParaRPr>
          </a:p>
          <a:p>
            <a:pPr marL="1018540">
              <a:lnSpc>
                <a:spcPts val="2090"/>
              </a:lnSpc>
              <a:spcBef>
                <a:spcPts val="110"/>
              </a:spcBef>
            </a:pPr>
            <a:r>
              <a:rPr sz="1750" b="1" dirty="0">
                <a:solidFill>
                  <a:srgbClr val="800080"/>
                </a:solidFill>
                <a:latin typeface="Arial Narrow"/>
                <a:cs typeface="Arial Narrow"/>
              </a:rPr>
              <a:t>Baza</a:t>
            </a:r>
            <a:r>
              <a:rPr sz="1750" b="1" spc="-1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1750" b="1" dirty="0">
                <a:solidFill>
                  <a:srgbClr val="800080"/>
                </a:solidFill>
                <a:latin typeface="Arial Narrow"/>
                <a:cs typeface="Arial Narrow"/>
              </a:rPr>
              <a:t>de</a:t>
            </a:r>
            <a:r>
              <a:rPr sz="1750" b="1" spc="-3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1750" b="1" dirty="0">
                <a:solidFill>
                  <a:srgbClr val="800080"/>
                </a:solidFill>
                <a:latin typeface="Arial Narrow"/>
                <a:cs typeface="Arial Narrow"/>
              </a:rPr>
              <a:t>calcul</a:t>
            </a:r>
            <a:r>
              <a:rPr sz="1750" b="1" spc="-7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1750" b="1" dirty="0">
                <a:solidFill>
                  <a:srgbClr val="800080"/>
                </a:solidFill>
                <a:latin typeface="Arial Narrow"/>
                <a:cs typeface="Arial Narrow"/>
              </a:rPr>
              <a:t>maximă</a:t>
            </a:r>
            <a:r>
              <a:rPr sz="1750" b="1" spc="-4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=</a:t>
            </a:r>
            <a:r>
              <a:rPr sz="1750" spc="-10" dirty="0">
                <a:latin typeface="Arial Narrow"/>
                <a:cs typeface="Arial Narrow"/>
              </a:rPr>
              <a:t> </a:t>
            </a:r>
            <a:r>
              <a:rPr lang="en-US" sz="1750" spc="-10" dirty="0">
                <a:latin typeface="Arial Narrow"/>
                <a:cs typeface="Arial Narrow"/>
              </a:rPr>
              <a:t>12.150</a:t>
            </a:r>
            <a:r>
              <a:rPr sz="1750" spc="-3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lei</a:t>
            </a:r>
            <a:r>
              <a:rPr sz="1750" spc="-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x 1%</a:t>
            </a:r>
            <a:r>
              <a:rPr sz="1750" spc="-1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=</a:t>
            </a:r>
            <a:r>
              <a:rPr sz="1750" spc="-15" dirty="0">
                <a:latin typeface="Arial Narrow"/>
                <a:cs typeface="Arial Narrow"/>
              </a:rPr>
              <a:t> </a:t>
            </a:r>
            <a:r>
              <a:rPr lang="en-US" sz="1750" spc="-15" dirty="0">
                <a:latin typeface="Arial Narrow"/>
                <a:cs typeface="Arial Narrow"/>
              </a:rPr>
              <a:t>122</a:t>
            </a:r>
            <a:r>
              <a:rPr sz="1750" spc="-2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lei,</a:t>
            </a:r>
            <a:r>
              <a:rPr sz="1750" spc="-5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contribuție</a:t>
            </a:r>
            <a:r>
              <a:rPr sz="1750" spc="-4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lunară</a:t>
            </a:r>
            <a:r>
              <a:rPr sz="1750" spc="-4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concediu</a:t>
            </a:r>
            <a:r>
              <a:rPr sz="1750" spc="-5" dirty="0">
                <a:latin typeface="Arial Narrow"/>
                <a:cs typeface="Arial Narrow"/>
              </a:rPr>
              <a:t> </a:t>
            </a:r>
            <a:r>
              <a:rPr sz="1750" spc="-10" dirty="0">
                <a:latin typeface="Arial Narrow"/>
                <a:cs typeface="Arial Narrow"/>
              </a:rPr>
              <a:t>medical</a:t>
            </a:r>
            <a:endParaRPr sz="1750" dirty="0">
              <a:latin typeface="Arial Narrow"/>
              <a:cs typeface="Arial Narrow"/>
            </a:endParaRPr>
          </a:p>
          <a:p>
            <a:pPr marL="12700" marR="432434" indent="337820">
              <a:lnSpc>
                <a:spcPts val="2650"/>
              </a:lnSpc>
              <a:spcBef>
                <a:spcPts val="70"/>
              </a:spcBef>
              <a:buFont typeface="Arial"/>
              <a:buChar char="►"/>
              <a:tabLst>
                <a:tab pos="350520" algn="l"/>
              </a:tabLst>
            </a:pP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Se</a:t>
            </a:r>
            <a:r>
              <a:rPr sz="2200" b="1" spc="-5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semnează</a:t>
            </a:r>
            <a:r>
              <a:rPr sz="2200" b="1" spc="1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contract</a:t>
            </a:r>
            <a:r>
              <a:rPr sz="2200" spc="-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de</a:t>
            </a:r>
            <a:r>
              <a:rPr sz="2200" spc="-10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Asigurare</a:t>
            </a:r>
            <a:r>
              <a:rPr sz="2200" spc="-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cu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Casa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de</a:t>
            </a:r>
            <a:r>
              <a:rPr sz="2200" spc="-1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Asigurări</a:t>
            </a:r>
            <a:r>
              <a:rPr sz="2200" spc="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de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Sănătate </a:t>
            </a:r>
            <a:r>
              <a:rPr sz="2200" spc="-25" dirty="0">
                <a:latin typeface="Arial Narrow"/>
                <a:cs typeface="Arial Narrow"/>
              </a:rPr>
              <a:t>din </a:t>
            </a:r>
            <a:r>
              <a:rPr sz="2200" dirty="0">
                <a:latin typeface="Arial Narrow"/>
                <a:cs typeface="Arial Narrow"/>
              </a:rPr>
              <a:t>raza</a:t>
            </a:r>
            <a:r>
              <a:rPr sz="2200" spc="-10" dirty="0">
                <a:latin typeface="Arial Narrow"/>
                <a:cs typeface="Arial Narrow"/>
              </a:rPr>
              <a:t> teritorială.</a:t>
            </a:r>
            <a:endParaRPr sz="2200" dirty="0">
              <a:latin typeface="Arial Narrow"/>
              <a:cs typeface="Arial Narrow"/>
            </a:endParaRPr>
          </a:p>
          <a:p>
            <a:pPr marL="350520" indent="-337820">
              <a:lnSpc>
                <a:spcPts val="2540"/>
              </a:lnSpc>
              <a:buFont typeface="Arial"/>
              <a:buChar char="►"/>
              <a:tabLst>
                <a:tab pos="350520" algn="l"/>
              </a:tabLst>
            </a:pP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Stagiul</a:t>
            </a:r>
            <a:r>
              <a:rPr sz="2200" b="1" spc="-3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minim</a:t>
            </a:r>
            <a:r>
              <a:rPr sz="2200" b="1" spc="-1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de</a:t>
            </a:r>
            <a:r>
              <a:rPr sz="2200" b="1" spc="-2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cotizare</a:t>
            </a:r>
            <a:r>
              <a:rPr sz="2200" b="1" spc="-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este</a:t>
            </a:r>
            <a:r>
              <a:rPr sz="2200" spc="-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de</a:t>
            </a:r>
            <a:r>
              <a:rPr sz="2200" spc="-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6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luni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în</a:t>
            </a:r>
            <a:r>
              <a:rPr sz="2200" spc="-3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ultimele</a:t>
            </a:r>
            <a:r>
              <a:rPr sz="2200" spc="-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12</a:t>
            </a:r>
            <a:r>
              <a:rPr sz="2200" spc="-5" dirty="0"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luni.</a:t>
            </a:r>
            <a:endParaRPr sz="2200" dirty="0">
              <a:latin typeface="Arial Narrow"/>
              <a:cs typeface="Arial Narrow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0485">
              <a:lnSpc>
                <a:spcPts val="1350"/>
              </a:lnSpc>
            </a:pPr>
            <a:fld id="{81D60167-4931-47E6-BA6A-407CBD079E47}" type="slidenum">
              <a:rPr spc="-50" dirty="0"/>
              <a:t>10</a:t>
            </a:fld>
            <a:endParaRPr spc="-50" dirty="0"/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315085">
              <a:lnSpc>
                <a:spcPct val="100000"/>
              </a:lnSpc>
              <a:spcBef>
                <a:spcPts val="125"/>
              </a:spcBef>
            </a:pPr>
            <a:r>
              <a:rPr dirty="0"/>
              <a:t>BIA</a:t>
            </a:r>
            <a:r>
              <a:rPr spc="-95" dirty="0"/>
              <a:t> </a:t>
            </a:r>
            <a:r>
              <a:rPr dirty="0"/>
              <a:t>poate avea</a:t>
            </a:r>
            <a:r>
              <a:rPr spc="-25" dirty="0"/>
              <a:t> </a:t>
            </a:r>
            <a:r>
              <a:rPr dirty="0"/>
              <a:t>concediu</a:t>
            </a:r>
            <a:r>
              <a:rPr spc="-20" dirty="0"/>
              <a:t> </a:t>
            </a:r>
            <a:r>
              <a:rPr spc="-10" dirty="0"/>
              <a:t>medical?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363183" rIns="0" bIns="0" rtlCol="0">
            <a:spAutoFit/>
          </a:bodyPr>
          <a:lstStyle/>
          <a:p>
            <a:pPr marL="12700">
              <a:lnSpc>
                <a:spcPts val="2510"/>
              </a:lnSpc>
              <a:spcBef>
                <a:spcPts val="95"/>
              </a:spcBef>
            </a:pPr>
            <a:r>
              <a:rPr dirty="0"/>
              <a:t>În</a:t>
            </a:r>
            <a:r>
              <a:rPr spc="-40" dirty="0"/>
              <a:t> </a:t>
            </a:r>
            <a:r>
              <a:rPr dirty="0"/>
              <a:t>cazul</a:t>
            </a:r>
            <a:r>
              <a:rPr spc="-15" dirty="0"/>
              <a:t> </a:t>
            </a:r>
            <a:r>
              <a:rPr dirty="0"/>
              <a:t>în</a:t>
            </a:r>
            <a:r>
              <a:rPr spc="-40" dirty="0"/>
              <a:t> </a:t>
            </a:r>
            <a:r>
              <a:rPr dirty="0"/>
              <a:t>care</a:t>
            </a:r>
            <a:r>
              <a:rPr spc="-20" dirty="0"/>
              <a:t> </a:t>
            </a:r>
            <a:r>
              <a:rPr dirty="0"/>
              <a:t>titularul</a:t>
            </a:r>
            <a:r>
              <a:rPr spc="-35" dirty="0"/>
              <a:t> </a:t>
            </a:r>
            <a:r>
              <a:rPr dirty="0"/>
              <a:t>BIA</a:t>
            </a:r>
            <a:r>
              <a:rPr spc="-125" dirty="0"/>
              <a:t> </a:t>
            </a:r>
            <a:r>
              <a:rPr dirty="0"/>
              <a:t>solicită</a:t>
            </a:r>
            <a:r>
              <a:rPr spc="-20" dirty="0"/>
              <a:t> </a:t>
            </a:r>
            <a:r>
              <a:rPr dirty="0"/>
              <a:t>indemnizație</a:t>
            </a:r>
            <a:r>
              <a:rPr spc="20" dirty="0"/>
              <a:t> </a:t>
            </a:r>
            <a:r>
              <a:rPr dirty="0"/>
              <a:t>pentru</a:t>
            </a:r>
            <a:r>
              <a:rPr spc="-20" dirty="0"/>
              <a:t> </a:t>
            </a:r>
            <a:r>
              <a:rPr dirty="0"/>
              <a:t>creștere</a:t>
            </a:r>
            <a:r>
              <a:rPr spc="-5" dirty="0"/>
              <a:t> </a:t>
            </a:r>
            <a:r>
              <a:rPr dirty="0"/>
              <a:t>și</a:t>
            </a:r>
            <a:r>
              <a:rPr spc="-35" dirty="0"/>
              <a:t> </a:t>
            </a:r>
            <a:r>
              <a:rPr dirty="0"/>
              <a:t>îngrijire</a:t>
            </a:r>
            <a:r>
              <a:rPr spc="-20" dirty="0"/>
              <a:t> </a:t>
            </a:r>
            <a:r>
              <a:rPr spc="-10" dirty="0"/>
              <a:t>copil,</a:t>
            </a:r>
          </a:p>
          <a:p>
            <a:pPr marL="12700">
              <a:lnSpc>
                <a:spcPts val="2510"/>
              </a:lnSpc>
            </a:pPr>
            <a:r>
              <a:rPr b="1" dirty="0">
                <a:solidFill>
                  <a:srgbClr val="800080"/>
                </a:solidFill>
                <a:latin typeface="Arial Narrow"/>
                <a:cs typeface="Arial Narrow"/>
              </a:rPr>
              <a:t>nu</a:t>
            </a:r>
            <a:r>
              <a:rPr b="1" spc="-3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b="1" dirty="0">
                <a:solidFill>
                  <a:srgbClr val="800080"/>
                </a:solidFill>
                <a:latin typeface="Arial Narrow"/>
                <a:cs typeface="Arial Narrow"/>
              </a:rPr>
              <a:t>poate</a:t>
            </a:r>
            <a:r>
              <a:rPr b="1" spc="-2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b="1" dirty="0">
                <a:solidFill>
                  <a:srgbClr val="800080"/>
                </a:solidFill>
                <a:latin typeface="Arial Narrow"/>
                <a:cs typeface="Arial Narrow"/>
              </a:rPr>
              <a:t>înregistra</a:t>
            </a:r>
            <a:r>
              <a:rPr b="1" spc="-2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b="1" dirty="0">
                <a:solidFill>
                  <a:srgbClr val="800080"/>
                </a:solidFill>
                <a:latin typeface="Arial Narrow"/>
                <a:cs typeface="Arial Narrow"/>
              </a:rPr>
              <a:t>venituri</a:t>
            </a:r>
            <a:r>
              <a:rPr b="1" spc="-4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dirty="0"/>
              <a:t>profesionale</a:t>
            </a:r>
            <a:r>
              <a:rPr spc="20" dirty="0"/>
              <a:t> </a:t>
            </a:r>
            <a:r>
              <a:rPr dirty="0"/>
              <a:t>pe</a:t>
            </a:r>
            <a:r>
              <a:rPr spc="-40" dirty="0"/>
              <a:t> </a:t>
            </a:r>
            <a:r>
              <a:rPr spc="-20" dirty="0"/>
              <a:t>BIA.</a:t>
            </a:r>
          </a:p>
          <a:p>
            <a:pPr marL="12700">
              <a:lnSpc>
                <a:spcPct val="100000"/>
              </a:lnSpc>
              <a:spcBef>
                <a:spcPts val="2110"/>
              </a:spcBef>
            </a:pPr>
            <a:r>
              <a:rPr dirty="0"/>
              <a:t>Recomandarea</a:t>
            </a:r>
            <a:r>
              <a:rPr spc="10" dirty="0"/>
              <a:t> </a:t>
            </a:r>
            <a:r>
              <a:rPr dirty="0"/>
              <a:t>este</a:t>
            </a:r>
            <a:r>
              <a:rPr spc="-30" dirty="0"/>
              <a:t> </a:t>
            </a:r>
            <a:r>
              <a:rPr b="1" dirty="0">
                <a:solidFill>
                  <a:srgbClr val="800080"/>
                </a:solidFill>
                <a:latin typeface="Arial Narrow"/>
                <a:cs typeface="Arial Narrow"/>
              </a:rPr>
              <a:t>suspendarea</a:t>
            </a:r>
            <a:r>
              <a:rPr b="1" spc="-2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b="1" dirty="0">
                <a:solidFill>
                  <a:srgbClr val="800080"/>
                </a:solidFill>
                <a:latin typeface="Arial Narrow"/>
                <a:cs typeface="Arial Narrow"/>
              </a:rPr>
              <a:t>BIA</a:t>
            </a:r>
            <a:r>
              <a:rPr b="1" spc="-9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dirty="0"/>
              <a:t>până</a:t>
            </a:r>
            <a:r>
              <a:rPr spc="-20" dirty="0"/>
              <a:t> </a:t>
            </a:r>
            <a:r>
              <a:rPr dirty="0"/>
              <a:t>la</a:t>
            </a:r>
            <a:r>
              <a:rPr spc="-25" dirty="0"/>
              <a:t> </a:t>
            </a:r>
            <a:r>
              <a:rPr dirty="0"/>
              <a:t>revenirea în</a:t>
            </a:r>
            <a:r>
              <a:rPr spc="-40" dirty="0"/>
              <a:t> </a:t>
            </a:r>
            <a:r>
              <a:rPr spc="-10" dirty="0"/>
              <a:t>activitate.</a:t>
            </a:r>
          </a:p>
          <a:p>
            <a:pPr marL="12700" marR="5080">
              <a:lnSpc>
                <a:spcPct val="90600"/>
              </a:lnSpc>
              <a:spcBef>
                <a:spcPts val="2390"/>
              </a:spcBef>
            </a:pPr>
            <a:r>
              <a:rPr sz="1750" b="1" dirty="0">
                <a:solidFill>
                  <a:srgbClr val="800080"/>
                </a:solidFill>
                <a:latin typeface="Arial Narrow"/>
                <a:cs typeface="Arial Narrow"/>
              </a:rPr>
              <a:t>Atenție!</a:t>
            </a:r>
            <a:r>
              <a:rPr sz="1750" b="1" spc="-3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1750" dirty="0"/>
              <a:t>Dacă</a:t>
            </a:r>
            <a:r>
              <a:rPr sz="1750" spc="-5" dirty="0"/>
              <a:t> </a:t>
            </a:r>
            <a:r>
              <a:rPr sz="1750" dirty="0"/>
              <a:t>profesionistul</a:t>
            </a:r>
            <a:r>
              <a:rPr sz="1750" spc="-50" dirty="0"/>
              <a:t> </a:t>
            </a:r>
            <a:r>
              <a:rPr sz="1750" dirty="0"/>
              <a:t>arhitect</a:t>
            </a:r>
            <a:r>
              <a:rPr sz="1750" spc="-45" dirty="0"/>
              <a:t> </a:t>
            </a:r>
            <a:r>
              <a:rPr sz="1750" dirty="0"/>
              <a:t>este</a:t>
            </a:r>
            <a:r>
              <a:rPr sz="1750" spc="-25" dirty="0"/>
              <a:t> </a:t>
            </a:r>
            <a:r>
              <a:rPr sz="1750" dirty="0"/>
              <a:t>asociat</a:t>
            </a:r>
            <a:r>
              <a:rPr sz="1750" spc="-10" dirty="0"/>
              <a:t> într-</a:t>
            </a:r>
            <a:r>
              <a:rPr sz="1750" dirty="0"/>
              <a:t>un</a:t>
            </a:r>
            <a:r>
              <a:rPr sz="1750" spc="-40" dirty="0"/>
              <a:t> </a:t>
            </a:r>
            <a:r>
              <a:rPr sz="1750" dirty="0"/>
              <a:t>SRL,</a:t>
            </a:r>
            <a:r>
              <a:rPr sz="1750" spc="-10" dirty="0"/>
              <a:t> </a:t>
            </a:r>
            <a:r>
              <a:rPr sz="1750" dirty="0"/>
              <a:t>acesta</a:t>
            </a:r>
            <a:r>
              <a:rPr sz="1750" spc="-15" dirty="0"/>
              <a:t> </a:t>
            </a:r>
            <a:r>
              <a:rPr sz="1750" b="1" dirty="0">
                <a:solidFill>
                  <a:srgbClr val="800080"/>
                </a:solidFill>
                <a:latin typeface="Arial Narrow"/>
                <a:cs typeface="Arial Narrow"/>
              </a:rPr>
              <a:t>poate</a:t>
            </a:r>
            <a:r>
              <a:rPr sz="1750" b="1" spc="-2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1750" b="1" dirty="0">
                <a:solidFill>
                  <a:srgbClr val="800080"/>
                </a:solidFill>
                <a:latin typeface="Arial Narrow"/>
                <a:cs typeface="Arial Narrow"/>
              </a:rPr>
              <a:t>încasa</a:t>
            </a:r>
            <a:r>
              <a:rPr sz="1750" b="1" spc="-4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1750" b="1" dirty="0">
                <a:solidFill>
                  <a:srgbClr val="800080"/>
                </a:solidFill>
                <a:latin typeface="Arial Narrow"/>
                <a:cs typeface="Arial Narrow"/>
              </a:rPr>
              <a:t>venituri</a:t>
            </a:r>
            <a:r>
              <a:rPr sz="1750" b="1" spc="-4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1750" b="1" spc="-25" dirty="0">
                <a:solidFill>
                  <a:srgbClr val="800080"/>
                </a:solidFill>
                <a:latin typeface="Arial Narrow"/>
                <a:cs typeface="Arial Narrow"/>
              </a:rPr>
              <a:t>din </a:t>
            </a:r>
            <a:r>
              <a:rPr sz="1750" b="1" dirty="0">
                <a:solidFill>
                  <a:srgbClr val="800080"/>
                </a:solidFill>
                <a:latin typeface="Arial Narrow"/>
                <a:cs typeface="Arial Narrow"/>
              </a:rPr>
              <a:t>dividende</a:t>
            </a:r>
            <a:r>
              <a:rPr sz="1750" b="1" spc="-5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1750" dirty="0"/>
              <a:t>pe</a:t>
            </a:r>
            <a:r>
              <a:rPr sz="1750" spc="-10" dirty="0"/>
              <a:t> </a:t>
            </a:r>
            <a:r>
              <a:rPr sz="1750" dirty="0"/>
              <a:t>perioada</a:t>
            </a:r>
            <a:r>
              <a:rPr sz="1750" spc="-45" dirty="0"/>
              <a:t> </a:t>
            </a:r>
            <a:r>
              <a:rPr sz="1750" dirty="0"/>
              <a:t>CIC,</a:t>
            </a:r>
            <a:r>
              <a:rPr sz="1750" spc="-10" dirty="0"/>
              <a:t> </a:t>
            </a:r>
            <a:r>
              <a:rPr sz="1750" dirty="0"/>
              <a:t>deoarece</a:t>
            </a:r>
            <a:r>
              <a:rPr sz="1750" spc="-45" dirty="0"/>
              <a:t> </a:t>
            </a:r>
            <a:r>
              <a:rPr sz="1750" dirty="0"/>
              <a:t>veniturile</a:t>
            </a:r>
            <a:r>
              <a:rPr sz="1750" spc="-45" dirty="0"/>
              <a:t> </a:t>
            </a:r>
            <a:r>
              <a:rPr sz="1750" dirty="0"/>
              <a:t>din</a:t>
            </a:r>
            <a:r>
              <a:rPr sz="1750" spc="-40" dirty="0"/>
              <a:t> </a:t>
            </a:r>
            <a:r>
              <a:rPr sz="1750" dirty="0"/>
              <a:t>dividende</a:t>
            </a:r>
            <a:r>
              <a:rPr sz="1750" spc="-45" dirty="0"/>
              <a:t> </a:t>
            </a:r>
            <a:r>
              <a:rPr sz="1750" dirty="0"/>
              <a:t>sunt</a:t>
            </a:r>
            <a:r>
              <a:rPr sz="1750" spc="-15" dirty="0"/>
              <a:t> </a:t>
            </a:r>
            <a:r>
              <a:rPr sz="1750" dirty="0"/>
              <a:t>considerate</a:t>
            </a:r>
            <a:r>
              <a:rPr sz="1750" spc="-40" dirty="0"/>
              <a:t> </a:t>
            </a:r>
            <a:r>
              <a:rPr sz="1750" dirty="0"/>
              <a:t>venituri</a:t>
            </a:r>
            <a:r>
              <a:rPr sz="1750" spc="-40" dirty="0"/>
              <a:t> </a:t>
            </a:r>
            <a:r>
              <a:rPr sz="1750" dirty="0"/>
              <a:t>din</a:t>
            </a:r>
            <a:r>
              <a:rPr sz="1750" spc="-30" dirty="0"/>
              <a:t> </a:t>
            </a:r>
            <a:r>
              <a:rPr sz="1750" dirty="0"/>
              <a:t>investiții</a:t>
            </a:r>
            <a:r>
              <a:rPr sz="1750" spc="-50" dirty="0"/>
              <a:t> </a:t>
            </a:r>
            <a:r>
              <a:rPr sz="1750" spc="-25" dirty="0"/>
              <a:t>și </a:t>
            </a:r>
            <a:r>
              <a:rPr sz="1750" dirty="0"/>
              <a:t>nu</a:t>
            </a:r>
            <a:r>
              <a:rPr sz="1750" spc="-25" dirty="0"/>
              <a:t> </a:t>
            </a:r>
            <a:r>
              <a:rPr sz="1750" dirty="0"/>
              <a:t>venituri</a:t>
            </a:r>
            <a:r>
              <a:rPr sz="1750" spc="-15" dirty="0"/>
              <a:t> </a:t>
            </a:r>
            <a:r>
              <a:rPr sz="1750" spc="-10" dirty="0"/>
              <a:t>profesionale.</a:t>
            </a:r>
            <a:endParaRPr sz="1750">
              <a:latin typeface="Arial Narrow"/>
              <a:cs typeface="Arial Narrow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60997" y="7374938"/>
            <a:ext cx="196215" cy="1930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50"/>
              </a:lnSpc>
            </a:pPr>
            <a:r>
              <a:rPr sz="1300" spc="-25" dirty="0">
                <a:solidFill>
                  <a:srgbClr val="898989"/>
                </a:solidFill>
                <a:latin typeface="Calibri"/>
                <a:cs typeface="Calibri"/>
              </a:rPr>
              <a:t>10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xfrm>
            <a:off x="2114882" y="1197890"/>
            <a:ext cx="6107430" cy="8153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830705" marR="5080" indent="-1818639">
              <a:lnSpc>
                <a:spcPct val="107900"/>
              </a:lnSpc>
              <a:spcBef>
                <a:spcPts val="95"/>
              </a:spcBef>
            </a:pPr>
            <a:r>
              <a:rPr dirty="0"/>
              <a:t>BIA</a:t>
            </a:r>
            <a:r>
              <a:rPr spc="-95" dirty="0"/>
              <a:t> </a:t>
            </a:r>
            <a:r>
              <a:rPr dirty="0"/>
              <a:t>poate avea</a:t>
            </a:r>
            <a:r>
              <a:rPr spc="-25" dirty="0"/>
              <a:t> </a:t>
            </a:r>
            <a:r>
              <a:rPr dirty="0"/>
              <a:t>venituri</a:t>
            </a:r>
            <a:r>
              <a:rPr spc="-5" dirty="0"/>
              <a:t> </a:t>
            </a:r>
            <a:r>
              <a:rPr dirty="0"/>
              <a:t>pe perioada concediului</a:t>
            </a:r>
            <a:r>
              <a:rPr spc="-35" dirty="0"/>
              <a:t> </a:t>
            </a:r>
            <a:r>
              <a:rPr spc="-25" dirty="0"/>
              <a:t>de </a:t>
            </a:r>
            <a:r>
              <a:rPr dirty="0"/>
              <a:t>îngrijire</a:t>
            </a:r>
            <a:r>
              <a:rPr spc="-10" dirty="0"/>
              <a:t> </a:t>
            </a:r>
            <a:r>
              <a:rPr dirty="0"/>
              <a:t>copil</a:t>
            </a:r>
            <a:r>
              <a:rPr spc="-10" dirty="0"/>
              <a:t> </a:t>
            </a:r>
            <a:r>
              <a:rPr dirty="0"/>
              <a:t>–</a:t>
            </a:r>
            <a:r>
              <a:rPr spc="-30" dirty="0"/>
              <a:t> </a:t>
            </a:r>
            <a:r>
              <a:rPr spc="-20" dirty="0"/>
              <a:t>CIC?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42219" y="2268673"/>
            <a:ext cx="7788909" cy="3378200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12700" marR="5080">
              <a:lnSpc>
                <a:spcPts val="2380"/>
              </a:lnSpc>
              <a:spcBef>
                <a:spcPts val="390"/>
              </a:spcBef>
            </a:pPr>
            <a:r>
              <a:rPr sz="2200" dirty="0">
                <a:latin typeface="Arial Narrow"/>
                <a:cs typeface="Arial Narrow"/>
              </a:rPr>
              <a:t>Cheltuielile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deductibile</a:t>
            </a:r>
            <a:r>
              <a:rPr sz="2200" spc="-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sunt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acele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cheltuieli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efectuate</a:t>
            </a:r>
            <a:r>
              <a:rPr sz="2200" spc="-30" dirty="0"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în</a:t>
            </a:r>
            <a:r>
              <a:rPr sz="2200" b="1" spc="-4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scopul</a:t>
            </a:r>
            <a:r>
              <a:rPr sz="2200" b="1" spc="-5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spc="-10" dirty="0">
                <a:solidFill>
                  <a:srgbClr val="800080"/>
                </a:solidFill>
                <a:latin typeface="Arial Narrow"/>
                <a:cs typeface="Arial Narrow"/>
              </a:rPr>
              <a:t>desfășurării activității</a:t>
            </a:r>
            <a:r>
              <a:rPr sz="2200" spc="-10" dirty="0">
                <a:latin typeface="Arial Narrow"/>
                <a:cs typeface="Arial Narrow"/>
              </a:rPr>
              <a:t>.</a:t>
            </a:r>
            <a:endParaRPr sz="2200">
              <a:latin typeface="Arial Narrow"/>
              <a:cs typeface="Arial Narrow"/>
            </a:endParaRPr>
          </a:p>
          <a:p>
            <a:pPr marL="12700" marR="311785">
              <a:lnSpc>
                <a:spcPts val="2380"/>
              </a:lnSpc>
              <a:spcBef>
                <a:spcPts val="2370"/>
              </a:spcBef>
            </a:pPr>
            <a:r>
              <a:rPr sz="2200" dirty="0">
                <a:latin typeface="Arial Narrow"/>
                <a:cs typeface="Arial Narrow"/>
              </a:rPr>
              <a:t>Pentru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BIA,</a:t>
            </a:r>
            <a:r>
              <a:rPr sz="2200" spc="-3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se</a:t>
            </a:r>
            <a:r>
              <a:rPr sz="2200" spc="-4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aplică</a:t>
            </a:r>
            <a:r>
              <a:rPr sz="2200" spc="-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aceleași</a:t>
            </a:r>
            <a:r>
              <a:rPr sz="2200" spc="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reglementări</a:t>
            </a:r>
            <a:r>
              <a:rPr sz="2200" spc="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legale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în</a:t>
            </a:r>
            <a:r>
              <a:rPr sz="2200" spc="-4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privința</a:t>
            </a:r>
            <a:r>
              <a:rPr sz="2200" spc="-10" dirty="0">
                <a:latin typeface="Arial Narrow"/>
                <a:cs typeface="Arial Narrow"/>
              </a:rPr>
              <a:t> </a:t>
            </a:r>
            <a:r>
              <a:rPr sz="2200" b="1" spc="-10" dirty="0">
                <a:solidFill>
                  <a:srgbClr val="800080"/>
                </a:solidFill>
                <a:latin typeface="Arial Narrow"/>
                <a:cs typeface="Arial Narrow"/>
              </a:rPr>
              <a:t>cheltuielilor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deductibile</a:t>
            </a:r>
            <a:r>
              <a:rPr sz="2200" b="1" spc="-7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limitat</a:t>
            </a:r>
            <a:r>
              <a:rPr sz="2200" b="1" spc="-2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sau</a:t>
            </a:r>
            <a:r>
              <a:rPr sz="2200" b="1" spc="-2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cheltuielilor</a:t>
            </a:r>
            <a:r>
              <a:rPr sz="2200" b="1" spc="-7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nedeductibile</a:t>
            </a:r>
            <a:r>
              <a:rPr sz="2200" b="1" spc="-6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din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Codul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Fiscal.</a:t>
            </a:r>
            <a:endParaRPr sz="2200">
              <a:latin typeface="Arial Narrow"/>
              <a:cs typeface="Arial Narrow"/>
            </a:endParaRPr>
          </a:p>
          <a:p>
            <a:pPr marL="12700">
              <a:lnSpc>
                <a:spcPts val="2510"/>
              </a:lnSpc>
              <a:spcBef>
                <a:spcPts val="2070"/>
              </a:spcBef>
            </a:pP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De</a:t>
            </a:r>
            <a:r>
              <a:rPr sz="2200" b="1" spc="-1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reținut</a:t>
            </a:r>
            <a:r>
              <a:rPr sz="2200" b="1" spc="-4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despre</a:t>
            </a:r>
            <a:r>
              <a:rPr sz="2200" b="1" spc="-10" dirty="0">
                <a:solidFill>
                  <a:srgbClr val="800080"/>
                </a:solidFill>
                <a:latin typeface="Arial Narrow"/>
                <a:cs typeface="Arial Narrow"/>
              </a:rPr>
              <a:t> cheltuieli:</a:t>
            </a:r>
            <a:endParaRPr sz="2200">
              <a:latin typeface="Arial Narrow"/>
              <a:cs typeface="Arial Narrow"/>
            </a:endParaRPr>
          </a:p>
          <a:p>
            <a:pPr marL="1156970" indent="-138430">
              <a:lnSpc>
                <a:spcPts val="2375"/>
              </a:lnSpc>
              <a:buChar char="-"/>
              <a:tabLst>
                <a:tab pos="1156970" algn="l"/>
              </a:tabLst>
            </a:pPr>
            <a:r>
              <a:rPr sz="2200" dirty="0">
                <a:latin typeface="Arial Narrow"/>
                <a:cs typeface="Arial Narrow"/>
              </a:rPr>
              <a:t>Să</a:t>
            </a:r>
            <a:r>
              <a:rPr sz="2200" spc="-3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fie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justificate</a:t>
            </a:r>
            <a:r>
              <a:rPr sz="2200" spc="-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prin</a:t>
            </a:r>
            <a:r>
              <a:rPr sz="2200" spc="-10" dirty="0">
                <a:latin typeface="Arial Narrow"/>
                <a:cs typeface="Arial Narrow"/>
              </a:rPr>
              <a:t> documente</a:t>
            </a:r>
            <a:endParaRPr sz="2200">
              <a:latin typeface="Arial Narrow"/>
              <a:cs typeface="Arial Narrow"/>
            </a:endParaRPr>
          </a:p>
          <a:p>
            <a:pPr marL="1156970" indent="-138430">
              <a:lnSpc>
                <a:spcPts val="2375"/>
              </a:lnSpc>
              <a:buChar char="-"/>
              <a:tabLst>
                <a:tab pos="1156970" algn="l"/>
              </a:tabLst>
            </a:pPr>
            <a:r>
              <a:rPr sz="2200" dirty="0">
                <a:latin typeface="Arial Narrow"/>
                <a:cs typeface="Arial Narrow"/>
              </a:rPr>
              <a:t>Să</a:t>
            </a:r>
            <a:r>
              <a:rPr sz="2200" spc="-4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fie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incluse în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exercițiul</a:t>
            </a:r>
            <a:r>
              <a:rPr sz="2200" spc="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financiar</a:t>
            </a:r>
            <a:r>
              <a:rPr sz="2200" spc="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pentru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care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au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fost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plătite</a:t>
            </a:r>
            <a:endParaRPr sz="2200">
              <a:latin typeface="Arial Narrow"/>
              <a:cs typeface="Arial Narrow"/>
            </a:endParaRPr>
          </a:p>
          <a:p>
            <a:pPr marL="1156970" indent="-138430">
              <a:lnSpc>
                <a:spcPts val="2375"/>
              </a:lnSpc>
              <a:buChar char="-"/>
              <a:tabLst>
                <a:tab pos="1156970" algn="l"/>
              </a:tabLst>
            </a:pPr>
            <a:r>
              <a:rPr sz="2200" dirty="0">
                <a:latin typeface="Arial Narrow"/>
                <a:cs typeface="Arial Narrow"/>
              </a:rPr>
              <a:t>Să</a:t>
            </a:r>
            <a:r>
              <a:rPr sz="2200" spc="-5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respecte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regulile</a:t>
            </a:r>
            <a:r>
              <a:rPr sz="2200" spc="-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privind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amortizarea</a:t>
            </a:r>
            <a:r>
              <a:rPr sz="2200" spc="-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mijloacelor</a:t>
            </a:r>
            <a:r>
              <a:rPr sz="2200" spc="-5" dirty="0">
                <a:latin typeface="Arial Narrow"/>
                <a:cs typeface="Arial Narrow"/>
              </a:rPr>
              <a:t> </a:t>
            </a:r>
            <a:r>
              <a:rPr sz="2200" spc="-20" dirty="0">
                <a:latin typeface="Arial Narrow"/>
                <a:cs typeface="Arial Narrow"/>
              </a:rPr>
              <a:t>fixe</a:t>
            </a:r>
            <a:endParaRPr sz="2200">
              <a:latin typeface="Arial Narrow"/>
              <a:cs typeface="Arial Narrow"/>
            </a:endParaRPr>
          </a:p>
          <a:p>
            <a:pPr marL="1156970" indent="-138430">
              <a:lnSpc>
                <a:spcPts val="2510"/>
              </a:lnSpc>
              <a:buChar char="-"/>
              <a:tabLst>
                <a:tab pos="1156970" algn="l"/>
              </a:tabLst>
            </a:pPr>
            <a:r>
              <a:rPr sz="2200" dirty="0">
                <a:latin typeface="Arial Narrow"/>
                <a:cs typeface="Arial Narrow"/>
              </a:rPr>
              <a:t>Să</a:t>
            </a:r>
            <a:r>
              <a:rPr sz="2200" spc="-5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respecte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regulile</a:t>
            </a:r>
            <a:r>
              <a:rPr sz="2200" spc="-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privind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cheltuielile</a:t>
            </a:r>
            <a:r>
              <a:rPr sz="2200" spc="-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cu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deductibilitate</a:t>
            </a:r>
            <a:r>
              <a:rPr sz="2200" spc="-10" dirty="0">
                <a:latin typeface="Arial Narrow"/>
                <a:cs typeface="Arial Narrow"/>
              </a:rPr>
              <a:t> limitată</a:t>
            </a:r>
            <a:endParaRPr sz="2200">
              <a:latin typeface="Arial Narrow"/>
              <a:cs typeface="Arial Narrow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2545">
              <a:lnSpc>
                <a:spcPts val="1350"/>
              </a:lnSpc>
            </a:pPr>
            <a:r>
              <a:rPr spc="-25" dirty="0"/>
              <a:t>11</a:t>
            </a:r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657225">
              <a:lnSpc>
                <a:spcPct val="100000"/>
              </a:lnSpc>
              <a:spcBef>
                <a:spcPts val="125"/>
              </a:spcBef>
            </a:pPr>
            <a:r>
              <a:rPr dirty="0"/>
              <a:t>Care</a:t>
            </a:r>
            <a:r>
              <a:rPr spc="-25" dirty="0"/>
              <a:t> </a:t>
            </a:r>
            <a:r>
              <a:rPr dirty="0"/>
              <a:t>sunt</a:t>
            </a:r>
            <a:r>
              <a:rPr spc="5" dirty="0"/>
              <a:t> </a:t>
            </a:r>
            <a:r>
              <a:rPr dirty="0"/>
              <a:t>cheltuielile</a:t>
            </a:r>
            <a:r>
              <a:rPr spc="-25" dirty="0"/>
              <a:t> </a:t>
            </a:r>
            <a:r>
              <a:rPr dirty="0"/>
              <a:t>deductibile</a:t>
            </a:r>
            <a:r>
              <a:rPr spc="-25" dirty="0"/>
              <a:t> </a:t>
            </a:r>
            <a:r>
              <a:rPr dirty="0"/>
              <a:t>pentru</a:t>
            </a:r>
            <a:r>
              <a:rPr spc="10" dirty="0"/>
              <a:t> </a:t>
            </a:r>
            <a:r>
              <a:rPr spc="-20" dirty="0"/>
              <a:t>BIA?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21474" y="2396680"/>
            <a:ext cx="8380730" cy="3660105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12700" marR="74295" indent="337820">
              <a:lnSpc>
                <a:spcPts val="2390"/>
              </a:lnSpc>
              <a:spcBef>
                <a:spcPts val="380"/>
              </a:spcBef>
              <a:buClr>
                <a:srgbClr val="800080"/>
              </a:buClr>
              <a:buFont typeface="Arial"/>
              <a:buChar char="►"/>
              <a:tabLst>
                <a:tab pos="350520" algn="l"/>
              </a:tabLst>
            </a:pPr>
            <a:r>
              <a:rPr sz="2200" dirty="0">
                <a:latin typeface="Arial Narrow"/>
                <a:cs typeface="Arial Narrow"/>
              </a:rPr>
              <a:t>Dacă</a:t>
            </a:r>
            <a:r>
              <a:rPr sz="2200" spc="-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cifra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de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afaceri</a:t>
            </a:r>
            <a:r>
              <a:rPr sz="2200" spc="-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anuală realizată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depășește</a:t>
            </a:r>
            <a:r>
              <a:rPr sz="2200" b="1" spc="-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plafonul</a:t>
            </a:r>
            <a:r>
              <a:rPr sz="2200" b="1" spc="-4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de</a:t>
            </a:r>
            <a:r>
              <a:rPr sz="2200" b="1" spc="-3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3</a:t>
            </a:r>
            <a:r>
              <a:rPr lang="en-US" sz="2200" b="1" dirty="0">
                <a:solidFill>
                  <a:srgbClr val="800080"/>
                </a:solidFill>
                <a:latin typeface="Arial Narrow"/>
                <a:cs typeface="Arial Narrow"/>
              </a:rPr>
              <a:t>95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.000</a:t>
            </a:r>
            <a:r>
              <a:rPr sz="2200" b="1" spc="-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lei</a:t>
            </a:r>
            <a:r>
              <a:rPr sz="2200" dirty="0">
                <a:latin typeface="Arial Narrow"/>
                <a:cs typeface="Arial Narrow"/>
              </a:rPr>
              <a:t>,</a:t>
            </a:r>
            <a:r>
              <a:rPr sz="2200" spc="-65" dirty="0">
                <a:latin typeface="Arial Narrow"/>
                <a:cs typeface="Arial Narrow"/>
              </a:rPr>
              <a:t> </a:t>
            </a:r>
            <a:r>
              <a:rPr sz="2200" spc="-25" dirty="0">
                <a:latin typeface="Arial Narrow"/>
                <a:cs typeface="Arial Narrow"/>
              </a:rPr>
              <a:t>BIA </a:t>
            </a:r>
            <a:r>
              <a:rPr sz="2200" dirty="0">
                <a:latin typeface="Arial Narrow"/>
                <a:cs typeface="Arial Narrow"/>
              </a:rPr>
              <a:t>devine înscrisă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în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scopuri</a:t>
            </a:r>
            <a:r>
              <a:rPr sz="2200" spc="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de</a:t>
            </a:r>
            <a:r>
              <a:rPr sz="2200" spc="-60" dirty="0">
                <a:latin typeface="Arial Narrow"/>
                <a:cs typeface="Arial Narrow"/>
              </a:rPr>
              <a:t> </a:t>
            </a:r>
            <a:r>
              <a:rPr sz="2200" spc="-20" dirty="0">
                <a:latin typeface="Arial Narrow"/>
                <a:cs typeface="Arial Narrow"/>
              </a:rPr>
              <a:t>TVA.</a:t>
            </a:r>
            <a:endParaRPr sz="2200" dirty="0">
              <a:latin typeface="Arial Narrow"/>
              <a:cs typeface="Arial Narrow"/>
            </a:endParaRPr>
          </a:p>
          <a:p>
            <a:pPr marL="12700" marR="85090">
              <a:lnSpc>
                <a:spcPct val="90600"/>
              </a:lnSpc>
              <a:spcBef>
                <a:spcPts val="2350"/>
              </a:spcBef>
            </a:pPr>
            <a:r>
              <a:rPr sz="1750" b="1" dirty="0">
                <a:solidFill>
                  <a:srgbClr val="800080"/>
                </a:solidFill>
                <a:latin typeface="Arial Narrow"/>
                <a:cs typeface="Arial Narrow"/>
              </a:rPr>
              <a:t>Atenție!</a:t>
            </a:r>
            <a:r>
              <a:rPr sz="1750" b="1" spc="-3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Cifra</a:t>
            </a:r>
            <a:r>
              <a:rPr sz="1750" spc="-3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de</a:t>
            </a:r>
            <a:r>
              <a:rPr sz="1750" spc="-2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afaceri</a:t>
            </a:r>
            <a:r>
              <a:rPr sz="1750" spc="-4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se</a:t>
            </a:r>
            <a:r>
              <a:rPr sz="1750" spc="-1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calculează</a:t>
            </a:r>
            <a:r>
              <a:rPr sz="1750" spc="-2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pe</a:t>
            </a:r>
            <a:r>
              <a:rPr sz="1750" spc="-3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baza</a:t>
            </a:r>
            <a:r>
              <a:rPr sz="1750" spc="-20" dirty="0">
                <a:latin typeface="Arial Narrow"/>
                <a:cs typeface="Arial Narrow"/>
              </a:rPr>
              <a:t> </a:t>
            </a:r>
            <a:r>
              <a:rPr sz="1750" b="1" dirty="0">
                <a:solidFill>
                  <a:srgbClr val="800080"/>
                </a:solidFill>
                <a:latin typeface="Arial Narrow"/>
                <a:cs typeface="Arial Narrow"/>
              </a:rPr>
              <a:t>facturilor</a:t>
            </a:r>
            <a:r>
              <a:rPr sz="1750" b="1" spc="-4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1750" b="1" dirty="0">
                <a:solidFill>
                  <a:srgbClr val="800080"/>
                </a:solidFill>
                <a:latin typeface="Arial Narrow"/>
                <a:cs typeface="Arial Narrow"/>
              </a:rPr>
              <a:t>emise</a:t>
            </a:r>
            <a:r>
              <a:rPr sz="1750" b="1" spc="-3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1750" b="1" dirty="0">
                <a:solidFill>
                  <a:srgbClr val="800080"/>
                </a:solidFill>
                <a:latin typeface="Arial Narrow"/>
                <a:cs typeface="Arial Narrow"/>
              </a:rPr>
              <a:t>și</a:t>
            </a:r>
            <a:r>
              <a:rPr sz="1750" b="1" spc="-3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1750" b="1" dirty="0">
                <a:solidFill>
                  <a:srgbClr val="800080"/>
                </a:solidFill>
                <a:latin typeface="Arial Narrow"/>
                <a:cs typeface="Arial Narrow"/>
              </a:rPr>
              <a:t>NU</a:t>
            </a:r>
            <a:r>
              <a:rPr sz="1750" b="1" spc="-2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1750" b="1" dirty="0">
                <a:solidFill>
                  <a:srgbClr val="800080"/>
                </a:solidFill>
                <a:latin typeface="Arial Narrow"/>
                <a:cs typeface="Arial Narrow"/>
              </a:rPr>
              <a:t>încasate</a:t>
            </a:r>
            <a:r>
              <a:rPr sz="1750" dirty="0">
                <a:latin typeface="Arial Narrow"/>
                <a:cs typeface="Arial Narrow"/>
              </a:rPr>
              <a:t>,</a:t>
            </a:r>
            <a:r>
              <a:rPr sz="1750" spc="-3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cum</a:t>
            </a:r>
            <a:r>
              <a:rPr sz="1750" spc="-2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este</a:t>
            </a:r>
            <a:r>
              <a:rPr sz="1750" spc="-3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tendința</a:t>
            </a:r>
            <a:r>
              <a:rPr sz="1750" spc="-40" dirty="0">
                <a:latin typeface="Arial Narrow"/>
                <a:cs typeface="Arial Narrow"/>
              </a:rPr>
              <a:t> </a:t>
            </a:r>
            <a:r>
              <a:rPr sz="1750" spc="-25" dirty="0">
                <a:latin typeface="Arial Narrow"/>
                <a:cs typeface="Arial Narrow"/>
              </a:rPr>
              <a:t>la </a:t>
            </a:r>
            <a:r>
              <a:rPr sz="1750" dirty="0">
                <a:latin typeface="Arial Narrow"/>
                <a:cs typeface="Arial Narrow"/>
              </a:rPr>
              <a:t>evidența</a:t>
            </a:r>
            <a:r>
              <a:rPr sz="1750" spc="-5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în</a:t>
            </a:r>
            <a:r>
              <a:rPr sz="1750" spc="-3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partidă</a:t>
            </a:r>
            <a:r>
              <a:rPr sz="1750" spc="-7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simplă.</a:t>
            </a:r>
            <a:r>
              <a:rPr sz="1750" spc="-4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Pentru</a:t>
            </a:r>
            <a:r>
              <a:rPr sz="1750" spc="-50" dirty="0">
                <a:latin typeface="Arial Narrow"/>
                <a:cs typeface="Arial Narrow"/>
              </a:rPr>
              <a:t> </a:t>
            </a:r>
            <a:r>
              <a:rPr sz="1750" b="1" dirty="0">
                <a:solidFill>
                  <a:srgbClr val="800080"/>
                </a:solidFill>
                <a:latin typeface="Arial Narrow"/>
                <a:cs typeface="Arial Narrow"/>
              </a:rPr>
              <a:t>evitarea</a:t>
            </a:r>
            <a:r>
              <a:rPr sz="1750" b="1" spc="-5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1750" b="1" dirty="0">
                <a:solidFill>
                  <a:srgbClr val="800080"/>
                </a:solidFill>
                <a:latin typeface="Arial Narrow"/>
                <a:cs typeface="Arial Narrow"/>
              </a:rPr>
              <a:t>depășirii</a:t>
            </a:r>
            <a:r>
              <a:rPr sz="1750" b="1" spc="-5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1750" b="1" dirty="0">
                <a:solidFill>
                  <a:srgbClr val="800080"/>
                </a:solidFill>
                <a:latin typeface="Arial Narrow"/>
                <a:cs typeface="Arial Narrow"/>
              </a:rPr>
              <a:t>plafonului</a:t>
            </a:r>
            <a:r>
              <a:rPr sz="1750" dirty="0">
                <a:latin typeface="Arial Narrow"/>
                <a:cs typeface="Arial Narrow"/>
              </a:rPr>
              <a:t>,</a:t>
            </a:r>
            <a:r>
              <a:rPr sz="1750" spc="-5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recomandăm</a:t>
            </a:r>
            <a:r>
              <a:rPr sz="1750" spc="-4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emiterea</a:t>
            </a:r>
            <a:r>
              <a:rPr sz="1750" spc="-55" dirty="0">
                <a:latin typeface="Arial Narrow"/>
                <a:cs typeface="Arial Narrow"/>
              </a:rPr>
              <a:t> </a:t>
            </a:r>
            <a:r>
              <a:rPr sz="1750" spc="-10" dirty="0">
                <a:latin typeface="Arial Narrow"/>
                <a:cs typeface="Arial Narrow"/>
              </a:rPr>
              <a:t>facturilor </a:t>
            </a:r>
            <a:r>
              <a:rPr sz="1750" dirty="0">
                <a:latin typeface="Arial Narrow"/>
                <a:cs typeface="Arial Narrow"/>
              </a:rPr>
              <a:t>fiscale</a:t>
            </a:r>
            <a:r>
              <a:rPr sz="1750" spc="-3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cu</a:t>
            </a:r>
            <a:r>
              <a:rPr sz="1750" spc="-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ajutorul</a:t>
            </a:r>
            <a:r>
              <a:rPr sz="1750" spc="-5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unui</a:t>
            </a:r>
            <a:r>
              <a:rPr sz="1750" spc="-2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soft</a:t>
            </a:r>
            <a:r>
              <a:rPr sz="1750" spc="-1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de</a:t>
            </a:r>
            <a:r>
              <a:rPr sz="1750" spc="-2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facturare</a:t>
            </a:r>
            <a:r>
              <a:rPr sz="1750" spc="-2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și</a:t>
            </a:r>
            <a:r>
              <a:rPr sz="1750" spc="-2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evidența</a:t>
            </a:r>
            <a:r>
              <a:rPr sz="1750" spc="-4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contabilă</a:t>
            </a:r>
            <a:r>
              <a:rPr sz="1750" spc="-4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lunară</a:t>
            </a:r>
            <a:r>
              <a:rPr sz="1750" spc="-4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(nu</a:t>
            </a:r>
            <a:r>
              <a:rPr sz="1750" spc="-5" dirty="0">
                <a:latin typeface="Arial Narrow"/>
                <a:cs typeface="Arial Narrow"/>
              </a:rPr>
              <a:t> </a:t>
            </a:r>
            <a:r>
              <a:rPr sz="1750" spc="-10" dirty="0">
                <a:latin typeface="Arial Narrow"/>
                <a:cs typeface="Arial Narrow"/>
              </a:rPr>
              <a:t>anuală).</a:t>
            </a:r>
            <a:endParaRPr sz="1750" dirty="0">
              <a:latin typeface="Arial Narrow"/>
              <a:cs typeface="Arial Narrow"/>
            </a:endParaRPr>
          </a:p>
          <a:p>
            <a:pPr marL="12700" marR="5080" indent="337820">
              <a:lnSpc>
                <a:spcPct val="90200"/>
              </a:lnSpc>
              <a:spcBef>
                <a:spcPts val="1875"/>
              </a:spcBef>
              <a:buClr>
                <a:srgbClr val="800080"/>
              </a:buClr>
              <a:buFont typeface="Arial"/>
              <a:buChar char="►"/>
              <a:tabLst>
                <a:tab pos="350520" algn="l"/>
              </a:tabLst>
            </a:pPr>
            <a:r>
              <a:rPr sz="2200" dirty="0">
                <a:latin typeface="Arial Narrow"/>
                <a:cs typeface="Arial Narrow"/>
              </a:rPr>
              <a:t>După</a:t>
            </a:r>
            <a:r>
              <a:rPr sz="2200" spc="-6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înregistrarea</a:t>
            </a:r>
            <a:r>
              <a:rPr sz="2200" spc="-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în</a:t>
            </a:r>
            <a:r>
              <a:rPr sz="2200" spc="-4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scopuri</a:t>
            </a:r>
            <a:r>
              <a:rPr sz="2200" spc="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de</a:t>
            </a:r>
            <a:r>
              <a:rPr sz="2200" spc="-40" dirty="0"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TVA,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BIA</a:t>
            </a:r>
            <a:r>
              <a:rPr sz="2200" spc="-1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va</a:t>
            </a:r>
            <a:r>
              <a:rPr sz="2200" spc="-4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înregistra</a:t>
            </a:r>
            <a:r>
              <a:rPr sz="2200" spc="-40" dirty="0">
                <a:latin typeface="Arial Narrow"/>
                <a:cs typeface="Arial Narrow"/>
              </a:rPr>
              <a:t> </a:t>
            </a:r>
            <a:r>
              <a:rPr sz="2200" spc="-45" dirty="0">
                <a:latin typeface="Arial Narrow"/>
                <a:cs typeface="Arial Narrow"/>
              </a:rPr>
              <a:t>TVA</a:t>
            </a:r>
            <a:r>
              <a:rPr sz="2200" spc="-10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colectat</a:t>
            </a:r>
            <a:r>
              <a:rPr sz="2200" spc="-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pe</a:t>
            </a:r>
            <a:r>
              <a:rPr sz="2200" spc="-20" dirty="0">
                <a:latin typeface="Arial Narrow"/>
                <a:cs typeface="Arial Narrow"/>
              </a:rPr>
              <a:t> baza </a:t>
            </a:r>
            <a:r>
              <a:rPr sz="2200" dirty="0">
                <a:latin typeface="Arial Narrow"/>
                <a:cs typeface="Arial Narrow"/>
              </a:rPr>
              <a:t>facturilor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emise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și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va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deduce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spc="-45" dirty="0">
                <a:latin typeface="Arial Narrow"/>
                <a:cs typeface="Arial Narrow"/>
              </a:rPr>
              <a:t>TVA</a:t>
            </a:r>
            <a:r>
              <a:rPr sz="2200" spc="-10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deductibil</a:t>
            </a:r>
            <a:r>
              <a:rPr sz="2200" spc="-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de</a:t>
            </a:r>
            <a:r>
              <a:rPr sz="2200" spc="-4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pe</a:t>
            </a:r>
            <a:r>
              <a:rPr sz="2200" spc="-4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facturile primite,</a:t>
            </a:r>
            <a:r>
              <a:rPr sz="2200" spc="-4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diferența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fiind </a:t>
            </a:r>
            <a:r>
              <a:rPr sz="2200" spc="-45" dirty="0">
                <a:latin typeface="Arial Narrow"/>
                <a:cs typeface="Arial Narrow"/>
              </a:rPr>
              <a:t>TVA</a:t>
            </a:r>
            <a:r>
              <a:rPr sz="2200" spc="-1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de</a:t>
            </a:r>
            <a:r>
              <a:rPr sz="2200" spc="-6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plată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sau</a:t>
            </a:r>
            <a:r>
              <a:rPr sz="2200" spc="-60" dirty="0">
                <a:latin typeface="Arial Narrow"/>
                <a:cs typeface="Arial Narrow"/>
              </a:rPr>
              <a:t> </a:t>
            </a:r>
            <a:r>
              <a:rPr sz="2200" spc="-50" dirty="0">
                <a:latin typeface="Arial Narrow"/>
                <a:cs typeface="Arial Narrow"/>
              </a:rPr>
              <a:t>TVA</a:t>
            </a:r>
            <a:r>
              <a:rPr sz="2200" spc="-8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de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recuperat, conform</a:t>
            </a:r>
            <a:r>
              <a:rPr sz="2200" spc="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mecanismului</a:t>
            </a:r>
            <a:r>
              <a:rPr sz="2200" spc="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de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compensare</a:t>
            </a:r>
            <a:r>
              <a:rPr sz="2200" spc="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a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spc="-20" dirty="0">
                <a:latin typeface="Arial Narrow"/>
                <a:cs typeface="Arial Narrow"/>
              </a:rPr>
              <a:t>TVA.</a:t>
            </a:r>
            <a:endParaRPr sz="2200" dirty="0">
              <a:latin typeface="Arial Narrow"/>
              <a:cs typeface="Arial Narrow"/>
            </a:endParaRPr>
          </a:p>
          <a:p>
            <a:pPr marL="12700" marR="512445">
              <a:lnSpc>
                <a:spcPts val="1910"/>
              </a:lnSpc>
              <a:spcBef>
                <a:spcPts val="2400"/>
              </a:spcBef>
            </a:pPr>
            <a:r>
              <a:rPr sz="1750" b="1" dirty="0">
                <a:solidFill>
                  <a:srgbClr val="800080"/>
                </a:solidFill>
                <a:latin typeface="Arial Narrow"/>
                <a:cs typeface="Arial Narrow"/>
              </a:rPr>
              <a:t>Atenție!</a:t>
            </a:r>
            <a:r>
              <a:rPr sz="1750" b="1" spc="-4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Este</a:t>
            </a:r>
            <a:r>
              <a:rPr sz="1750" spc="-1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obligatorie</a:t>
            </a:r>
            <a:r>
              <a:rPr sz="1750" spc="-5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depunerea</a:t>
            </a:r>
            <a:r>
              <a:rPr sz="1750" spc="-7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decontului</a:t>
            </a:r>
            <a:r>
              <a:rPr sz="1750" spc="-4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de</a:t>
            </a:r>
            <a:r>
              <a:rPr sz="1750" spc="-45" dirty="0">
                <a:latin typeface="Arial Narrow"/>
                <a:cs typeface="Arial Narrow"/>
              </a:rPr>
              <a:t> TVA</a:t>
            </a:r>
            <a:r>
              <a:rPr sz="1750" spc="-8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trimestrial</a:t>
            </a:r>
            <a:r>
              <a:rPr sz="1750" spc="-4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sau</a:t>
            </a:r>
            <a:r>
              <a:rPr sz="1750" spc="-15" dirty="0">
                <a:latin typeface="Arial Narrow"/>
                <a:cs typeface="Arial Narrow"/>
              </a:rPr>
              <a:t> </a:t>
            </a:r>
            <a:r>
              <a:rPr sz="1750" spc="-10" dirty="0">
                <a:latin typeface="Arial Narrow"/>
                <a:cs typeface="Arial Narrow"/>
              </a:rPr>
              <a:t>lunar,</a:t>
            </a:r>
            <a:r>
              <a:rPr sz="1750" spc="-4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în</a:t>
            </a:r>
            <a:r>
              <a:rPr sz="1750" spc="-3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funcție</a:t>
            </a:r>
            <a:r>
              <a:rPr sz="1750" spc="-3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de</a:t>
            </a:r>
            <a:r>
              <a:rPr sz="1750" spc="-15" dirty="0">
                <a:latin typeface="Arial Narrow"/>
                <a:cs typeface="Arial Narrow"/>
              </a:rPr>
              <a:t> </a:t>
            </a:r>
            <a:r>
              <a:rPr sz="1750" spc="-10" dirty="0">
                <a:latin typeface="Arial Narrow"/>
                <a:cs typeface="Arial Narrow"/>
              </a:rPr>
              <a:t>vectorul fiscal.</a:t>
            </a:r>
            <a:endParaRPr sz="1750" dirty="0">
              <a:latin typeface="Arial Narrow"/>
              <a:cs typeface="Arial Narrow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2545">
              <a:lnSpc>
                <a:spcPts val="1350"/>
              </a:lnSpc>
            </a:pPr>
            <a:r>
              <a:rPr spc="-25" dirty="0"/>
              <a:t>12</a:t>
            </a:r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2585085">
              <a:lnSpc>
                <a:spcPct val="100000"/>
              </a:lnSpc>
              <a:spcBef>
                <a:spcPts val="125"/>
              </a:spcBef>
            </a:pPr>
            <a:r>
              <a:rPr dirty="0"/>
              <a:t>BIA</a:t>
            </a:r>
            <a:r>
              <a:rPr spc="-95" dirty="0"/>
              <a:t> </a:t>
            </a:r>
            <a:r>
              <a:rPr dirty="0"/>
              <a:t>are</a:t>
            </a:r>
            <a:r>
              <a:rPr spc="-25" dirty="0"/>
              <a:t> </a:t>
            </a:r>
            <a:r>
              <a:rPr spc="-20" dirty="0"/>
              <a:t>TVA?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42219" y="2325050"/>
            <a:ext cx="8208009" cy="3378200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12700" marR="431800">
              <a:lnSpc>
                <a:spcPts val="2380"/>
              </a:lnSpc>
              <a:spcBef>
                <a:spcPts val="390"/>
              </a:spcBef>
            </a:pPr>
            <a:r>
              <a:rPr sz="2200" dirty="0">
                <a:latin typeface="Arial Narrow"/>
                <a:cs typeface="Arial Narrow"/>
              </a:rPr>
              <a:t>Ținând cont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că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evidența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contabilă</a:t>
            </a:r>
            <a:r>
              <a:rPr sz="2200" spc="10" dirty="0"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în</a:t>
            </a:r>
            <a:r>
              <a:rPr sz="2200" b="1" spc="-5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partidă</a:t>
            </a:r>
            <a:r>
              <a:rPr sz="2200" b="1" spc="-3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simplă</a:t>
            </a:r>
            <a:r>
              <a:rPr sz="2200" b="1" spc="-2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se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realizează</a:t>
            </a:r>
            <a:r>
              <a:rPr sz="2200" spc="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pe</a:t>
            </a:r>
            <a:r>
              <a:rPr sz="2200" spc="-20" dirty="0">
                <a:latin typeface="Arial Narrow"/>
                <a:cs typeface="Arial Narrow"/>
              </a:rPr>
              <a:t> baza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încasărilor</a:t>
            </a:r>
            <a:r>
              <a:rPr sz="2200" b="1" spc="-5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și</a:t>
            </a:r>
            <a:r>
              <a:rPr sz="2200" b="1" spc="-4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plăților</a:t>
            </a:r>
            <a:r>
              <a:rPr sz="2200" dirty="0">
                <a:latin typeface="Arial Narrow"/>
                <a:cs typeface="Arial Narrow"/>
              </a:rPr>
              <a:t>,</a:t>
            </a:r>
            <a:r>
              <a:rPr sz="2200" spc="-6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se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recomandă</a:t>
            </a:r>
            <a:r>
              <a:rPr sz="2200" spc="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deschiderea unui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cont</a:t>
            </a:r>
            <a:r>
              <a:rPr sz="2200" b="1" spc="-3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separat</a:t>
            </a:r>
            <a:r>
              <a:rPr sz="2200" b="1" spc="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pentru </a:t>
            </a:r>
            <a:r>
              <a:rPr sz="2200" dirty="0">
                <a:latin typeface="Arial Narrow"/>
                <a:cs typeface="Arial Narrow"/>
              </a:rPr>
              <a:t>activitatea</a:t>
            </a:r>
            <a:r>
              <a:rPr sz="2200" spc="-45" dirty="0">
                <a:latin typeface="Arial Narrow"/>
                <a:cs typeface="Arial Narrow"/>
              </a:rPr>
              <a:t> </a:t>
            </a:r>
            <a:r>
              <a:rPr sz="2200" spc="-20" dirty="0">
                <a:latin typeface="Arial Narrow"/>
                <a:cs typeface="Arial Narrow"/>
              </a:rPr>
              <a:t>BIA.</a:t>
            </a:r>
            <a:endParaRPr sz="2200">
              <a:latin typeface="Arial Narrow"/>
              <a:cs typeface="Arial Narrow"/>
            </a:endParaRPr>
          </a:p>
          <a:p>
            <a:pPr marL="12700" marR="593725">
              <a:lnSpc>
                <a:spcPts val="2380"/>
              </a:lnSpc>
              <a:spcBef>
                <a:spcPts val="2365"/>
              </a:spcBef>
            </a:pPr>
            <a:r>
              <a:rPr sz="2200" dirty="0">
                <a:latin typeface="Arial Narrow"/>
                <a:cs typeface="Arial Narrow"/>
              </a:rPr>
              <a:t>Un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cont</a:t>
            </a:r>
            <a:r>
              <a:rPr sz="2200" spc="-4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bancar</a:t>
            </a:r>
            <a:r>
              <a:rPr sz="2200" spc="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separat</a:t>
            </a:r>
            <a:r>
              <a:rPr sz="2200" spc="-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asigură</a:t>
            </a:r>
            <a:r>
              <a:rPr sz="2200" spc="-5" dirty="0"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recunoașterea și</a:t>
            </a:r>
            <a:r>
              <a:rPr sz="2200" b="1" spc="-4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controlul</a:t>
            </a:r>
            <a:r>
              <a:rPr sz="2200" b="1" spc="-4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încasărilor</a:t>
            </a:r>
            <a:r>
              <a:rPr sz="2200" b="1" spc="-5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spc="-25" dirty="0">
                <a:solidFill>
                  <a:srgbClr val="800080"/>
                </a:solidFill>
                <a:latin typeface="Arial Narrow"/>
                <a:cs typeface="Arial Narrow"/>
              </a:rPr>
              <a:t>și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plăților</a:t>
            </a:r>
            <a:r>
              <a:rPr sz="2200" b="1" spc="-7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necesare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desfășurării</a:t>
            </a:r>
            <a:r>
              <a:rPr sz="2200" spc="-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activității</a:t>
            </a:r>
            <a:r>
              <a:rPr sz="2200" spc="-30" dirty="0"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profesionale.</a:t>
            </a:r>
            <a:endParaRPr sz="2200">
              <a:latin typeface="Arial Narrow"/>
              <a:cs typeface="Arial Narrow"/>
            </a:endParaRPr>
          </a:p>
          <a:p>
            <a:pPr marL="12700">
              <a:lnSpc>
                <a:spcPct val="100000"/>
              </a:lnSpc>
              <a:spcBef>
                <a:spcPts val="2070"/>
              </a:spcBef>
            </a:pPr>
            <a:r>
              <a:rPr sz="2200" dirty="0">
                <a:latin typeface="Arial Narrow"/>
                <a:cs typeface="Arial Narrow"/>
              </a:rPr>
              <a:t>De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asemenea,</a:t>
            </a:r>
            <a:r>
              <a:rPr sz="2200" spc="10" dirty="0"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soldul</a:t>
            </a:r>
            <a:r>
              <a:rPr sz="2200" b="1" spc="-6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bancar</a:t>
            </a:r>
            <a:r>
              <a:rPr sz="2200" b="1" spc="-2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este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inclus</a:t>
            </a:r>
            <a:r>
              <a:rPr sz="2200" spc="1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în</a:t>
            </a:r>
            <a:r>
              <a:rPr sz="2200" spc="-4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inventarierea anuală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a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patrimoniului.</a:t>
            </a:r>
            <a:endParaRPr sz="2200">
              <a:latin typeface="Arial Narrow"/>
              <a:cs typeface="Arial Narrow"/>
            </a:endParaRPr>
          </a:p>
          <a:p>
            <a:pPr marL="12700" marR="7620">
              <a:lnSpc>
                <a:spcPts val="2380"/>
              </a:lnSpc>
              <a:spcBef>
                <a:spcPts val="2410"/>
              </a:spcBef>
            </a:pP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Atenție!</a:t>
            </a:r>
            <a:r>
              <a:rPr sz="2200" b="1" spc="-2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La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respectarea</a:t>
            </a:r>
            <a:r>
              <a:rPr sz="2200" spc="15" dirty="0"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plafoanelor</a:t>
            </a:r>
            <a:r>
              <a:rPr sz="2200" b="1" spc="-3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pentru</a:t>
            </a:r>
            <a:r>
              <a:rPr sz="2200" b="1" spc="-1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încasări</a:t>
            </a:r>
            <a:r>
              <a:rPr sz="2200" b="1" spc="-3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și</a:t>
            </a:r>
            <a:r>
              <a:rPr sz="2200" b="1" spc="-2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plăți</a:t>
            </a:r>
            <a:r>
              <a:rPr sz="2200" b="1" spc="-3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în</a:t>
            </a:r>
            <a:r>
              <a:rPr sz="2200" b="1" spc="-6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spc="-10" dirty="0">
                <a:solidFill>
                  <a:srgbClr val="800080"/>
                </a:solidFill>
                <a:latin typeface="Arial Narrow"/>
                <a:cs typeface="Arial Narrow"/>
              </a:rPr>
              <a:t>numerar</a:t>
            </a:r>
            <a:r>
              <a:rPr sz="2200" spc="-10" dirty="0">
                <a:latin typeface="Arial Narrow"/>
                <a:cs typeface="Arial Narrow"/>
              </a:rPr>
              <a:t>, </a:t>
            </a:r>
            <a:r>
              <a:rPr sz="2200" dirty="0">
                <a:latin typeface="Arial Narrow"/>
                <a:cs typeface="Arial Narrow"/>
              </a:rPr>
              <a:t>solicitați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încasarea</a:t>
            </a:r>
            <a:r>
              <a:rPr sz="2200" spc="-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prin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bancă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a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sumelor</a:t>
            </a:r>
            <a:r>
              <a:rPr sz="2200" spc="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ce</a:t>
            </a:r>
            <a:r>
              <a:rPr sz="2200" spc="-4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depășesc</a:t>
            </a:r>
            <a:r>
              <a:rPr sz="2200" spc="1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5.000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lei</a:t>
            </a:r>
            <a:r>
              <a:rPr sz="2200" spc="-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(OUG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193/2002).</a:t>
            </a:r>
            <a:endParaRPr sz="2200">
              <a:latin typeface="Arial Narrow"/>
              <a:cs typeface="Arial Narrow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2545">
              <a:lnSpc>
                <a:spcPts val="1350"/>
              </a:lnSpc>
            </a:pPr>
            <a:r>
              <a:rPr spc="-25" dirty="0"/>
              <a:t>13</a:t>
            </a:r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672465">
              <a:lnSpc>
                <a:spcPct val="100000"/>
              </a:lnSpc>
              <a:spcBef>
                <a:spcPts val="125"/>
              </a:spcBef>
            </a:pPr>
            <a:r>
              <a:rPr dirty="0"/>
              <a:t>Cont</a:t>
            </a:r>
            <a:r>
              <a:rPr spc="5" dirty="0"/>
              <a:t> </a:t>
            </a:r>
            <a:r>
              <a:rPr dirty="0"/>
              <a:t>bancar</a:t>
            </a:r>
            <a:r>
              <a:rPr spc="-35" dirty="0"/>
              <a:t> </a:t>
            </a:r>
            <a:r>
              <a:rPr dirty="0"/>
              <a:t>pentru</a:t>
            </a:r>
            <a:r>
              <a:rPr spc="15" dirty="0"/>
              <a:t> </a:t>
            </a:r>
            <a:r>
              <a:rPr dirty="0"/>
              <a:t>BIA</a:t>
            </a:r>
            <a:r>
              <a:rPr spc="-90" dirty="0"/>
              <a:t> </a:t>
            </a:r>
            <a:r>
              <a:rPr dirty="0"/>
              <a:t>sau</a:t>
            </a:r>
            <a:r>
              <a:rPr spc="10" dirty="0"/>
              <a:t> </a:t>
            </a:r>
            <a:r>
              <a:rPr dirty="0"/>
              <a:t>contul </a:t>
            </a:r>
            <a:r>
              <a:rPr spc="-10" dirty="0"/>
              <a:t>personal?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42219" y="2097444"/>
            <a:ext cx="1354455" cy="3043555"/>
          </a:xfrm>
          <a:prstGeom prst="rect">
            <a:avLst/>
          </a:prstGeom>
        </p:spPr>
        <p:txBody>
          <a:bodyPr vert="horz" wrap="square" lIns="0" tIns="180340" rIns="0" bIns="0" rtlCol="0">
            <a:spAutoFit/>
          </a:bodyPr>
          <a:lstStyle/>
          <a:p>
            <a:pPr marL="477520" indent="-464820">
              <a:lnSpc>
                <a:spcPct val="100000"/>
              </a:lnSpc>
              <a:spcBef>
                <a:spcPts val="1420"/>
              </a:spcBef>
              <a:buClr>
                <a:srgbClr val="800080"/>
              </a:buClr>
              <a:buFont typeface="Arial"/>
              <a:buChar char="►"/>
              <a:tabLst>
                <a:tab pos="477520" algn="l"/>
              </a:tabLst>
            </a:pPr>
            <a:r>
              <a:rPr sz="2200" dirty="0">
                <a:latin typeface="Arial Narrow"/>
                <a:cs typeface="Arial Narrow"/>
              </a:rPr>
              <a:t>5.000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spc="-25" dirty="0">
                <a:latin typeface="Arial Narrow"/>
                <a:cs typeface="Arial Narrow"/>
              </a:rPr>
              <a:t>lei</a:t>
            </a:r>
            <a:endParaRPr sz="2200" dirty="0">
              <a:latin typeface="Arial Narrow"/>
              <a:cs typeface="Arial Narrow"/>
            </a:endParaRPr>
          </a:p>
          <a:p>
            <a:pPr marL="350520" indent="-337820">
              <a:lnSpc>
                <a:spcPct val="100000"/>
              </a:lnSpc>
              <a:spcBef>
                <a:spcPts val="1320"/>
              </a:spcBef>
              <a:buClr>
                <a:srgbClr val="800080"/>
              </a:buClr>
              <a:buFont typeface="Arial"/>
              <a:buChar char="►"/>
              <a:tabLst>
                <a:tab pos="350520" algn="l"/>
              </a:tabLst>
            </a:pPr>
            <a:r>
              <a:rPr sz="2200" dirty="0">
                <a:latin typeface="Arial Narrow"/>
                <a:cs typeface="Arial Narrow"/>
              </a:rPr>
              <a:t>10.000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spc="-25" dirty="0">
                <a:latin typeface="Arial Narrow"/>
                <a:cs typeface="Arial Narrow"/>
              </a:rPr>
              <a:t>lei</a:t>
            </a:r>
            <a:endParaRPr sz="2200" dirty="0">
              <a:latin typeface="Arial Narrow"/>
              <a:cs typeface="Arial Narrow"/>
            </a:endParaRPr>
          </a:p>
          <a:p>
            <a:pPr marL="350520" indent="-337820">
              <a:lnSpc>
                <a:spcPct val="100000"/>
              </a:lnSpc>
              <a:spcBef>
                <a:spcPts val="1320"/>
              </a:spcBef>
              <a:buClr>
                <a:srgbClr val="800080"/>
              </a:buClr>
              <a:buFont typeface="Arial"/>
              <a:buChar char="►"/>
              <a:tabLst>
                <a:tab pos="350520" algn="l"/>
              </a:tabLst>
            </a:pPr>
            <a:r>
              <a:rPr sz="2200" dirty="0">
                <a:latin typeface="Arial Narrow"/>
                <a:cs typeface="Arial Narrow"/>
              </a:rPr>
              <a:t>50.000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spc="-25" dirty="0">
                <a:latin typeface="Arial Narrow"/>
                <a:cs typeface="Arial Narrow"/>
              </a:rPr>
              <a:t>lei</a:t>
            </a:r>
            <a:endParaRPr sz="2200" dirty="0">
              <a:latin typeface="Arial Narrow"/>
              <a:cs typeface="Arial Narrow"/>
            </a:endParaRPr>
          </a:p>
          <a:p>
            <a:pPr marL="350520" indent="-337820">
              <a:lnSpc>
                <a:spcPct val="100000"/>
              </a:lnSpc>
              <a:spcBef>
                <a:spcPts val="1320"/>
              </a:spcBef>
              <a:buClr>
                <a:srgbClr val="800080"/>
              </a:buClr>
              <a:buFont typeface="Arial"/>
              <a:buChar char="►"/>
              <a:tabLst>
                <a:tab pos="350520" algn="l"/>
              </a:tabLst>
            </a:pPr>
            <a:r>
              <a:rPr sz="2200" dirty="0">
                <a:latin typeface="Arial Narrow"/>
                <a:cs typeface="Arial Narrow"/>
              </a:rPr>
              <a:t>10.000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spc="-25" dirty="0">
                <a:latin typeface="Arial Narrow"/>
                <a:cs typeface="Arial Narrow"/>
              </a:rPr>
              <a:t>lei</a:t>
            </a:r>
            <a:endParaRPr sz="2200" dirty="0">
              <a:latin typeface="Arial Narrow"/>
              <a:cs typeface="Arial Narrow"/>
            </a:endParaRPr>
          </a:p>
          <a:p>
            <a:pPr marL="477520" indent="-464820">
              <a:lnSpc>
                <a:spcPct val="100000"/>
              </a:lnSpc>
              <a:spcBef>
                <a:spcPts val="1320"/>
              </a:spcBef>
              <a:buClr>
                <a:srgbClr val="800080"/>
              </a:buClr>
              <a:buFont typeface="Arial"/>
              <a:buChar char="►"/>
              <a:tabLst>
                <a:tab pos="477520" algn="l"/>
              </a:tabLst>
            </a:pPr>
            <a:r>
              <a:rPr sz="2200" dirty="0">
                <a:latin typeface="Arial Narrow"/>
                <a:cs typeface="Arial Narrow"/>
              </a:rPr>
              <a:t>5.000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spc="-25" dirty="0">
                <a:latin typeface="Arial Narrow"/>
                <a:cs typeface="Arial Narrow"/>
              </a:rPr>
              <a:t>lei</a:t>
            </a:r>
            <a:endParaRPr sz="2200" dirty="0">
              <a:latin typeface="Arial Narrow"/>
              <a:cs typeface="Arial Narrow"/>
            </a:endParaRPr>
          </a:p>
          <a:p>
            <a:pPr marL="12700">
              <a:lnSpc>
                <a:spcPct val="100000"/>
              </a:lnSpc>
              <a:spcBef>
                <a:spcPts val="1320"/>
              </a:spcBef>
              <a:buClr>
                <a:srgbClr val="800080"/>
              </a:buClr>
              <a:tabLst>
                <a:tab pos="350520" algn="l"/>
              </a:tabLst>
            </a:pPr>
            <a:endParaRPr sz="2200" dirty="0">
              <a:latin typeface="Arial Narrow"/>
              <a:cs typeface="Arial Narrow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2545">
              <a:lnSpc>
                <a:spcPts val="1350"/>
              </a:lnSpc>
            </a:pPr>
            <a:r>
              <a:rPr spc="-25" dirty="0"/>
              <a:t>14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853962" y="2097444"/>
            <a:ext cx="5282565" cy="3090590"/>
          </a:xfrm>
          <a:prstGeom prst="rect">
            <a:avLst/>
          </a:prstGeom>
        </p:spPr>
        <p:txBody>
          <a:bodyPr vert="horz" wrap="square" lIns="0" tIns="180340" rIns="0" bIns="0" rtlCol="0">
            <a:spAutoFit/>
          </a:bodyPr>
          <a:lstStyle/>
          <a:p>
            <a:pPr marL="13335">
              <a:lnSpc>
                <a:spcPct val="100000"/>
              </a:lnSpc>
              <a:spcBef>
                <a:spcPts val="1420"/>
              </a:spcBef>
            </a:pPr>
            <a:r>
              <a:rPr sz="2200" dirty="0">
                <a:latin typeface="Arial Narrow"/>
                <a:cs typeface="Arial Narrow"/>
              </a:rPr>
              <a:t>plăți</a:t>
            </a:r>
            <a:r>
              <a:rPr sz="2200" spc="-4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sau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încasări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între</a:t>
            </a:r>
            <a:r>
              <a:rPr sz="2200" spc="-4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persoanele </a:t>
            </a:r>
            <a:r>
              <a:rPr sz="2200" spc="-10" dirty="0">
                <a:latin typeface="Arial Narrow"/>
                <a:cs typeface="Arial Narrow"/>
              </a:rPr>
              <a:t>juridice</a:t>
            </a:r>
            <a:endParaRPr sz="2200" dirty="0">
              <a:latin typeface="Arial Narrow"/>
              <a:cs typeface="Arial Narrow"/>
            </a:endParaRPr>
          </a:p>
          <a:p>
            <a:pPr marL="12700" marR="404495">
              <a:lnSpc>
                <a:spcPct val="150000"/>
              </a:lnSpc>
            </a:pPr>
            <a:r>
              <a:rPr sz="2200" dirty="0">
                <a:latin typeface="Arial Narrow"/>
                <a:cs typeface="Arial Narrow"/>
              </a:rPr>
              <a:t>plăți</a:t>
            </a:r>
            <a:r>
              <a:rPr sz="2200" spc="-4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sau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încasări</a:t>
            </a:r>
            <a:r>
              <a:rPr sz="2200" spc="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între</a:t>
            </a:r>
            <a:r>
              <a:rPr sz="2200" spc="-4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persoane</a:t>
            </a:r>
            <a:r>
              <a:rPr sz="2200" spc="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fizice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și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juridice </a:t>
            </a:r>
            <a:r>
              <a:rPr sz="2200" dirty="0">
                <a:latin typeface="Arial Narrow"/>
                <a:cs typeface="Arial Narrow"/>
              </a:rPr>
              <a:t>plăți</a:t>
            </a:r>
            <a:r>
              <a:rPr sz="2200" spc="-5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sau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încasări între</a:t>
            </a:r>
            <a:r>
              <a:rPr sz="2200" spc="-4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persoane</a:t>
            </a:r>
            <a:r>
              <a:rPr sz="2200" spc="20" dirty="0"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fizice</a:t>
            </a:r>
            <a:endParaRPr sz="2200" dirty="0">
              <a:latin typeface="Arial Narrow"/>
              <a:cs typeface="Arial Narrow"/>
            </a:endParaRPr>
          </a:p>
          <a:p>
            <a:pPr marL="12700" marR="743585">
              <a:lnSpc>
                <a:spcPct val="150000"/>
              </a:lnSpc>
            </a:pPr>
            <a:r>
              <a:rPr sz="2200" dirty="0">
                <a:latin typeface="Arial Narrow"/>
                <a:cs typeface="Arial Narrow"/>
              </a:rPr>
              <a:t>încasări</a:t>
            </a:r>
            <a:r>
              <a:rPr sz="2200" spc="-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efectuate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de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magazine</a:t>
            </a:r>
            <a:r>
              <a:rPr sz="2200" spc="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cash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&amp;</a:t>
            </a:r>
            <a:r>
              <a:rPr sz="2200" spc="-10" dirty="0">
                <a:latin typeface="Arial Narrow"/>
                <a:cs typeface="Arial Narrow"/>
              </a:rPr>
              <a:t> carry </a:t>
            </a:r>
            <a:r>
              <a:rPr sz="2200" dirty="0">
                <a:latin typeface="Arial Narrow"/>
                <a:cs typeface="Arial Narrow"/>
              </a:rPr>
              <a:t>avans</a:t>
            </a:r>
            <a:r>
              <a:rPr sz="2200" spc="-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spre</a:t>
            </a:r>
            <a:r>
              <a:rPr sz="2200" spc="-5" dirty="0"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decontare/persoană/zi </a:t>
            </a:r>
            <a:endParaRPr lang="it-IT" sz="2200" dirty="0">
              <a:latin typeface="Arial Narrow"/>
              <a:cs typeface="Arial Narrow"/>
            </a:endParaRPr>
          </a:p>
          <a:p>
            <a:pPr marR="5080" algn="r">
              <a:lnSpc>
                <a:spcPct val="100000"/>
              </a:lnSpc>
              <a:spcBef>
                <a:spcPts val="2055"/>
              </a:spcBef>
            </a:pPr>
            <a:r>
              <a:rPr lang="it-IT" sz="1750" dirty="0">
                <a:latin typeface="Arial Narrow"/>
                <a:cs typeface="Arial Narrow"/>
              </a:rPr>
              <a:t>OUG</a:t>
            </a:r>
            <a:r>
              <a:rPr lang="it-IT" sz="1750" spc="20" dirty="0">
                <a:latin typeface="Arial Narrow"/>
                <a:cs typeface="Arial Narrow"/>
              </a:rPr>
              <a:t> </a:t>
            </a:r>
            <a:r>
              <a:rPr lang="it-IT" sz="1750" spc="-10" dirty="0">
                <a:latin typeface="Arial Narrow"/>
                <a:cs typeface="Arial Narrow"/>
              </a:rPr>
              <a:t>193/2002</a:t>
            </a:r>
            <a:endParaRPr lang="it-IT" sz="1750" dirty="0">
              <a:latin typeface="Arial Narrow"/>
              <a:cs typeface="Arial Narrow"/>
            </a:endParaRPr>
          </a:p>
        </p:txBody>
      </p:sp>
      <p:sp>
        <p:nvSpPr>
          <p:cNvPr id="4" name="object 4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/>
              <a:t>Care</a:t>
            </a:r>
            <a:r>
              <a:rPr spc="-30" dirty="0"/>
              <a:t> </a:t>
            </a:r>
            <a:r>
              <a:rPr dirty="0"/>
              <a:t>sunt</a:t>
            </a:r>
            <a:r>
              <a:rPr spc="10" dirty="0"/>
              <a:t> </a:t>
            </a:r>
            <a:r>
              <a:rPr dirty="0"/>
              <a:t>plafoanele</a:t>
            </a:r>
            <a:r>
              <a:rPr spc="-25" dirty="0"/>
              <a:t> </a:t>
            </a:r>
            <a:r>
              <a:rPr dirty="0"/>
              <a:t>pentru</a:t>
            </a:r>
            <a:r>
              <a:rPr spc="10" dirty="0"/>
              <a:t> </a:t>
            </a:r>
            <a:r>
              <a:rPr dirty="0"/>
              <a:t>încasări</a:t>
            </a:r>
            <a:r>
              <a:rPr spc="-30" dirty="0"/>
              <a:t> </a:t>
            </a:r>
            <a:r>
              <a:rPr dirty="0"/>
              <a:t>și</a:t>
            </a:r>
            <a:r>
              <a:rPr spc="-5" dirty="0"/>
              <a:t> </a:t>
            </a:r>
            <a:r>
              <a:rPr dirty="0"/>
              <a:t>plăți</a:t>
            </a:r>
            <a:r>
              <a:rPr spc="-5" dirty="0"/>
              <a:t> </a:t>
            </a:r>
            <a:r>
              <a:rPr dirty="0"/>
              <a:t>în</a:t>
            </a:r>
            <a:r>
              <a:rPr spc="10" dirty="0"/>
              <a:t> </a:t>
            </a:r>
            <a:r>
              <a:rPr spc="-10" dirty="0"/>
              <a:t>numerar?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42219" y="2626819"/>
            <a:ext cx="8427720" cy="2171065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12700" marR="281940">
              <a:lnSpc>
                <a:spcPts val="2380"/>
              </a:lnSpc>
              <a:spcBef>
                <a:spcPts val="390"/>
              </a:spcBef>
            </a:pPr>
            <a:r>
              <a:rPr sz="2200" dirty="0">
                <a:latin typeface="Arial Narrow"/>
                <a:cs typeface="Arial Narrow"/>
              </a:rPr>
              <a:t>Conform legislației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privind</a:t>
            </a:r>
            <a:r>
              <a:rPr sz="2200" spc="-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casele</a:t>
            </a:r>
            <a:r>
              <a:rPr sz="2200" spc="-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de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marcat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(OUG</a:t>
            </a:r>
            <a:r>
              <a:rPr sz="2200" spc="-3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28/1999),</a:t>
            </a:r>
            <a:r>
              <a:rPr sz="2200" spc="-10" dirty="0">
                <a:latin typeface="Arial Narrow"/>
                <a:cs typeface="Arial Narrow"/>
              </a:rPr>
              <a:t> </a:t>
            </a:r>
            <a:r>
              <a:rPr sz="2200" spc="-40" dirty="0">
                <a:latin typeface="Arial Narrow"/>
                <a:cs typeface="Arial Narrow"/>
              </a:rPr>
              <a:t>PFA-</a:t>
            </a:r>
            <a:r>
              <a:rPr sz="2200" dirty="0">
                <a:latin typeface="Arial Narrow"/>
                <a:cs typeface="Arial Narrow"/>
              </a:rPr>
              <a:t>urile</a:t>
            </a:r>
            <a:r>
              <a:rPr sz="2200" spc="-10" dirty="0">
                <a:latin typeface="Arial Narrow"/>
                <a:cs typeface="Arial Narrow"/>
              </a:rPr>
              <a:t> pentru </a:t>
            </a:r>
            <a:r>
              <a:rPr sz="2200" dirty="0">
                <a:latin typeface="Arial Narrow"/>
                <a:cs typeface="Arial Narrow"/>
              </a:rPr>
              <a:t>profesii</a:t>
            </a:r>
            <a:r>
              <a:rPr sz="2200" spc="-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liberale</a:t>
            </a:r>
            <a:r>
              <a:rPr sz="2200" spc="5" dirty="0"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nu</a:t>
            </a:r>
            <a:r>
              <a:rPr sz="2200" b="1" spc="-4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sunt</a:t>
            </a:r>
            <a:r>
              <a:rPr sz="2200" b="1" spc="-1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obligate</a:t>
            </a:r>
            <a:r>
              <a:rPr sz="2200" b="1" spc="-4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să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dețină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și</a:t>
            </a:r>
            <a:r>
              <a:rPr sz="2200" spc="-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să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utilizeze</a:t>
            </a:r>
            <a:r>
              <a:rPr sz="2200" spc="-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casa de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marcat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pentru </a:t>
            </a:r>
            <a:r>
              <a:rPr sz="2200" dirty="0">
                <a:latin typeface="Arial Narrow"/>
                <a:cs typeface="Arial Narrow"/>
              </a:rPr>
              <a:t>activitățile</a:t>
            </a:r>
            <a:r>
              <a:rPr sz="2200" spc="-50" dirty="0"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profesionale.</a:t>
            </a:r>
            <a:endParaRPr sz="2200">
              <a:latin typeface="Arial Narrow"/>
              <a:cs typeface="Arial Narrow"/>
            </a:endParaRPr>
          </a:p>
          <a:p>
            <a:pPr marL="12700" marR="5080" algn="just">
              <a:lnSpc>
                <a:spcPts val="2380"/>
              </a:lnSpc>
              <a:spcBef>
                <a:spcPts val="2365"/>
              </a:spcBef>
            </a:pP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Atenție!</a:t>
            </a:r>
            <a:r>
              <a:rPr sz="2200" b="1" spc="-3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Dacă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se</a:t>
            </a:r>
            <a:r>
              <a:rPr sz="2200" spc="-5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desfășoară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alte</a:t>
            </a:r>
            <a:r>
              <a:rPr sz="2200" b="1" spc="-5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activități</a:t>
            </a:r>
            <a:r>
              <a:rPr sz="2200" b="1" spc="-1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economice/comerciale</a:t>
            </a:r>
            <a:r>
              <a:rPr sz="2200" b="1" spc="-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decât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cele</a:t>
            </a:r>
            <a:r>
              <a:rPr sz="2200" spc="-30" dirty="0">
                <a:latin typeface="Arial Narrow"/>
                <a:cs typeface="Arial Narrow"/>
              </a:rPr>
              <a:t> </a:t>
            </a:r>
            <a:r>
              <a:rPr sz="2200" spc="-25" dirty="0">
                <a:latin typeface="Arial Narrow"/>
                <a:cs typeface="Arial Narrow"/>
              </a:rPr>
              <a:t>ale </a:t>
            </a:r>
            <a:r>
              <a:rPr sz="2200" dirty="0">
                <a:latin typeface="Arial Narrow"/>
                <a:cs typeface="Arial Narrow"/>
              </a:rPr>
              <a:t>profesiei</a:t>
            </a:r>
            <a:r>
              <a:rPr sz="2200" spc="-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liberale,</a:t>
            </a:r>
            <a:r>
              <a:rPr sz="2200" spc="-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casa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de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marcat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devine</a:t>
            </a:r>
            <a:r>
              <a:rPr sz="2200" b="1" spc="-2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obligatorie</a:t>
            </a:r>
            <a:r>
              <a:rPr sz="2200" b="1" spc="-7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în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relația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cu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clienții</a:t>
            </a:r>
            <a:r>
              <a:rPr sz="2200" spc="-5" dirty="0">
                <a:latin typeface="Arial Narrow"/>
                <a:cs typeface="Arial Narrow"/>
              </a:rPr>
              <a:t> </a:t>
            </a:r>
            <a:r>
              <a:rPr sz="2200" b="1" spc="-10" dirty="0">
                <a:solidFill>
                  <a:srgbClr val="800080"/>
                </a:solidFill>
                <a:latin typeface="Arial Narrow"/>
                <a:cs typeface="Arial Narrow"/>
              </a:rPr>
              <a:t>persoane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fizice</a:t>
            </a:r>
            <a:r>
              <a:rPr sz="2200" b="1" spc="-3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care</a:t>
            </a:r>
            <a:r>
              <a:rPr sz="2200" b="1" spc="1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plătesc</a:t>
            </a:r>
            <a:r>
              <a:rPr sz="2200" b="1" spc="-1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în</a:t>
            </a:r>
            <a:r>
              <a:rPr sz="2200" b="1" spc="-4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spc="-10" dirty="0">
                <a:solidFill>
                  <a:srgbClr val="800080"/>
                </a:solidFill>
                <a:latin typeface="Arial Narrow"/>
                <a:cs typeface="Arial Narrow"/>
              </a:rPr>
              <a:t>numerar</a:t>
            </a:r>
            <a:r>
              <a:rPr sz="2200" spc="-10" dirty="0">
                <a:latin typeface="Arial Narrow"/>
                <a:cs typeface="Arial Narrow"/>
              </a:rPr>
              <a:t>.</a:t>
            </a:r>
            <a:endParaRPr sz="2200">
              <a:latin typeface="Arial Narrow"/>
              <a:cs typeface="Arial Narrow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2545">
              <a:lnSpc>
                <a:spcPts val="1350"/>
              </a:lnSpc>
            </a:pPr>
            <a:r>
              <a:rPr spc="-25" dirty="0"/>
              <a:t>15</a:t>
            </a:r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312545">
              <a:lnSpc>
                <a:spcPct val="100000"/>
              </a:lnSpc>
              <a:spcBef>
                <a:spcPts val="125"/>
              </a:spcBef>
            </a:pPr>
            <a:r>
              <a:rPr dirty="0"/>
              <a:t>BIA</a:t>
            </a:r>
            <a:r>
              <a:rPr spc="-95" dirty="0"/>
              <a:t> </a:t>
            </a:r>
            <a:r>
              <a:rPr dirty="0"/>
              <a:t>are</a:t>
            </a:r>
            <a:r>
              <a:rPr spc="-25" dirty="0"/>
              <a:t> </a:t>
            </a:r>
            <a:r>
              <a:rPr dirty="0"/>
              <a:t>nevoie de</a:t>
            </a:r>
            <a:r>
              <a:rPr spc="-5" dirty="0"/>
              <a:t> </a:t>
            </a:r>
            <a:r>
              <a:rPr dirty="0"/>
              <a:t>casă</a:t>
            </a:r>
            <a:r>
              <a:rPr spc="-25" dirty="0"/>
              <a:t> </a:t>
            </a:r>
            <a:r>
              <a:rPr dirty="0"/>
              <a:t>de </a:t>
            </a:r>
            <a:r>
              <a:rPr spc="-10" dirty="0"/>
              <a:t>marcat?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42219" y="2584195"/>
            <a:ext cx="8078470" cy="2473960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12700" marR="5080" indent="337820">
              <a:lnSpc>
                <a:spcPts val="2390"/>
              </a:lnSpc>
              <a:spcBef>
                <a:spcPts val="380"/>
              </a:spcBef>
              <a:buFont typeface="Arial"/>
              <a:buChar char="►"/>
              <a:tabLst>
                <a:tab pos="350520" algn="l"/>
              </a:tabLst>
            </a:pP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Jurnalul</a:t>
            </a:r>
            <a:r>
              <a:rPr sz="2200" b="1" spc="-2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de</a:t>
            </a:r>
            <a:r>
              <a:rPr sz="2200" b="1" spc="-3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încasări</a:t>
            </a:r>
            <a:r>
              <a:rPr sz="2200" b="1" spc="-2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și</a:t>
            </a:r>
            <a:r>
              <a:rPr sz="2200" b="1" spc="-4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plăți</a:t>
            </a:r>
            <a:r>
              <a:rPr sz="2200" b="1" spc="-4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–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pentru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evidența</a:t>
            </a:r>
            <a:r>
              <a:rPr sz="2200" spc="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contabilă în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partidă</a:t>
            </a:r>
            <a:r>
              <a:rPr sz="2200" spc="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simplă </a:t>
            </a:r>
            <a:r>
              <a:rPr sz="2200" spc="-25" dirty="0">
                <a:latin typeface="Arial Narrow"/>
                <a:cs typeface="Arial Narrow"/>
              </a:rPr>
              <a:t>și </a:t>
            </a:r>
            <a:r>
              <a:rPr sz="2200" dirty="0">
                <a:latin typeface="Arial Narrow"/>
                <a:cs typeface="Arial Narrow"/>
              </a:rPr>
              <a:t>înregistrarea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cronologică</a:t>
            </a:r>
            <a:r>
              <a:rPr sz="2200" spc="-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a</a:t>
            </a:r>
            <a:r>
              <a:rPr sz="2200" spc="-30" dirty="0"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datelor.</a:t>
            </a:r>
            <a:endParaRPr sz="2200">
              <a:latin typeface="Arial Narrow"/>
              <a:cs typeface="Arial Narrow"/>
            </a:endParaRPr>
          </a:p>
          <a:p>
            <a:pPr marL="12700" marR="353695" indent="337820">
              <a:lnSpc>
                <a:spcPts val="2390"/>
              </a:lnSpc>
              <a:spcBef>
                <a:spcPts val="2350"/>
              </a:spcBef>
              <a:buFont typeface="Arial"/>
              <a:buChar char="►"/>
              <a:tabLst>
                <a:tab pos="350520" algn="l"/>
              </a:tabLst>
            </a:pP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Registrul</a:t>
            </a:r>
            <a:r>
              <a:rPr sz="2200" b="1" spc="-4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inventar</a:t>
            </a:r>
            <a:r>
              <a:rPr sz="2200" b="1" spc="-3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–</a:t>
            </a:r>
            <a:r>
              <a:rPr sz="2200" spc="-5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document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obligatoriu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pentru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inventarierea</a:t>
            </a:r>
            <a:r>
              <a:rPr sz="2200" spc="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anuală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spc="-50" dirty="0">
                <a:latin typeface="Arial Narrow"/>
                <a:cs typeface="Arial Narrow"/>
              </a:rPr>
              <a:t>a </a:t>
            </a:r>
            <a:r>
              <a:rPr sz="2200" spc="-10" dirty="0">
                <a:latin typeface="Arial Narrow"/>
                <a:cs typeface="Arial Narrow"/>
              </a:rPr>
              <a:t>patrimoniului.</a:t>
            </a:r>
            <a:endParaRPr sz="2200">
              <a:latin typeface="Arial Narrow"/>
              <a:cs typeface="Arial Narrow"/>
            </a:endParaRPr>
          </a:p>
          <a:p>
            <a:pPr marL="12700" marR="571500" indent="337820">
              <a:lnSpc>
                <a:spcPts val="2390"/>
              </a:lnSpc>
              <a:spcBef>
                <a:spcPts val="2350"/>
              </a:spcBef>
              <a:buFont typeface="Arial"/>
              <a:buChar char="►"/>
              <a:tabLst>
                <a:tab pos="350520" algn="l"/>
              </a:tabLst>
            </a:pP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Registrul</a:t>
            </a:r>
            <a:r>
              <a:rPr sz="2200" b="1" spc="-2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de</a:t>
            </a:r>
            <a:r>
              <a:rPr sz="2200" b="1" spc="-1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evidență</a:t>
            </a:r>
            <a:r>
              <a:rPr sz="2200" b="1" spc="-3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fiscală</a:t>
            </a:r>
            <a:r>
              <a:rPr sz="2200" b="1" spc="-2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–</a:t>
            </a:r>
            <a:r>
              <a:rPr sz="2200" spc="-3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se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completează</a:t>
            </a:r>
            <a:r>
              <a:rPr sz="2200" spc="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cu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modul de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calcul</a:t>
            </a:r>
            <a:r>
              <a:rPr sz="2200" spc="-5" dirty="0">
                <a:latin typeface="Arial Narrow"/>
                <a:cs typeface="Arial Narrow"/>
              </a:rPr>
              <a:t> </a:t>
            </a:r>
            <a:r>
              <a:rPr sz="2200" spc="-25" dirty="0">
                <a:latin typeface="Arial Narrow"/>
                <a:cs typeface="Arial Narrow"/>
              </a:rPr>
              <a:t>al </a:t>
            </a:r>
            <a:r>
              <a:rPr sz="2200" dirty="0">
                <a:latin typeface="Arial Narrow"/>
                <a:cs typeface="Arial Narrow"/>
              </a:rPr>
              <a:t>impozitului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pe</a:t>
            </a:r>
            <a:r>
              <a:rPr sz="2200" spc="-4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venit,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înainte</a:t>
            </a:r>
            <a:r>
              <a:rPr sz="2200" spc="-4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de</a:t>
            </a:r>
            <a:r>
              <a:rPr sz="2200" spc="-4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depunerea</a:t>
            </a:r>
            <a:r>
              <a:rPr sz="2200" spc="-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Declarației</a:t>
            </a:r>
            <a:r>
              <a:rPr sz="2200" spc="5" dirty="0"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Unice.</a:t>
            </a:r>
            <a:endParaRPr sz="2200">
              <a:latin typeface="Arial Narrow"/>
              <a:cs typeface="Arial Narrow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2545">
              <a:lnSpc>
                <a:spcPts val="1350"/>
              </a:lnSpc>
            </a:pPr>
            <a:r>
              <a:rPr spc="-25" dirty="0"/>
              <a:t>16</a:t>
            </a:r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803275">
              <a:lnSpc>
                <a:spcPct val="100000"/>
              </a:lnSpc>
              <a:spcBef>
                <a:spcPts val="125"/>
              </a:spcBef>
            </a:pPr>
            <a:r>
              <a:rPr dirty="0"/>
              <a:t>Care</a:t>
            </a:r>
            <a:r>
              <a:rPr spc="-30" dirty="0"/>
              <a:t> </a:t>
            </a:r>
            <a:r>
              <a:rPr dirty="0"/>
              <a:t>sunt</a:t>
            </a:r>
            <a:r>
              <a:rPr spc="5" dirty="0"/>
              <a:t> </a:t>
            </a:r>
            <a:r>
              <a:rPr dirty="0"/>
              <a:t>registrele</a:t>
            </a:r>
            <a:r>
              <a:rPr spc="-5" dirty="0"/>
              <a:t> </a:t>
            </a:r>
            <a:r>
              <a:rPr dirty="0"/>
              <a:t>obligatorii</a:t>
            </a:r>
            <a:r>
              <a:rPr spc="-5" dirty="0"/>
              <a:t> </a:t>
            </a:r>
            <a:r>
              <a:rPr dirty="0"/>
              <a:t>pentru</a:t>
            </a:r>
            <a:r>
              <a:rPr spc="5" dirty="0"/>
              <a:t> </a:t>
            </a:r>
            <a:r>
              <a:rPr spc="-20" dirty="0"/>
              <a:t>BIA?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42219" y="2169673"/>
            <a:ext cx="8497570" cy="363625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Declarația</a:t>
            </a:r>
            <a:r>
              <a:rPr sz="2200" b="1" spc="-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unică</a:t>
            </a:r>
            <a:r>
              <a:rPr sz="2200" b="1" spc="-4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DU</a:t>
            </a:r>
            <a:r>
              <a:rPr sz="2200" b="1" spc="-2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–</a:t>
            </a:r>
            <a:r>
              <a:rPr sz="2200" spc="-4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se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depune</a:t>
            </a:r>
            <a:r>
              <a:rPr sz="2200" spc="-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în</a:t>
            </a:r>
            <a:r>
              <a:rPr sz="2200" spc="-4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anul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următor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realizării</a:t>
            </a:r>
            <a:r>
              <a:rPr sz="2200" spc="25" dirty="0"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veniturilor.</a:t>
            </a:r>
            <a:endParaRPr sz="2200" dirty="0">
              <a:latin typeface="Arial Narrow"/>
              <a:cs typeface="Arial Narrow"/>
            </a:endParaRPr>
          </a:p>
          <a:p>
            <a:pPr marL="12700">
              <a:lnSpc>
                <a:spcPct val="100000"/>
              </a:lnSpc>
              <a:spcBef>
                <a:spcPts val="2110"/>
              </a:spcBef>
            </a:pPr>
            <a:r>
              <a:rPr sz="2200" b="1" spc="-10" dirty="0">
                <a:solidFill>
                  <a:srgbClr val="800080"/>
                </a:solidFill>
                <a:latin typeface="Arial Narrow"/>
                <a:cs typeface="Arial Narrow"/>
              </a:rPr>
              <a:t>Termenul</a:t>
            </a:r>
            <a:r>
              <a:rPr sz="2200" b="1" spc="-2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de</a:t>
            </a:r>
            <a:r>
              <a:rPr sz="2200" b="1" spc="-4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declarare</a:t>
            </a:r>
            <a:r>
              <a:rPr sz="2200" b="1" spc="-1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pentru DU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202</a:t>
            </a:r>
            <a:r>
              <a:rPr lang="en-US" sz="2200" dirty="0">
                <a:latin typeface="Arial Narrow"/>
                <a:cs typeface="Arial Narrow"/>
              </a:rPr>
              <a:t>6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este</a:t>
            </a:r>
            <a:r>
              <a:rPr sz="2200" spc="-10" dirty="0"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25</a:t>
            </a:r>
            <a:r>
              <a:rPr sz="2200" b="1" spc="-2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 err="1">
                <a:solidFill>
                  <a:srgbClr val="800080"/>
                </a:solidFill>
                <a:latin typeface="Arial Narrow"/>
                <a:cs typeface="Arial Narrow"/>
              </a:rPr>
              <a:t>mai</a:t>
            </a:r>
            <a:r>
              <a:rPr sz="2200" b="1" spc="-2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spc="-10" dirty="0">
                <a:solidFill>
                  <a:srgbClr val="800080"/>
                </a:solidFill>
                <a:latin typeface="Arial Narrow"/>
                <a:cs typeface="Arial Narrow"/>
              </a:rPr>
              <a:t>202</a:t>
            </a:r>
            <a:r>
              <a:rPr lang="en-US" sz="2200" b="1" spc="-10" dirty="0">
                <a:solidFill>
                  <a:srgbClr val="800080"/>
                </a:solidFill>
                <a:latin typeface="Arial Narrow"/>
                <a:cs typeface="Arial Narrow"/>
              </a:rPr>
              <a:t>7.</a:t>
            </a:r>
            <a:endParaRPr sz="2200" dirty="0">
              <a:latin typeface="Arial Narrow"/>
              <a:cs typeface="Arial Narrow"/>
            </a:endParaRPr>
          </a:p>
          <a:p>
            <a:pPr marL="12700">
              <a:lnSpc>
                <a:spcPct val="100000"/>
              </a:lnSpc>
              <a:spcBef>
                <a:spcPts val="2170"/>
              </a:spcBef>
            </a:pPr>
            <a:r>
              <a:rPr sz="1950" b="1" dirty="0">
                <a:solidFill>
                  <a:srgbClr val="800080"/>
                </a:solidFill>
                <a:latin typeface="Arial Narrow"/>
                <a:cs typeface="Arial Narrow"/>
              </a:rPr>
              <a:t>Atenție!</a:t>
            </a:r>
            <a:r>
              <a:rPr sz="1950" b="1" spc="-4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Termenul</a:t>
            </a:r>
            <a:r>
              <a:rPr sz="1950" spc="2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poate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fi</a:t>
            </a:r>
            <a:r>
              <a:rPr sz="1950" spc="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schimbat</a:t>
            </a:r>
            <a:r>
              <a:rPr sz="1950" spc="1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de</a:t>
            </a:r>
            <a:r>
              <a:rPr sz="1950" spc="1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către</a:t>
            </a:r>
            <a:r>
              <a:rPr sz="1950" spc="1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autoritatea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fiscală.</a:t>
            </a:r>
            <a:endParaRPr sz="1950" dirty="0">
              <a:latin typeface="Arial Narrow"/>
              <a:cs typeface="Arial Narrow"/>
            </a:endParaRPr>
          </a:p>
          <a:p>
            <a:pPr>
              <a:lnSpc>
                <a:spcPct val="100000"/>
              </a:lnSpc>
              <a:spcBef>
                <a:spcPts val="170"/>
              </a:spcBef>
            </a:pPr>
            <a:endParaRPr sz="1950" dirty="0">
              <a:latin typeface="Arial Narrow"/>
              <a:cs typeface="Arial Narrow"/>
            </a:endParaRPr>
          </a:p>
          <a:p>
            <a:pPr marL="12700" marR="5080" algn="just">
              <a:lnSpc>
                <a:spcPts val="2380"/>
              </a:lnSpc>
              <a:spcBef>
                <a:spcPts val="5"/>
              </a:spcBef>
            </a:pPr>
            <a:r>
              <a:rPr sz="2200" dirty="0">
                <a:latin typeface="Arial Narrow"/>
                <a:cs typeface="Arial Narrow"/>
              </a:rPr>
              <a:t>BIA</a:t>
            </a:r>
            <a:r>
              <a:rPr sz="2200" spc="-13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care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se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înființează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în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cursul</a:t>
            </a:r>
            <a:r>
              <a:rPr sz="2200" spc="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anului, depune</a:t>
            </a:r>
            <a:r>
              <a:rPr sz="2200" spc="3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Declarația Unică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până</a:t>
            </a:r>
            <a:r>
              <a:rPr sz="2200" spc="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la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data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de</a:t>
            </a:r>
            <a:r>
              <a:rPr sz="2200" spc="-30" dirty="0">
                <a:latin typeface="Arial Narrow"/>
                <a:cs typeface="Arial Narrow"/>
              </a:rPr>
              <a:t> </a:t>
            </a:r>
            <a:r>
              <a:rPr sz="2200" spc="-25" dirty="0">
                <a:latin typeface="Arial Narrow"/>
                <a:cs typeface="Arial Narrow"/>
              </a:rPr>
              <a:t>25 </a:t>
            </a:r>
            <a:r>
              <a:rPr sz="2200" dirty="0">
                <a:latin typeface="Arial Narrow"/>
                <a:cs typeface="Arial Narrow"/>
              </a:rPr>
              <a:t>mai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a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anului</a:t>
            </a:r>
            <a:r>
              <a:rPr sz="2200" spc="10" dirty="0"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următor,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chiar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dacă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nu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a</a:t>
            </a:r>
            <a:r>
              <a:rPr sz="2200" spc="-4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funcționat un</a:t>
            </a:r>
            <a:r>
              <a:rPr sz="2200" spc="-30" dirty="0"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an</a:t>
            </a:r>
            <a:r>
              <a:rPr sz="2200" b="1" spc="-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calendaristic</a:t>
            </a:r>
            <a:r>
              <a:rPr sz="2200" b="1" spc="-3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complet,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b="1" spc="-20" dirty="0">
                <a:solidFill>
                  <a:srgbClr val="800080"/>
                </a:solidFill>
                <a:latin typeface="Arial Narrow"/>
                <a:cs typeface="Arial Narrow"/>
              </a:rPr>
              <a:t>anul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fiscal</a:t>
            </a:r>
            <a:r>
              <a:rPr sz="2200" b="1" spc="-1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se</a:t>
            </a:r>
            <a:r>
              <a:rPr sz="2200" spc="-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încheie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la</a:t>
            </a:r>
            <a:r>
              <a:rPr sz="2200" spc="-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31</a:t>
            </a:r>
            <a:r>
              <a:rPr sz="2200" spc="-30" dirty="0"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decembrie.</a:t>
            </a:r>
            <a:endParaRPr sz="2200" dirty="0">
              <a:latin typeface="Arial Narrow"/>
              <a:cs typeface="Arial Narrow"/>
            </a:endParaRPr>
          </a:p>
          <a:p>
            <a:pPr marL="12700" marR="6350" algn="just">
              <a:lnSpc>
                <a:spcPts val="2140"/>
              </a:lnSpc>
              <a:spcBef>
                <a:spcPts val="2375"/>
              </a:spcBef>
            </a:pPr>
            <a:r>
              <a:rPr sz="1950" b="1" dirty="0">
                <a:solidFill>
                  <a:srgbClr val="800080"/>
                </a:solidFill>
                <a:latin typeface="Arial Narrow"/>
                <a:cs typeface="Arial Narrow"/>
              </a:rPr>
              <a:t>Atenție!</a:t>
            </a:r>
            <a:r>
              <a:rPr sz="1950" b="1" spc="3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Corespondența</a:t>
            </a:r>
            <a:r>
              <a:rPr sz="1950" spc="7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cu</a:t>
            </a:r>
            <a:r>
              <a:rPr sz="1950" spc="-8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ANAF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se</a:t>
            </a:r>
            <a:r>
              <a:rPr sz="1950" spc="5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realizează</a:t>
            </a:r>
            <a:r>
              <a:rPr sz="1950" spc="5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numai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electronic,</a:t>
            </a:r>
            <a:r>
              <a:rPr sz="1950" spc="6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prin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b="1" dirty="0">
                <a:solidFill>
                  <a:srgbClr val="800080"/>
                </a:solidFill>
                <a:latin typeface="Arial Narrow"/>
                <a:cs typeface="Arial Narrow"/>
              </a:rPr>
              <a:t>Spațiul</a:t>
            </a:r>
            <a:r>
              <a:rPr sz="1950" b="1" spc="4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1950" b="1" dirty="0">
                <a:solidFill>
                  <a:srgbClr val="800080"/>
                </a:solidFill>
                <a:latin typeface="Arial Narrow"/>
                <a:cs typeface="Arial Narrow"/>
              </a:rPr>
              <a:t>Privat</a:t>
            </a:r>
            <a:r>
              <a:rPr sz="1950" b="1" spc="3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1950" b="1" spc="-10" dirty="0">
                <a:solidFill>
                  <a:srgbClr val="800080"/>
                </a:solidFill>
                <a:latin typeface="Arial Narrow"/>
                <a:cs typeface="Arial Narrow"/>
              </a:rPr>
              <a:t>Virual</a:t>
            </a:r>
            <a:r>
              <a:rPr sz="1950" spc="-10" dirty="0">
                <a:latin typeface="Arial Narrow"/>
                <a:cs typeface="Arial Narrow"/>
              </a:rPr>
              <a:t>, </a:t>
            </a:r>
            <a:r>
              <a:rPr sz="1950" dirty="0">
                <a:latin typeface="Arial Narrow"/>
                <a:cs typeface="Arial Narrow"/>
              </a:rPr>
              <a:t>începând</a:t>
            </a:r>
            <a:r>
              <a:rPr sz="1950" spc="5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de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la</a:t>
            </a:r>
            <a:r>
              <a:rPr sz="1950" spc="1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1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martie</a:t>
            </a:r>
            <a:r>
              <a:rPr sz="1950" spc="-1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2022</a:t>
            </a:r>
            <a:r>
              <a:rPr sz="1950" spc="6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și</a:t>
            </a:r>
            <a:r>
              <a:rPr sz="1950" spc="2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orice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altă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formă</a:t>
            </a:r>
            <a:r>
              <a:rPr sz="1950" spc="1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de</a:t>
            </a:r>
            <a:r>
              <a:rPr sz="1950" spc="6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depunere</a:t>
            </a:r>
            <a:r>
              <a:rPr sz="1950" spc="5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nu</a:t>
            </a:r>
            <a:r>
              <a:rPr sz="1950" spc="5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este</a:t>
            </a:r>
            <a:r>
              <a:rPr sz="1950" spc="1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luată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în</a:t>
            </a:r>
            <a:r>
              <a:rPr sz="1950" spc="55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considerare.</a:t>
            </a:r>
            <a:endParaRPr sz="1950" dirty="0">
              <a:latin typeface="Arial Narrow"/>
              <a:cs typeface="Arial Narrow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2545">
              <a:lnSpc>
                <a:spcPts val="1350"/>
              </a:lnSpc>
            </a:pPr>
            <a:r>
              <a:rPr spc="-25" dirty="0"/>
              <a:t>17</a:t>
            </a:r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824355">
              <a:lnSpc>
                <a:spcPct val="100000"/>
              </a:lnSpc>
              <a:spcBef>
                <a:spcPts val="125"/>
              </a:spcBef>
            </a:pPr>
            <a:r>
              <a:rPr dirty="0"/>
              <a:t>Ce</a:t>
            </a:r>
            <a:r>
              <a:rPr spc="-5" dirty="0"/>
              <a:t> </a:t>
            </a:r>
            <a:r>
              <a:rPr dirty="0"/>
              <a:t>declarații</a:t>
            </a:r>
            <a:r>
              <a:rPr spc="-30" dirty="0"/>
              <a:t> </a:t>
            </a:r>
            <a:r>
              <a:rPr dirty="0"/>
              <a:t>depune</a:t>
            </a:r>
            <a:r>
              <a:rPr spc="-25" dirty="0"/>
              <a:t> </a:t>
            </a:r>
            <a:r>
              <a:rPr spc="-20" dirty="0"/>
              <a:t>BIA?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42219" y="2283925"/>
            <a:ext cx="8521700" cy="2685415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12700" marR="760730">
              <a:lnSpc>
                <a:spcPts val="2380"/>
              </a:lnSpc>
              <a:spcBef>
                <a:spcPts val="390"/>
              </a:spcBef>
            </a:pPr>
            <a:r>
              <a:rPr sz="2200" dirty="0">
                <a:latin typeface="Arial Narrow"/>
                <a:cs typeface="Arial Narrow"/>
              </a:rPr>
              <a:t>Dacă</a:t>
            </a:r>
            <a:r>
              <a:rPr sz="2200" spc="-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profesionistul</a:t>
            </a:r>
            <a:r>
              <a:rPr sz="2200" spc="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arhitect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cunoaște</a:t>
            </a:r>
            <a:r>
              <a:rPr sz="2200" b="1" spc="-2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și</a:t>
            </a:r>
            <a:r>
              <a:rPr sz="2200" b="1" spc="-3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aplică</a:t>
            </a:r>
            <a:r>
              <a:rPr sz="2200" b="1" spc="-5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legislația</a:t>
            </a:r>
            <a:r>
              <a:rPr sz="2200" spc="-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în</a:t>
            </a:r>
            <a:r>
              <a:rPr sz="2200" spc="-6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vigoare,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nu</a:t>
            </a:r>
            <a:r>
              <a:rPr sz="2200" b="1" spc="-5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spc="-20" dirty="0">
                <a:solidFill>
                  <a:srgbClr val="800080"/>
                </a:solidFill>
                <a:latin typeface="Arial Narrow"/>
                <a:cs typeface="Arial Narrow"/>
              </a:rPr>
              <a:t>este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obligat</a:t>
            </a:r>
            <a:r>
              <a:rPr sz="2200" b="1" spc="-6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să</a:t>
            </a:r>
            <a:r>
              <a:rPr sz="2200" spc="-4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apeleze la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serviciile</a:t>
            </a:r>
            <a:r>
              <a:rPr sz="2200" spc="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unui</a:t>
            </a:r>
            <a:r>
              <a:rPr sz="2200" spc="-30" dirty="0"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contabil.</a:t>
            </a:r>
            <a:endParaRPr sz="2200">
              <a:latin typeface="Arial Narrow"/>
              <a:cs typeface="Arial Narrow"/>
            </a:endParaRPr>
          </a:p>
          <a:p>
            <a:pPr marL="12700">
              <a:lnSpc>
                <a:spcPts val="2510"/>
              </a:lnSpc>
              <a:spcBef>
                <a:spcPts val="2075"/>
              </a:spcBef>
            </a:pPr>
            <a:r>
              <a:rPr sz="2200" dirty="0">
                <a:latin typeface="Arial Narrow"/>
                <a:cs typeface="Arial Narrow"/>
              </a:rPr>
              <a:t>Pentru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BIA</a:t>
            </a:r>
            <a:r>
              <a:rPr sz="2200" spc="-1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cu</a:t>
            </a:r>
            <a:r>
              <a:rPr sz="2200" spc="-4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salariați</a:t>
            </a:r>
            <a:r>
              <a:rPr sz="2200" spc="-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și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înscris</a:t>
            </a:r>
            <a:r>
              <a:rPr sz="2200" spc="-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în</a:t>
            </a:r>
            <a:r>
              <a:rPr sz="2200" spc="-4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scopuri</a:t>
            </a:r>
            <a:r>
              <a:rPr sz="2200" spc="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de</a:t>
            </a:r>
            <a:r>
              <a:rPr sz="2200" spc="-40" dirty="0"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TVA,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lucrurile</a:t>
            </a:r>
            <a:r>
              <a:rPr sz="2200" spc="-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se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pot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complica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spc="-25" dirty="0">
                <a:latin typeface="Arial Narrow"/>
                <a:cs typeface="Arial Narrow"/>
              </a:rPr>
              <a:t>și</a:t>
            </a:r>
            <a:endParaRPr sz="2200">
              <a:latin typeface="Arial Narrow"/>
              <a:cs typeface="Arial Narrow"/>
            </a:endParaRPr>
          </a:p>
          <a:p>
            <a:pPr marL="12700">
              <a:lnSpc>
                <a:spcPts val="2510"/>
              </a:lnSpc>
            </a:pP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recomandăm</a:t>
            </a:r>
            <a:r>
              <a:rPr sz="2200" b="1" spc="-1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apelarea la</a:t>
            </a:r>
            <a:r>
              <a:rPr sz="2200" b="1" spc="-6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specialiștii</a:t>
            </a:r>
            <a:r>
              <a:rPr sz="2200" b="1" spc="-4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din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domeniu.</a:t>
            </a:r>
            <a:endParaRPr sz="2200">
              <a:latin typeface="Arial Narrow"/>
              <a:cs typeface="Arial Narrow"/>
            </a:endParaRPr>
          </a:p>
          <a:p>
            <a:pPr marL="12700" marR="5080">
              <a:lnSpc>
                <a:spcPts val="2140"/>
              </a:lnSpc>
              <a:spcBef>
                <a:spcPts val="2420"/>
              </a:spcBef>
            </a:pPr>
            <a:r>
              <a:rPr sz="1950" b="1" dirty="0">
                <a:solidFill>
                  <a:srgbClr val="800080"/>
                </a:solidFill>
                <a:latin typeface="Arial Narrow"/>
                <a:cs typeface="Arial Narrow"/>
              </a:rPr>
              <a:t>Atenție!</a:t>
            </a:r>
            <a:r>
              <a:rPr sz="1950" b="1" spc="1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Evidența</a:t>
            </a:r>
            <a:r>
              <a:rPr sz="1950" spc="6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fiscală</a:t>
            </a:r>
            <a:r>
              <a:rPr sz="1950" spc="3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la</a:t>
            </a:r>
            <a:r>
              <a:rPr sz="1950" spc="-6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ANAF</a:t>
            </a:r>
            <a:r>
              <a:rPr sz="1950" spc="2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a</a:t>
            </a:r>
            <a:r>
              <a:rPr sz="1950" spc="6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unui</a:t>
            </a:r>
            <a:r>
              <a:rPr sz="1950" spc="4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BIA</a:t>
            </a:r>
            <a:r>
              <a:rPr sz="1950" spc="-5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se</a:t>
            </a:r>
            <a:r>
              <a:rPr sz="1950" spc="1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realizează</a:t>
            </a:r>
            <a:r>
              <a:rPr sz="1950" spc="5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atât</a:t>
            </a:r>
            <a:r>
              <a:rPr sz="1950" spc="3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pe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CIF</a:t>
            </a:r>
            <a:r>
              <a:rPr sz="1950" spc="2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(cod</a:t>
            </a:r>
            <a:r>
              <a:rPr sz="1950" spc="1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de</a:t>
            </a:r>
            <a:r>
              <a:rPr sz="1950" spc="55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înregistrare </a:t>
            </a:r>
            <a:r>
              <a:rPr sz="1950" dirty="0">
                <a:latin typeface="Arial Narrow"/>
                <a:cs typeface="Arial Narrow"/>
              </a:rPr>
              <a:t>fiscală),</a:t>
            </a:r>
            <a:r>
              <a:rPr sz="1950" spc="1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cât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și</a:t>
            </a:r>
            <a:r>
              <a:rPr sz="1950" spc="3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pe</a:t>
            </a:r>
            <a:r>
              <a:rPr sz="1950" spc="6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CNP-ul</a:t>
            </a:r>
            <a:r>
              <a:rPr sz="1950" spc="3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titularului,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de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unde</a:t>
            </a:r>
            <a:r>
              <a:rPr sz="1950" spc="6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și</a:t>
            </a:r>
            <a:r>
              <a:rPr sz="1950" spc="3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multitudinea</a:t>
            </a:r>
            <a:r>
              <a:rPr sz="1950" spc="6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de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erori</a:t>
            </a:r>
            <a:r>
              <a:rPr sz="1950" spc="2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în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administrarea</a:t>
            </a:r>
            <a:r>
              <a:rPr sz="1950" spc="6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fiscală</a:t>
            </a:r>
            <a:r>
              <a:rPr sz="1950" spc="20" dirty="0">
                <a:latin typeface="Arial Narrow"/>
                <a:cs typeface="Arial Narrow"/>
              </a:rPr>
              <a:t> </a:t>
            </a:r>
            <a:r>
              <a:rPr sz="1950" spc="-50" dirty="0">
                <a:latin typeface="Arial Narrow"/>
                <a:cs typeface="Arial Narrow"/>
              </a:rPr>
              <a:t>a </a:t>
            </a:r>
            <a:r>
              <a:rPr sz="1950" spc="-25" dirty="0">
                <a:latin typeface="Arial Narrow"/>
                <a:cs typeface="Arial Narrow"/>
              </a:rPr>
              <a:t>PFA-</a:t>
            </a:r>
            <a:r>
              <a:rPr sz="1950" spc="-10" dirty="0">
                <a:latin typeface="Arial Narrow"/>
                <a:cs typeface="Arial Narrow"/>
              </a:rPr>
              <a:t>urilor.</a:t>
            </a:r>
            <a:endParaRPr sz="1950">
              <a:latin typeface="Arial Narrow"/>
              <a:cs typeface="Arial Narrow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2545">
              <a:lnSpc>
                <a:spcPts val="1350"/>
              </a:lnSpc>
            </a:pPr>
            <a:r>
              <a:rPr spc="-25" dirty="0"/>
              <a:t>18</a:t>
            </a:r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737360">
              <a:lnSpc>
                <a:spcPct val="100000"/>
              </a:lnSpc>
              <a:spcBef>
                <a:spcPts val="125"/>
              </a:spcBef>
            </a:pPr>
            <a:r>
              <a:rPr dirty="0"/>
              <a:t>BIA</a:t>
            </a:r>
            <a:r>
              <a:rPr spc="-95" dirty="0"/>
              <a:t> </a:t>
            </a:r>
            <a:r>
              <a:rPr dirty="0"/>
              <a:t>are</a:t>
            </a:r>
            <a:r>
              <a:rPr spc="-25" dirty="0"/>
              <a:t> </a:t>
            </a:r>
            <a:r>
              <a:rPr dirty="0"/>
              <a:t>nevoie de </a:t>
            </a:r>
            <a:r>
              <a:rPr spc="-10" dirty="0"/>
              <a:t>contabil?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461770">
              <a:lnSpc>
                <a:spcPct val="100000"/>
              </a:lnSpc>
              <a:spcBef>
                <a:spcPts val="125"/>
              </a:spcBef>
            </a:pPr>
            <a:r>
              <a:rPr dirty="0"/>
              <a:t>Ghidul</a:t>
            </a:r>
            <a:r>
              <a:rPr spc="-30" dirty="0"/>
              <a:t> </a:t>
            </a:r>
            <a:r>
              <a:rPr dirty="0"/>
              <a:t>BIA</a:t>
            </a:r>
            <a:r>
              <a:rPr spc="-65" dirty="0"/>
              <a:t> </a:t>
            </a:r>
            <a:r>
              <a:rPr dirty="0"/>
              <a:t>–</a:t>
            </a:r>
            <a:r>
              <a:rPr spc="5" dirty="0"/>
              <a:t> </a:t>
            </a:r>
            <a:r>
              <a:rPr dirty="0"/>
              <a:t>Cum</a:t>
            </a:r>
            <a:r>
              <a:rPr spc="-5" dirty="0"/>
              <a:t> </a:t>
            </a:r>
            <a:r>
              <a:rPr dirty="0"/>
              <a:t>pot</a:t>
            </a:r>
            <a:r>
              <a:rPr spc="5" dirty="0"/>
              <a:t> </a:t>
            </a:r>
            <a:r>
              <a:rPr spc="-10" dirty="0"/>
              <a:t>profesa?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0485">
              <a:lnSpc>
                <a:spcPts val="1350"/>
              </a:lnSpc>
            </a:pPr>
            <a:fld id="{81D60167-4931-47E6-BA6A-407CBD079E47}" type="slidenum">
              <a:rPr spc="-50" dirty="0"/>
              <a:t>2</a:t>
            </a:fld>
            <a:endParaRPr spc="-50" dirty="0"/>
          </a:p>
        </p:txBody>
      </p:sp>
      <p:sp>
        <p:nvSpPr>
          <p:cNvPr id="3" name="object 3"/>
          <p:cNvSpPr txBox="1"/>
          <p:nvPr/>
        </p:nvSpPr>
        <p:spPr>
          <a:xfrm>
            <a:off x="936726" y="2223054"/>
            <a:ext cx="7817484" cy="31362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2535"/>
              </a:lnSpc>
              <a:spcBef>
                <a:spcPts val="95"/>
              </a:spcBef>
            </a:pPr>
            <a:r>
              <a:rPr sz="2200" dirty="0">
                <a:latin typeface="Arial Narrow"/>
                <a:cs typeface="Arial Narrow"/>
              </a:rPr>
              <a:t>Activitatea</a:t>
            </a:r>
            <a:r>
              <a:rPr sz="2200" spc="-3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de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arhitectură</a:t>
            </a:r>
            <a:r>
              <a:rPr sz="2200" spc="-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poate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fi</a:t>
            </a:r>
            <a:r>
              <a:rPr sz="2200" spc="-6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desfășurată</a:t>
            </a:r>
            <a:r>
              <a:rPr sz="2200" spc="-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în</a:t>
            </a:r>
            <a:r>
              <a:rPr sz="2200" spc="-4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următoarele</a:t>
            </a:r>
            <a:r>
              <a:rPr sz="2200" spc="-5" dirty="0"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forme:</a:t>
            </a:r>
            <a:endParaRPr sz="2200">
              <a:latin typeface="Arial Narrow"/>
              <a:cs typeface="Arial Narrow"/>
            </a:endParaRPr>
          </a:p>
          <a:p>
            <a:pPr marL="307340" indent="-294640">
              <a:lnSpc>
                <a:spcPts val="2135"/>
              </a:lnSpc>
              <a:buClr>
                <a:srgbClr val="800080"/>
              </a:buClr>
              <a:buFont typeface="Arial"/>
              <a:buChar char="►"/>
              <a:tabLst>
                <a:tab pos="307340" algn="l"/>
              </a:tabLst>
            </a:pPr>
            <a:r>
              <a:rPr sz="1950" dirty="0">
                <a:latin typeface="Arial Narrow"/>
                <a:cs typeface="Arial Narrow"/>
              </a:rPr>
              <a:t>Angajat</a:t>
            </a:r>
            <a:r>
              <a:rPr sz="1950" spc="6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cu</a:t>
            </a:r>
            <a:r>
              <a:rPr sz="1950" spc="2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contract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individual</a:t>
            </a:r>
            <a:r>
              <a:rPr sz="1950" spc="7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de</a:t>
            </a:r>
            <a:r>
              <a:rPr sz="1950" spc="45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muncă</a:t>
            </a:r>
            <a:endParaRPr sz="1950">
              <a:latin typeface="Arial Narrow"/>
              <a:cs typeface="Arial Narrow"/>
            </a:endParaRPr>
          </a:p>
          <a:p>
            <a:pPr marL="374650" indent="-361950">
              <a:lnSpc>
                <a:spcPts val="2135"/>
              </a:lnSpc>
              <a:buClr>
                <a:srgbClr val="800080"/>
              </a:buClr>
              <a:buFont typeface="Arial"/>
              <a:buChar char="►"/>
              <a:tabLst>
                <a:tab pos="374650" algn="l"/>
              </a:tabLst>
            </a:pPr>
            <a:r>
              <a:rPr sz="1950" dirty="0">
                <a:latin typeface="Arial Narrow"/>
                <a:cs typeface="Arial Narrow"/>
              </a:rPr>
              <a:t>Prin</a:t>
            </a:r>
            <a:r>
              <a:rPr sz="1950" spc="5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intermediul</a:t>
            </a:r>
            <a:r>
              <a:rPr sz="1950" spc="5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unei</a:t>
            </a:r>
            <a:r>
              <a:rPr sz="1950" spc="7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societăți</a:t>
            </a:r>
            <a:r>
              <a:rPr sz="1950" spc="5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comerciale</a:t>
            </a:r>
            <a:r>
              <a:rPr sz="1950" spc="60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(SRL)</a:t>
            </a:r>
            <a:endParaRPr sz="1950">
              <a:latin typeface="Arial Narrow"/>
              <a:cs typeface="Arial Narrow"/>
            </a:endParaRPr>
          </a:p>
          <a:p>
            <a:pPr marL="374650" indent="-361950">
              <a:lnSpc>
                <a:spcPts val="2240"/>
              </a:lnSpc>
              <a:buClr>
                <a:srgbClr val="800080"/>
              </a:buClr>
              <a:buFont typeface="Arial"/>
              <a:buChar char="►"/>
              <a:tabLst>
                <a:tab pos="374650" algn="l"/>
              </a:tabLst>
            </a:pPr>
            <a:r>
              <a:rPr sz="1950" dirty="0">
                <a:latin typeface="Arial Narrow"/>
                <a:cs typeface="Arial Narrow"/>
              </a:rPr>
              <a:t>Prin</a:t>
            </a:r>
            <a:r>
              <a:rPr sz="1950" spc="5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intermediul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BIA</a:t>
            </a:r>
            <a:r>
              <a:rPr sz="1950" spc="-5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(similar</a:t>
            </a:r>
            <a:r>
              <a:rPr sz="1950" spc="2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unui</a:t>
            </a:r>
            <a:r>
              <a:rPr sz="1950" spc="65" dirty="0">
                <a:latin typeface="Arial Narrow"/>
                <a:cs typeface="Arial Narrow"/>
              </a:rPr>
              <a:t> </a:t>
            </a:r>
            <a:r>
              <a:rPr sz="1950" spc="-20" dirty="0">
                <a:latin typeface="Arial Narrow"/>
                <a:cs typeface="Arial Narrow"/>
              </a:rPr>
              <a:t>PFA)</a:t>
            </a:r>
            <a:endParaRPr sz="1950">
              <a:latin typeface="Arial Narrow"/>
              <a:cs typeface="Arial Narrow"/>
            </a:endParaRPr>
          </a:p>
          <a:p>
            <a:pPr>
              <a:lnSpc>
                <a:spcPct val="100000"/>
              </a:lnSpc>
              <a:spcBef>
                <a:spcPts val="2025"/>
              </a:spcBef>
              <a:buClr>
                <a:srgbClr val="800080"/>
              </a:buClr>
              <a:buFont typeface="Arial"/>
              <a:buChar char="►"/>
            </a:pPr>
            <a:endParaRPr sz="1950">
              <a:latin typeface="Arial Narrow"/>
              <a:cs typeface="Arial Narrow"/>
            </a:endParaRPr>
          </a:p>
          <a:p>
            <a:pPr marL="12700">
              <a:lnSpc>
                <a:spcPts val="2535"/>
              </a:lnSpc>
            </a:pPr>
            <a:r>
              <a:rPr sz="2200" dirty="0">
                <a:latin typeface="Arial Narrow"/>
                <a:cs typeface="Arial Narrow"/>
              </a:rPr>
              <a:t>Persoanele</a:t>
            </a:r>
            <a:r>
              <a:rPr sz="2200" spc="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fizice</a:t>
            </a:r>
            <a:r>
              <a:rPr sz="2200" spc="-3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care</a:t>
            </a:r>
            <a:r>
              <a:rPr sz="2200" spc="-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desfășoară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activități</a:t>
            </a:r>
            <a:r>
              <a:rPr sz="2200" spc="-4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independente</a:t>
            </a:r>
            <a:r>
              <a:rPr sz="2200" spc="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se</a:t>
            </a:r>
            <a:r>
              <a:rPr sz="2200" spc="-3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pot</a:t>
            </a:r>
            <a:r>
              <a:rPr sz="2200" spc="-5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organiza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spc="-25" dirty="0">
                <a:latin typeface="Arial Narrow"/>
                <a:cs typeface="Arial Narrow"/>
              </a:rPr>
              <a:t>ca:</a:t>
            </a:r>
            <a:endParaRPr sz="2200">
              <a:latin typeface="Arial Narrow"/>
              <a:cs typeface="Arial Narrow"/>
            </a:endParaRPr>
          </a:p>
          <a:p>
            <a:pPr marL="374650" indent="-361950">
              <a:lnSpc>
                <a:spcPts val="2135"/>
              </a:lnSpc>
              <a:buClr>
                <a:srgbClr val="800080"/>
              </a:buClr>
              <a:buFont typeface="Arial"/>
              <a:buChar char="►"/>
              <a:tabLst>
                <a:tab pos="374650" algn="l"/>
              </a:tabLst>
            </a:pPr>
            <a:r>
              <a:rPr sz="1950" spc="-20" dirty="0">
                <a:latin typeface="Arial Narrow"/>
                <a:cs typeface="Arial Narrow"/>
              </a:rPr>
              <a:t>PFA</a:t>
            </a:r>
            <a:r>
              <a:rPr sz="1950" spc="-7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-</a:t>
            </a:r>
            <a:r>
              <a:rPr sz="1950" spc="2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Persoană</a:t>
            </a:r>
            <a:r>
              <a:rPr sz="1950" spc="6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fizică</a:t>
            </a:r>
            <a:r>
              <a:rPr sz="1950" spc="-5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autorizată</a:t>
            </a:r>
            <a:endParaRPr sz="1950">
              <a:latin typeface="Arial Narrow"/>
              <a:cs typeface="Arial Narrow"/>
            </a:endParaRPr>
          </a:p>
          <a:p>
            <a:pPr marL="374650" indent="-361950">
              <a:lnSpc>
                <a:spcPts val="2135"/>
              </a:lnSpc>
              <a:buClr>
                <a:srgbClr val="800080"/>
              </a:buClr>
              <a:buFont typeface="Arial"/>
              <a:buChar char="►"/>
              <a:tabLst>
                <a:tab pos="374650" algn="l"/>
              </a:tabLst>
            </a:pPr>
            <a:r>
              <a:rPr sz="1950" dirty="0">
                <a:latin typeface="Arial Narrow"/>
                <a:cs typeface="Arial Narrow"/>
              </a:rPr>
              <a:t>II</a:t>
            </a:r>
            <a:r>
              <a:rPr sz="1950" spc="1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–</a:t>
            </a:r>
            <a:r>
              <a:rPr sz="1950" spc="2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Întreprindere</a:t>
            </a:r>
            <a:r>
              <a:rPr sz="1950" spc="60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Individuală</a:t>
            </a:r>
            <a:endParaRPr sz="1950">
              <a:latin typeface="Arial Narrow"/>
              <a:cs typeface="Arial Narrow"/>
            </a:endParaRPr>
          </a:p>
          <a:p>
            <a:pPr marL="374650" indent="-361950">
              <a:lnSpc>
                <a:spcPts val="2135"/>
              </a:lnSpc>
              <a:buClr>
                <a:srgbClr val="800080"/>
              </a:buClr>
              <a:buFont typeface="Arial"/>
              <a:buChar char="►"/>
              <a:tabLst>
                <a:tab pos="374650" algn="l"/>
              </a:tabLst>
            </a:pPr>
            <a:r>
              <a:rPr sz="1950" dirty="0">
                <a:latin typeface="Arial Narrow"/>
                <a:cs typeface="Arial Narrow"/>
              </a:rPr>
              <a:t>IF</a:t>
            </a:r>
            <a:r>
              <a:rPr sz="1950" spc="2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–</a:t>
            </a:r>
            <a:r>
              <a:rPr sz="1950" spc="3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Întreprindere</a:t>
            </a:r>
            <a:r>
              <a:rPr sz="1950" spc="50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familială</a:t>
            </a:r>
            <a:endParaRPr sz="1950">
              <a:latin typeface="Arial Narrow"/>
              <a:cs typeface="Arial Narrow"/>
            </a:endParaRPr>
          </a:p>
          <a:p>
            <a:pPr marL="374650" indent="-361950">
              <a:lnSpc>
                <a:spcPts val="2240"/>
              </a:lnSpc>
              <a:buClr>
                <a:srgbClr val="800080"/>
              </a:buClr>
              <a:buFont typeface="Arial"/>
              <a:buChar char="►"/>
              <a:tabLst>
                <a:tab pos="374650" algn="l"/>
              </a:tabLst>
            </a:pPr>
            <a:r>
              <a:rPr sz="1950" dirty="0">
                <a:latin typeface="Arial Narrow"/>
                <a:cs typeface="Arial Narrow"/>
              </a:rPr>
              <a:t>PFI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–</a:t>
            </a:r>
            <a:r>
              <a:rPr sz="1950" spc="4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Persoană</a:t>
            </a:r>
            <a:r>
              <a:rPr sz="1950" spc="6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Fizică</a:t>
            </a:r>
            <a:r>
              <a:rPr sz="1950" spc="20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Independentă</a:t>
            </a:r>
            <a:endParaRPr sz="1950">
              <a:latin typeface="Arial Narrow"/>
              <a:cs typeface="Arial Narrow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42219" y="1982157"/>
            <a:ext cx="8714740" cy="3981450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12700" marR="5080">
              <a:lnSpc>
                <a:spcPts val="2380"/>
              </a:lnSpc>
              <a:spcBef>
                <a:spcPts val="390"/>
              </a:spcBef>
            </a:pPr>
            <a:r>
              <a:rPr sz="2200" dirty="0">
                <a:latin typeface="Arial Narrow"/>
                <a:cs typeface="Arial Narrow"/>
              </a:rPr>
              <a:t>Conform</a:t>
            </a:r>
            <a:r>
              <a:rPr sz="2200" spc="-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art.7</a:t>
            </a:r>
            <a:r>
              <a:rPr sz="2200" spc="-4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din</a:t>
            </a:r>
            <a:r>
              <a:rPr sz="2200" spc="-3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Codul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Fiscal,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dependența</a:t>
            </a:r>
            <a:r>
              <a:rPr sz="2200" spc="1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este</a:t>
            </a:r>
            <a:r>
              <a:rPr sz="2200" spc="-5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orice</a:t>
            </a:r>
            <a:r>
              <a:rPr sz="2200" spc="-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activitate</a:t>
            </a:r>
            <a:r>
              <a:rPr sz="2200" spc="-3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desfășurată</a:t>
            </a:r>
            <a:r>
              <a:rPr sz="2200" spc="-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de</a:t>
            </a:r>
            <a:r>
              <a:rPr sz="2200" spc="-30" dirty="0">
                <a:latin typeface="Arial Narrow"/>
                <a:cs typeface="Arial Narrow"/>
              </a:rPr>
              <a:t> </a:t>
            </a:r>
            <a:r>
              <a:rPr sz="2200" spc="-50" dirty="0">
                <a:latin typeface="Arial Narrow"/>
                <a:cs typeface="Arial Narrow"/>
              </a:rPr>
              <a:t>o </a:t>
            </a:r>
            <a:r>
              <a:rPr sz="2200" dirty="0">
                <a:latin typeface="Arial Narrow"/>
                <a:cs typeface="Arial Narrow"/>
              </a:rPr>
              <a:t>persoană</a:t>
            </a:r>
            <a:r>
              <a:rPr sz="2200" spc="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fizică</a:t>
            </a:r>
            <a:r>
              <a:rPr sz="2200" spc="-40" dirty="0"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într-</a:t>
            </a:r>
            <a:r>
              <a:rPr sz="2200" dirty="0">
                <a:latin typeface="Arial Narrow"/>
                <a:cs typeface="Arial Narrow"/>
              </a:rPr>
              <a:t>o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relație</a:t>
            </a:r>
            <a:r>
              <a:rPr sz="2200" b="1" spc="-3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de</a:t>
            </a:r>
            <a:r>
              <a:rPr sz="2200" b="1" spc="-2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angajare</a:t>
            </a:r>
            <a:r>
              <a:rPr sz="2200" b="1" spc="-2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generatoare</a:t>
            </a:r>
            <a:r>
              <a:rPr sz="2200" spc="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de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venituri</a:t>
            </a:r>
            <a:r>
              <a:rPr sz="2200" spc="-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și</a:t>
            </a:r>
            <a:r>
              <a:rPr sz="2200" spc="-3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poate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spc="-25" dirty="0">
                <a:latin typeface="Arial Narrow"/>
                <a:cs typeface="Arial Narrow"/>
              </a:rPr>
              <a:t>fi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reconsiderată</a:t>
            </a:r>
            <a:r>
              <a:rPr sz="2200" b="1" spc="1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ca</a:t>
            </a:r>
            <a:r>
              <a:rPr sz="2200" b="1" spc="-2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relație</a:t>
            </a:r>
            <a:r>
              <a:rPr sz="2200" b="1" spc="-3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de</a:t>
            </a:r>
            <a:r>
              <a:rPr sz="2200" b="1" spc="-5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muncă</a:t>
            </a:r>
            <a:r>
              <a:rPr sz="2200" dirty="0">
                <a:latin typeface="Arial Narrow"/>
                <a:cs typeface="Arial Narrow"/>
              </a:rPr>
              <a:t>,</a:t>
            </a:r>
            <a:r>
              <a:rPr sz="2200" spc="-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daca</a:t>
            </a:r>
            <a:r>
              <a:rPr sz="2200" spc="-10" dirty="0"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nu</a:t>
            </a:r>
            <a:r>
              <a:rPr sz="2200" b="1" spc="-1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sunt</a:t>
            </a:r>
            <a:r>
              <a:rPr sz="2200" b="1" spc="-2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îndeplinite</a:t>
            </a:r>
            <a:r>
              <a:rPr sz="2200" b="1" spc="-5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4</a:t>
            </a:r>
            <a:r>
              <a:rPr sz="2200" b="1" spc="-3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din</a:t>
            </a:r>
            <a:r>
              <a:rPr sz="2200" b="1" spc="-1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cele</a:t>
            </a:r>
            <a:r>
              <a:rPr sz="2200" b="1" spc="-2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7</a:t>
            </a:r>
            <a:r>
              <a:rPr sz="2200" b="1" spc="-1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criterii</a:t>
            </a:r>
            <a:r>
              <a:rPr sz="2200" spc="5" dirty="0">
                <a:latin typeface="Arial Narrow"/>
                <a:cs typeface="Arial Narrow"/>
              </a:rPr>
              <a:t> </a:t>
            </a:r>
            <a:r>
              <a:rPr sz="2200" spc="-25" dirty="0">
                <a:latin typeface="Arial Narrow"/>
                <a:cs typeface="Arial Narrow"/>
              </a:rPr>
              <a:t>de </a:t>
            </a:r>
            <a:r>
              <a:rPr sz="2200" spc="-10" dirty="0">
                <a:latin typeface="Arial Narrow"/>
                <a:cs typeface="Arial Narrow"/>
              </a:rPr>
              <a:t>independență:</a:t>
            </a:r>
            <a:endParaRPr sz="2200">
              <a:latin typeface="Arial Narrow"/>
              <a:cs typeface="Arial Narrow"/>
            </a:endParaRPr>
          </a:p>
          <a:p>
            <a:pPr marL="12700" marR="826135" indent="252729">
              <a:lnSpc>
                <a:spcPts val="2380"/>
              </a:lnSpc>
              <a:spcBef>
                <a:spcPts val="2360"/>
              </a:spcBef>
              <a:buAutoNum type="arabicPeriod"/>
              <a:tabLst>
                <a:tab pos="265430" algn="l"/>
              </a:tabLst>
            </a:pPr>
            <a:r>
              <a:rPr sz="2200" dirty="0">
                <a:latin typeface="Arial Narrow"/>
                <a:cs typeface="Arial Narrow"/>
              </a:rPr>
              <a:t>Persoana</a:t>
            </a:r>
            <a:r>
              <a:rPr sz="2200" spc="3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fizică</a:t>
            </a:r>
            <a:r>
              <a:rPr sz="2200" spc="-3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dispune</a:t>
            </a:r>
            <a:r>
              <a:rPr sz="2200" spc="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de</a:t>
            </a:r>
            <a:r>
              <a:rPr sz="2200" spc="-30" dirty="0"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libertatea</a:t>
            </a:r>
            <a:r>
              <a:rPr sz="2200" b="1" spc="-1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de</a:t>
            </a:r>
            <a:r>
              <a:rPr sz="2200" b="1" spc="-3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alegere</a:t>
            </a:r>
            <a:r>
              <a:rPr sz="2200" b="1" spc="-1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a</a:t>
            </a:r>
            <a:r>
              <a:rPr sz="2200" b="1" spc="-3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locului</a:t>
            </a:r>
            <a:r>
              <a:rPr sz="2200" b="1" spc="-4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și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a</a:t>
            </a:r>
            <a:r>
              <a:rPr sz="2200" spc="-3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modului </a:t>
            </a:r>
            <a:r>
              <a:rPr sz="2200" spc="-25" dirty="0">
                <a:latin typeface="Arial Narrow"/>
                <a:cs typeface="Arial Narrow"/>
              </a:rPr>
              <a:t>de </a:t>
            </a:r>
            <a:r>
              <a:rPr sz="2200" dirty="0">
                <a:latin typeface="Arial Narrow"/>
                <a:cs typeface="Arial Narrow"/>
              </a:rPr>
              <a:t>desfășurare</a:t>
            </a:r>
            <a:r>
              <a:rPr sz="2200" spc="1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a</a:t>
            </a:r>
            <a:r>
              <a:rPr sz="2200" spc="-4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activității,</a:t>
            </a:r>
            <a:r>
              <a:rPr sz="2200" spc="-3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precum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și</a:t>
            </a:r>
            <a:r>
              <a:rPr sz="2200" spc="-4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a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programului</a:t>
            </a:r>
            <a:r>
              <a:rPr sz="2200" spc="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de</a:t>
            </a:r>
            <a:r>
              <a:rPr sz="2200" spc="-45" dirty="0"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lucru;</a:t>
            </a:r>
            <a:endParaRPr sz="2200">
              <a:latin typeface="Arial Narrow"/>
              <a:cs typeface="Arial Narrow"/>
            </a:endParaRPr>
          </a:p>
          <a:p>
            <a:pPr marL="12700" marR="528955" indent="252729">
              <a:lnSpc>
                <a:spcPts val="2380"/>
              </a:lnSpc>
              <a:spcBef>
                <a:spcPts val="2370"/>
              </a:spcBef>
              <a:buAutoNum type="arabicPeriod"/>
              <a:tabLst>
                <a:tab pos="265430" algn="l"/>
              </a:tabLst>
            </a:pPr>
            <a:r>
              <a:rPr sz="2200" dirty="0">
                <a:latin typeface="Arial Narrow"/>
                <a:cs typeface="Arial Narrow"/>
              </a:rPr>
              <a:t>Persoana</a:t>
            </a:r>
            <a:r>
              <a:rPr sz="2200" spc="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fizică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dispune de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libertatea</a:t>
            </a:r>
            <a:r>
              <a:rPr sz="2200" b="1" spc="-2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de</a:t>
            </a:r>
            <a:r>
              <a:rPr sz="2200" b="1" spc="-3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a</a:t>
            </a:r>
            <a:r>
              <a:rPr sz="2200" b="1" spc="-4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desfășura</a:t>
            </a:r>
            <a:r>
              <a:rPr sz="2200" b="1" spc="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activitatea pentru</a:t>
            </a:r>
            <a:r>
              <a:rPr sz="2200" b="1" spc="-5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spc="-25" dirty="0">
                <a:solidFill>
                  <a:srgbClr val="800080"/>
                </a:solidFill>
                <a:latin typeface="Arial Narrow"/>
                <a:cs typeface="Arial Narrow"/>
              </a:rPr>
              <a:t>mai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mulți</a:t>
            </a:r>
            <a:r>
              <a:rPr sz="2200" b="1" spc="-2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spc="-10" dirty="0">
                <a:solidFill>
                  <a:srgbClr val="800080"/>
                </a:solidFill>
                <a:latin typeface="Arial Narrow"/>
                <a:cs typeface="Arial Narrow"/>
              </a:rPr>
              <a:t>clienți</a:t>
            </a:r>
            <a:r>
              <a:rPr sz="2200" spc="-10" dirty="0">
                <a:latin typeface="Arial Narrow"/>
                <a:cs typeface="Arial Narrow"/>
              </a:rPr>
              <a:t>;</a:t>
            </a:r>
            <a:endParaRPr sz="2200">
              <a:latin typeface="Arial Narrow"/>
              <a:cs typeface="Arial Narrow"/>
            </a:endParaRPr>
          </a:p>
          <a:p>
            <a:pPr marL="12700" marR="200660" indent="252729">
              <a:lnSpc>
                <a:spcPts val="2380"/>
              </a:lnSpc>
              <a:spcBef>
                <a:spcPts val="2365"/>
              </a:spcBef>
              <a:buAutoNum type="arabicPeriod"/>
              <a:tabLst>
                <a:tab pos="265430" algn="l"/>
              </a:tabLst>
            </a:pPr>
            <a:r>
              <a:rPr sz="2200" dirty="0">
                <a:latin typeface="Arial Narrow"/>
                <a:cs typeface="Arial Narrow"/>
              </a:rPr>
              <a:t>Riscurile</a:t>
            </a:r>
            <a:r>
              <a:rPr sz="2200" spc="1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inerente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activității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sunt</a:t>
            </a:r>
            <a:r>
              <a:rPr sz="2200" b="1" spc="-4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asumate</a:t>
            </a:r>
            <a:r>
              <a:rPr sz="2200" b="1" spc="-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de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către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persoana</a:t>
            </a:r>
            <a:r>
              <a:rPr sz="2200" spc="-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fizică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ce</a:t>
            </a:r>
            <a:r>
              <a:rPr sz="2200" spc="-40" dirty="0"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desfășoară activitatea;</a:t>
            </a:r>
            <a:endParaRPr sz="2200">
              <a:latin typeface="Arial Narrow"/>
              <a:cs typeface="Arial Narrow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2545">
              <a:lnSpc>
                <a:spcPts val="1350"/>
              </a:lnSpc>
            </a:pPr>
            <a:r>
              <a:rPr spc="-25" dirty="0"/>
              <a:t>19</a:t>
            </a:r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650875">
              <a:lnSpc>
                <a:spcPct val="100000"/>
              </a:lnSpc>
              <a:spcBef>
                <a:spcPts val="125"/>
              </a:spcBef>
            </a:pPr>
            <a:r>
              <a:rPr dirty="0"/>
              <a:t>Criteriile</a:t>
            </a:r>
            <a:r>
              <a:rPr spc="-30" dirty="0"/>
              <a:t> </a:t>
            </a:r>
            <a:r>
              <a:rPr dirty="0"/>
              <a:t>de independență între</a:t>
            </a:r>
            <a:r>
              <a:rPr spc="-5" dirty="0"/>
              <a:t> </a:t>
            </a:r>
            <a:r>
              <a:rPr dirty="0"/>
              <a:t>SRL</a:t>
            </a:r>
            <a:r>
              <a:rPr spc="-40" dirty="0"/>
              <a:t> </a:t>
            </a:r>
            <a:r>
              <a:rPr dirty="0"/>
              <a:t>și</a:t>
            </a:r>
            <a:r>
              <a:rPr spc="-5" dirty="0"/>
              <a:t> </a:t>
            </a:r>
            <a:r>
              <a:rPr dirty="0"/>
              <a:t>BIA</a:t>
            </a:r>
            <a:r>
              <a:rPr spc="-95" dirty="0"/>
              <a:t> </a:t>
            </a:r>
            <a:r>
              <a:rPr spc="-25" dirty="0"/>
              <a:t>1/2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42219" y="2053786"/>
            <a:ext cx="8501380" cy="3981450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12700" marR="401320" indent="238760">
              <a:lnSpc>
                <a:spcPts val="2380"/>
              </a:lnSpc>
              <a:spcBef>
                <a:spcPts val="390"/>
              </a:spcBef>
              <a:buAutoNum type="arabicPeriod" startAt="4"/>
              <a:tabLst>
                <a:tab pos="251460" algn="l"/>
              </a:tabLst>
            </a:pPr>
            <a:r>
              <a:rPr sz="2200" dirty="0">
                <a:latin typeface="Arial Narrow"/>
                <a:cs typeface="Arial Narrow"/>
              </a:rPr>
              <a:t>Activitatea</a:t>
            </a:r>
            <a:r>
              <a:rPr sz="2200" spc="-4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se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realizează</a:t>
            </a:r>
            <a:r>
              <a:rPr sz="2200" spc="1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prin</a:t>
            </a:r>
            <a:r>
              <a:rPr sz="2200" spc="-30" dirty="0"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utilizarea</a:t>
            </a:r>
            <a:r>
              <a:rPr sz="2200" b="1" spc="-4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patrimoniului</a:t>
            </a:r>
            <a:r>
              <a:rPr sz="2200" b="1" spc="-6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persoanei</a:t>
            </a:r>
            <a:r>
              <a:rPr sz="2200" spc="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fizice</a:t>
            </a:r>
            <a:r>
              <a:rPr sz="2200" spc="-4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care</a:t>
            </a:r>
            <a:r>
              <a:rPr sz="2200" spc="-5" dirty="0">
                <a:latin typeface="Arial Narrow"/>
                <a:cs typeface="Arial Narrow"/>
              </a:rPr>
              <a:t> </a:t>
            </a:r>
            <a:r>
              <a:rPr sz="2200" spc="-50" dirty="0">
                <a:latin typeface="Arial Narrow"/>
                <a:cs typeface="Arial Narrow"/>
              </a:rPr>
              <a:t>o </a:t>
            </a:r>
            <a:r>
              <a:rPr sz="2200" spc="-10" dirty="0">
                <a:latin typeface="Arial Narrow"/>
                <a:cs typeface="Arial Narrow"/>
              </a:rPr>
              <a:t>desfășoară;</a:t>
            </a:r>
            <a:endParaRPr sz="2200">
              <a:latin typeface="Arial Narrow"/>
              <a:cs typeface="Arial Narrow"/>
            </a:endParaRPr>
          </a:p>
          <a:p>
            <a:pPr marL="12700" marR="118110" indent="238760">
              <a:lnSpc>
                <a:spcPts val="2380"/>
              </a:lnSpc>
              <a:spcBef>
                <a:spcPts val="2370"/>
              </a:spcBef>
              <a:buAutoNum type="arabicPeriod" startAt="4"/>
              <a:tabLst>
                <a:tab pos="251460" algn="l"/>
              </a:tabLst>
            </a:pPr>
            <a:r>
              <a:rPr sz="2200" dirty="0">
                <a:latin typeface="Arial Narrow"/>
                <a:cs typeface="Arial Narrow"/>
              </a:rPr>
              <a:t>Activitatea</a:t>
            </a:r>
            <a:r>
              <a:rPr sz="2200" spc="-4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se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realizează</a:t>
            </a:r>
            <a:r>
              <a:rPr sz="2200" spc="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de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persoana fizică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prin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utilizarea</a:t>
            </a:r>
            <a:r>
              <a:rPr sz="2200" b="1" spc="-4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spc="-10" dirty="0">
                <a:solidFill>
                  <a:srgbClr val="800080"/>
                </a:solidFill>
                <a:latin typeface="Arial Narrow"/>
                <a:cs typeface="Arial Narrow"/>
              </a:rPr>
              <a:t>capacității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intelectuale</a:t>
            </a:r>
            <a:r>
              <a:rPr sz="2200" b="1" spc="-2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și/sau</a:t>
            </a:r>
            <a:r>
              <a:rPr sz="2200" b="1" spc="-2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a</a:t>
            </a:r>
            <a:r>
              <a:rPr sz="2200" b="1" spc="-4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prestației fizice</a:t>
            </a:r>
            <a:r>
              <a:rPr sz="2200" b="1" spc="-2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a</a:t>
            </a:r>
            <a:r>
              <a:rPr sz="2200" spc="-4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acesteia, în</a:t>
            </a:r>
            <a:r>
              <a:rPr sz="2200" spc="-6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funcție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de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specificul</a:t>
            </a:r>
            <a:r>
              <a:rPr sz="2200" spc="-5" dirty="0"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activității;</a:t>
            </a:r>
            <a:endParaRPr sz="2200">
              <a:latin typeface="Arial Narrow"/>
              <a:cs typeface="Arial Narrow"/>
            </a:endParaRPr>
          </a:p>
          <a:p>
            <a:pPr marL="12700" marR="5080" indent="252729">
              <a:lnSpc>
                <a:spcPts val="2380"/>
              </a:lnSpc>
              <a:spcBef>
                <a:spcPts val="2365"/>
              </a:spcBef>
              <a:buAutoNum type="arabicPeriod" startAt="4"/>
              <a:tabLst>
                <a:tab pos="265430" algn="l"/>
              </a:tabLst>
            </a:pPr>
            <a:r>
              <a:rPr sz="2200" dirty="0">
                <a:latin typeface="Arial Narrow"/>
                <a:cs typeface="Arial Narrow"/>
              </a:rPr>
              <a:t>Persoana</a:t>
            </a:r>
            <a:r>
              <a:rPr sz="2200" spc="3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fizică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face</a:t>
            </a:r>
            <a:r>
              <a:rPr sz="2200" spc="-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parte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dintr-</a:t>
            </a:r>
            <a:r>
              <a:rPr sz="2200" dirty="0">
                <a:latin typeface="Arial Narrow"/>
                <a:cs typeface="Arial Narrow"/>
              </a:rPr>
              <a:t>un</a:t>
            </a:r>
            <a:r>
              <a:rPr sz="2200" spc="5" dirty="0"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corp/ordin</a:t>
            </a:r>
            <a:r>
              <a:rPr sz="2200" b="1" spc="-6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profesional</a:t>
            </a:r>
            <a:r>
              <a:rPr sz="2200" b="1" spc="-1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cu</a:t>
            </a:r>
            <a:r>
              <a:rPr sz="2200" b="1" spc="-4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rol</a:t>
            </a:r>
            <a:r>
              <a:rPr sz="2200" b="1" spc="-1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spc="-25" dirty="0">
                <a:solidFill>
                  <a:srgbClr val="800080"/>
                </a:solidFill>
                <a:latin typeface="Arial Narrow"/>
                <a:cs typeface="Arial Narrow"/>
              </a:rPr>
              <a:t>de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reprezentare</a:t>
            </a:r>
            <a:r>
              <a:rPr sz="2200" dirty="0">
                <a:latin typeface="Arial Narrow"/>
                <a:cs typeface="Arial Narrow"/>
              </a:rPr>
              <a:t>,</a:t>
            </a:r>
            <a:r>
              <a:rPr sz="2200" spc="-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reglementare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și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supraveghere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a</a:t>
            </a:r>
            <a:r>
              <a:rPr sz="2200" spc="-4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profesiei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desfășurate,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potrivit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actelor </a:t>
            </a:r>
            <a:r>
              <a:rPr sz="2200" dirty="0">
                <a:latin typeface="Arial Narrow"/>
                <a:cs typeface="Arial Narrow"/>
              </a:rPr>
              <a:t>normative</a:t>
            </a:r>
            <a:r>
              <a:rPr sz="2200" spc="-4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speciale</a:t>
            </a:r>
            <a:r>
              <a:rPr sz="2200" spc="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care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reglementează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organizarea</a:t>
            </a:r>
            <a:r>
              <a:rPr sz="2200" spc="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și</a:t>
            </a:r>
            <a:r>
              <a:rPr sz="2200" spc="-4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exercitarea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profesiei respective;</a:t>
            </a:r>
            <a:endParaRPr sz="2200">
              <a:latin typeface="Arial Narrow"/>
              <a:cs typeface="Arial Narrow"/>
            </a:endParaRPr>
          </a:p>
          <a:p>
            <a:pPr marL="12700" marR="491490" indent="252729">
              <a:lnSpc>
                <a:spcPts val="2380"/>
              </a:lnSpc>
              <a:spcBef>
                <a:spcPts val="2360"/>
              </a:spcBef>
              <a:buAutoNum type="arabicPeriod" startAt="4"/>
              <a:tabLst>
                <a:tab pos="265430" algn="l"/>
              </a:tabLst>
            </a:pPr>
            <a:r>
              <a:rPr sz="2200" dirty="0">
                <a:latin typeface="Arial Narrow"/>
                <a:cs typeface="Arial Narrow"/>
              </a:rPr>
              <a:t>Persoana</a:t>
            </a:r>
            <a:r>
              <a:rPr sz="2200" spc="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fizică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dispune de</a:t>
            </a:r>
            <a:r>
              <a:rPr sz="2200" spc="-40" dirty="0"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libertatea</a:t>
            </a:r>
            <a:r>
              <a:rPr sz="2200" b="1" spc="-2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de</a:t>
            </a:r>
            <a:r>
              <a:rPr sz="2200" b="1" spc="-3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a</a:t>
            </a:r>
            <a:r>
              <a:rPr sz="2200" b="1" spc="-4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desfășura activitatea direct</a:t>
            </a:r>
            <a:r>
              <a:rPr sz="2200" dirty="0">
                <a:latin typeface="Arial Narrow"/>
                <a:cs typeface="Arial Narrow"/>
              </a:rPr>
              <a:t>,</a:t>
            </a:r>
            <a:r>
              <a:rPr sz="2200" spc="-40" dirty="0">
                <a:latin typeface="Arial Narrow"/>
                <a:cs typeface="Arial Narrow"/>
              </a:rPr>
              <a:t> </a:t>
            </a:r>
            <a:r>
              <a:rPr sz="2200" spc="-25" dirty="0">
                <a:latin typeface="Arial Narrow"/>
                <a:cs typeface="Arial Narrow"/>
              </a:rPr>
              <a:t>cu </a:t>
            </a:r>
            <a:r>
              <a:rPr sz="2200" dirty="0">
                <a:latin typeface="Arial Narrow"/>
                <a:cs typeface="Arial Narrow"/>
              </a:rPr>
              <a:t>personal</a:t>
            </a:r>
            <a:r>
              <a:rPr sz="2200" spc="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angajat</a:t>
            </a:r>
            <a:r>
              <a:rPr sz="2200" spc="-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sau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prin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colaborare</a:t>
            </a:r>
            <a:r>
              <a:rPr sz="2200" spc="-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cu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terțe</a:t>
            </a:r>
            <a:r>
              <a:rPr sz="2200" spc="-4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persoane</a:t>
            </a:r>
            <a:r>
              <a:rPr sz="2200" spc="-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în</a:t>
            </a:r>
            <a:r>
              <a:rPr sz="2200" spc="-4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condițiile</a:t>
            </a:r>
            <a:r>
              <a:rPr sz="2200" spc="-5" dirty="0"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legii.</a:t>
            </a:r>
            <a:endParaRPr sz="2200">
              <a:latin typeface="Arial Narrow"/>
              <a:cs typeface="Arial Narrow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0096" y="7374938"/>
            <a:ext cx="196215" cy="1930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50"/>
              </a:lnSpc>
            </a:pPr>
            <a:r>
              <a:rPr sz="1300" spc="-25" dirty="0">
                <a:solidFill>
                  <a:srgbClr val="898989"/>
                </a:solidFill>
                <a:latin typeface="Calibri"/>
                <a:cs typeface="Calibri"/>
              </a:rPr>
              <a:t>20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657225">
              <a:lnSpc>
                <a:spcPct val="100000"/>
              </a:lnSpc>
              <a:spcBef>
                <a:spcPts val="125"/>
              </a:spcBef>
            </a:pPr>
            <a:r>
              <a:rPr dirty="0"/>
              <a:t>Criteriile</a:t>
            </a:r>
            <a:r>
              <a:rPr spc="-35" dirty="0"/>
              <a:t> </a:t>
            </a:r>
            <a:r>
              <a:rPr dirty="0"/>
              <a:t>de</a:t>
            </a:r>
            <a:r>
              <a:rPr spc="-5" dirty="0"/>
              <a:t> </a:t>
            </a:r>
            <a:r>
              <a:rPr dirty="0"/>
              <a:t>independență</a:t>
            </a:r>
            <a:r>
              <a:rPr spc="-5" dirty="0"/>
              <a:t> </a:t>
            </a:r>
            <a:r>
              <a:rPr dirty="0"/>
              <a:t>între</a:t>
            </a:r>
            <a:r>
              <a:rPr spc="-5" dirty="0"/>
              <a:t> </a:t>
            </a:r>
            <a:r>
              <a:rPr dirty="0"/>
              <a:t>SRL</a:t>
            </a:r>
            <a:r>
              <a:rPr spc="-45" dirty="0"/>
              <a:t> </a:t>
            </a:r>
            <a:r>
              <a:rPr dirty="0"/>
              <a:t>și</a:t>
            </a:r>
            <a:r>
              <a:rPr spc="15" dirty="0"/>
              <a:t> </a:t>
            </a:r>
            <a:r>
              <a:rPr dirty="0"/>
              <a:t>BIA</a:t>
            </a:r>
            <a:r>
              <a:rPr spc="-95" dirty="0"/>
              <a:t> </a:t>
            </a:r>
            <a:r>
              <a:rPr spc="-25" dirty="0"/>
              <a:t>2/2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621664" rIns="0" bIns="0" rtlCol="0">
            <a:spAutoFit/>
          </a:bodyPr>
          <a:lstStyle/>
          <a:p>
            <a:pPr marL="12700" marR="5080">
              <a:lnSpc>
                <a:spcPts val="2380"/>
              </a:lnSpc>
              <a:spcBef>
                <a:spcPts val="390"/>
              </a:spcBef>
            </a:pPr>
            <a:r>
              <a:rPr b="1" dirty="0">
                <a:solidFill>
                  <a:srgbClr val="800080"/>
                </a:solidFill>
                <a:latin typeface="Arial Narrow"/>
                <a:cs typeface="Arial Narrow"/>
              </a:rPr>
              <a:t>Banii</a:t>
            </a:r>
            <a:r>
              <a:rPr b="1" spc="-4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b="1" dirty="0">
                <a:solidFill>
                  <a:srgbClr val="800080"/>
                </a:solidFill>
                <a:latin typeface="Arial Narrow"/>
                <a:cs typeface="Arial Narrow"/>
              </a:rPr>
              <a:t>pot</a:t>
            </a:r>
            <a:r>
              <a:rPr b="1" spc="-4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b="1" dirty="0">
                <a:solidFill>
                  <a:srgbClr val="800080"/>
                </a:solidFill>
                <a:latin typeface="Arial Narrow"/>
                <a:cs typeface="Arial Narrow"/>
              </a:rPr>
              <a:t>fi</a:t>
            </a:r>
            <a:r>
              <a:rPr b="1" spc="-3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b="1" dirty="0">
                <a:solidFill>
                  <a:srgbClr val="800080"/>
                </a:solidFill>
                <a:latin typeface="Arial Narrow"/>
                <a:cs typeface="Arial Narrow"/>
              </a:rPr>
              <a:t>folosiți</a:t>
            </a:r>
            <a:r>
              <a:rPr b="1" spc="-4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dirty="0"/>
              <a:t>în</a:t>
            </a:r>
            <a:r>
              <a:rPr spc="-30" dirty="0"/>
              <a:t> </a:t>
            </a:r>
            <a:r>
              <a:rPr dirty="0"/>
              <a:t>interes</a:t>
            </a:r>
            <a:r>
              <a:rPr spc="5" dirty="0"/>
              <a:t> </a:t>
            </a:r>
            <a:r>
              <a:rPr dirty="0"/>
              <a:t>personal,</a:t>
            </a:r>
            <a:r>
              <a:rPr spc="25" dirty="0"/>
              <a:t> </a:t>
            </a:r>
            <a:r>
              <a:rPr dirty="0"/>
              <a:t>cu</a:t>
            </a:r>
            <a:r>
              <a:rPr spc="-35" dirty="0"/>
              <a:t> </a:t>
            </a:r>
            <a:r>
              <a:rPr dirty="0"/>
              <a:t>recomandarea</a:t>
            </a:r>
            <a:r>
              <a:rPr spc="10" dirty="0"/>
              <a:t> </a:t>
            </a:r>
            <a:r>
              <a:rPr dirty="0"/>
              <a:t>de</a:t>
            </a:r>
            <a:r>
              <a:rPr spc="-15" dirty="0"/>
              <a:t> </a:t>
            </a:r>
            <a:r>
              <a:rPr dirty="0"/>
              <a:t>a</a:t>
            </a:r>
            <a:r>
              <a:rPr spc="-30" dirty="0"/>
              <a:t> </a:t>
            </a:r>
            <a:r>
              <a:rPr dirty="0"/>
              <a:t>utiliza</a:t>
            </a:r>
            <a:r>
              <a:rPr spc="-10" dirty="0"/>
              <a:t> </a:t>
            </a:r>
            <a:r>
              <a:rPr b="1" spc="-10" dirty="0">
                <a:solidFill>
                  <a:srgbClr val="800080"/>
                </a:solidFill>
                <a:latin typeface="Arial Narrow"/>
                <a:cs typeface="Arial Narrow"/>
              </a:rPr>
              <a:t>conturi </a:t>
            </a:r>
            <a:r>
              <a:rPr b="1" dirty="0">
                <a:solidFill>
                  <a:srgbClr val="800080"/>
                </a:solidFill>
                <a:latin typeface="Arial Narrow"/>
                <a:cs typeface="Arial Narrow"/>
              </a:rPr>
              <a:t>bancare</a:t>
            </a:r>
            <a:r>
              <a:rPr b="1" spc="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b="1" dirty="0">
                <a:solidFill>
                  <a:srgbClr val="800080"/>
                </a:solidFill>
                <a:latin typeface="Arial Narrow"/>
                <a:cs typeface="Arial Narrow"/>
              </a:rPr>
              <a:t>diferite</a:t>
            </a:r>
            <a:r>
              <a:rPr b="1" spc="-3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dirty="0"/>
              <a:t>și</a:t>
            </a:r>
            <a:r>
              <a:rPr spc="-20" dirty="0"/>
              <a:t> </a:t>
            </a:r>
            <a:r>
              <a:rPr dirty="0"/>
              <a:t>a</a:t>
            </a:r>
            <a:r>
              <a:rPr spc="-30" dirty="0"/>
              <a:t> </a:t>
            </a:r>
            <a:r>
              <a:rPr dirty="0"/>
              <a:t>lua</a:t>
            </a:r>
            <a:r>
              <a:rPr spc="-30" dirty="0"/>
              <a:t> </a:t>
            </a:r>
            <a:r>
              <a:rPr dirty="0"/>
              <a:t>în</a:t>
            </a:r>
            <a:r>
              <a:rPr spc="-30" dirty="0"/>
              <a:t> </a:t>
            </a:r>
            <a:r>
              <a:rPr dirty="0"/>
              <a:t>calcul taxele</a:t>
            </a:r>
            <a:r>
              <a:rPr spc="-10" dirty="0"/>
              <a:t> </a:t>
            </a:r>
            <a:r>
              <a:rPr dirty="0"/>
              <a:t>care</a:t>
            </a:r>
            <a:r>
              <a:rPr spc="5" dirty="0"/>
              <a:t> </a:t>
            </a:r>
            <a:r>
              <a:rPr dirty="0"/>
              <a:t>se</a:t>
            </a:r>
            <a:r>
              <a:rPr spc="-25" dirty="0"/>
              <a:t> </a:t>
            </a:r>
            <a:r>
              <a:rPr dirty="0"/>
              <a:t>plătesc anul </a:t>
            </a:r>
            <a:r>
              <a:rPr spc="-10" dirty="0"/>
              <a:t>următor.</a:t>
            </a:r>
          </a:p>
          <a:p>
            <a:pPr marL="12700" marR="2240915">
              <a:lnSpc>
                <a:spcPct val="183100"/>
              </a:lnSpc>
              <a:spcBef>
                <a:spcPts val="185"/>
              </a:spcBef>
            </a:pPr>
            <a:r>
              <a:rPr sz="1950" dirty="0"/>
              <a:t>Penalitățile</a:t>
            </a:r>
            <a:r>
              <a:rPr sz="1950" spc="60" dirty="0"/>
              <a:t> </a:t>
            </a:r>
            <a:r>
              <a:rPr sz="1950" dirty="0"/>
              <a:t>de</a:t>
            </a:r>
            <a:r>
              <a:rPr sz="1950" spc="40" dirty="0"/>
              <a:t> </a:t>
            </a:r>
            <a:r>
              <a:rPr sz="1950" dirty="0"/>
              <a:t>întarziere</a:t>
            </a:r>
            <a:r>
              <a:rPr sz="1950" spc="45" dirty="0"/>
              <a:t> </a:t>
            </a:r>
            <a:r>
              <a:rPr sz="1950" dirty="0"/>
              <a:t>pentru</a:t>
            </a:r>
            <a:r>
              <a:rPr sz="1950" spc="40" dirty="0"/>
              <a:t> </a:t>
            </a:r>
            <a:r>
              <a:rPr sz="1950" dirty="0"/>
              <a:t>datoriile</a:t>
            </a:r>
            <a:r>
              <a:rPr sz="1950" spc="60" dirty="0"/>
              <a:t> </a:t>
            </a:r>
            <a:r>
              <a:rPr sz="1950" dirty="0"/>
              <a:t>fiscale</a:t>
            </a:r>
            <a:r>
              <a:rPr sz="1950" spc="25" dirty="0"/>
              <a:t> </a:t>
            </a:r>
            <a:r>
              <a:rPr sz="1950" dirty="0"/>
              <a:t>-</a:t>
            </a:r>
            <a:r>
              <a:rPr sz="1950" spc="25" dirty="0"/>
              <a:t> </a:t>
            </a:r>
            <a:r>
              <a:rPr sz="1950" dirty="0"/>
              <a:t>0,01%</a:t>
            </a:r>
            <a:r>
              <a:rPr sz="1950" spc="55" dirty="0"/>
              <a:t> </a:t>
            </a:r>
            <a:r>
              <a:rPr sz="1950" dirty="0"/>
              <a:t>pe</a:t>
            </a:r>
            <a:r>
              <a:rPr sz="1950" spc="40" dirty="0"/>
              <a:t> </a:t>
            </a:r>
            <a:r>
              <a:rPr sz="1950" spc="-25" dirty="0"/>
              <a:t>zi. </a:t>
            </a:r>
            <a:r>
              <a:rPr sz="1950" dirty="0"/>
              <a:t>Dobânzile</a:t>
            </a:r>
            <a:r>
              <a:rPr sz="1950" spc="40" dirty="0"/>
              <a:t> </a:t>
            </a:r>
            <a:r>
              <a:rPr sz="1950" dirty="0"/>
              <a:t>de</a:t>
            </a:r>
            <a:r>
              <a:rPr sz="1950" spc="40" dirty="0"/>
              <a:t> </a:t>
            </a:r>
            <a:r>
              <a:rPr sz="1950" dirty="0"/>
              <a:t>întârziere</a:t>
            </a:r>
            <a:r>
              <a:rPr sz="1950" spc="45" dirty="0"/>
              <a:t> </a:t>
            </a:r>
            <a:r>
              <a:rPr sz="1950" dirty="0"/>
              <a:t>pentru</a:t>
            </a:r>
            <a:r>
              <a:rPr sz="1950" spc="40" dirty="0"/>
              <a:t> </a:t>
            </a:r>
            <a:r>
              <a:rPr sz="1950" dirty="0"/>
              <a:t>datoriile</a:t>
            </a:r>
            <a:r>
              <a:rPr sz="1950" spc="65" dirty="0"/>
              <a:t> </a:t>
            </a:r>
            <a:r>
              <a:rPr sz="1950" dirty="0"/>
              <a:t>fiscale</a:t>
            </a:r>
            <a:r>
              <a:rPr sz="1950" spc="20" dirty="0"/>
              <a:t> </a:t>
            </a:r>
            <a:r>
              <a:rPr sz="1950" dirty="0"/>
              <a:t>-</a:t>
            </a:r>
            <a:r>
              <a:rPr sz="1950" spc="25" dirty="0"/>
              <a:t> </a:t>
            </a:r>
            <a:r>
              <a:rPr sz="1950" dirty="0"/>
              <a:t>0,02%</a:t>
            </a:r>
            <a:r>
              <a:rPr sz="1950" spc="60" dirty="0"/>
              <a:t> </a:t>
            </a:r>
            <a:r>
              <a:rPr sz="1950" dirty="0"/>
              <a:t>pe</a:t>
            </a:r>
            <a:r>
              <a:rPr sz="1950" spc="40" dirty="0"/>
              <a:t> </a:t>
            </a:r>
            <a:r>
              <a:rPr sz="1950" spc="-25" dirty="0"/>
              <a:t>zi.</a:t>
            </a:r>
            <a:endParaRPr sz="195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50"/>
              </a:lnSpc>
            </a:pPr>
            <a:r>
              <a:rPr spc="-25" dirty="0"/>
              <a:t>21</a:t>
            </a:r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558165">
              <a:lnSpc>
                <a:spcPct val="100000"/>
              </a:lnSpc>
              <a:spcBef>
                <a:spcPts val="125"/>
              </a:spcBef>
            </a:pPr>
            <a:r>
              <a:rPr dirty="0"/>
              <a:t>BIA</a:t>
            </a:r>
            <a:r>
              <a:rPr spc="-90" dirty="0"/>
              <a:t> </a:t>
            </a:r>
            <a:r>
              <a:rPr dirty="0"/>
              <a:t>poate</a:t>
            </a:r>
            <a:r>
              <a:rPr spc="5" dirty="0"/>
              <a:t> </a:t>
            </a:r>
            <a:r>
              <a:rPr dirty="0"/>
              <a:t>folosi</a:t>
            </a:r>
            <a:r>
              <a:rPr spc="-5" dirty="0"/>
              <a:t> </a:t>
            </a:r>
            <a:r>
              <a:rPr dirty="0"/>
              <a:t>banii</a:t>
            </a:r>
            <a:r>
              <a:rPr spc="-25" dirty="0"/>
              <a:t> </a:t>
            </a:r>
            <a:r>
              <a:rPr dirty="0"/>
              <a:t>încasați</a:t>
            </a:r>
            <a:r>
              <a:rPr spc="-30" dirty="0"/>
              <a:t> </a:t>
            </a:r>
            <a:r>
              <a:rPr dirty="0"/>
              <a:t>în</a:t>
            </a:r>
            <a:r>
              <a:rPr spc="15" dirty="0"/>
              <a:t> </a:t>
            </a:r>
            <a:r>
              <a:rPr dirty="0"/>
              <a:t>timpul </a:t>
            </a:r>
            <a:r>
              <a:rPr spc="-10" dirty="0"/>
              <a:t>anului?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42219" y="2100440"/>
            <a:ext cx="8456295" cy="4048760"/>
          </a:xfrm>
          <a:prstGeom prst="rect">
            <a:avLst/>
          </a:prstGeom>
        </p:spPr>
        <p:txBody>
          <a:bodyPr vert="horz" wrap="square" lIns="0" tIns="180340" rIns="0" bIns="0" rtlCol="0">
            <a:spAutoFit/>
          </a:bodyPr>
          <a:lstStyle/>
          <a:p>
            <a:pPr marL="350520" indent="-337820">
              <a:lnSpc>
                <a:spcPct val="100000"/>
              </a:lnSpc>
              <a:spcBef>
                <a:spcPts val="1420"/>
              </a:spcBef>
              <a:buClr>
                <a:srgbClr val="800080"/>
              </a:buClr>
              <a:buFont typeface="Arial"/>
              <a:buChar char="►"/>
              <a:tabLst>
                <a:tab pos="350520" algn="l"/>
              </a:tabLst>
            </a:pPr>
            <a:r>
              <a:rPr sz="2200" dirty="0">
                <a:latin typeface="Arial Narrow"/>
                <a:cs typeface="Arial Narrow"/>
              </a:rPr>
              <a:t>Dacă</a:t>
            </a:r>
            <a:r>
              <a:rPr sz="2200" spc="-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vrei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să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te</a:t>
            </a:r>
            <a:r>
              <a:rPr sz="2200" spc="-6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dezvolți</a:t>
            </a:r>
            <a:r>
              <a:rPr sz="2200" spc="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în</a:t>
            </a:r>
            <a:r>
              <a:rPr sz="2200" spc="-6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viitor,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atunci</a:t>
            </a:r>
            <a:r>
              <a:rPr sz="2200" b="1" spc="-5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spc="-25" dirty="0">
                <a:solidFill>
                  <a:srgbClr val="800080"/>
                </a:solidFill>
                <a:latin typeface="Arial Narrow"/>
                <a:cs typeface="Arial Narrow"/>
              </a:rPr>
              <a:t>SRL</a:t>
            </a:r>
            <a:endParaRPr sz="2200">
              <a:latin typeface="Arial Narrow"/>
              <a:cs typeface="Arial Narrow"/>
            </a:endParaRPr>
          </a:p>
          <a:p>
            <a:pPr marL="350520" indent="-337820">
              <a:lnSpc>
                <a:spcPct val="100000"/>
              </a:lnSpc>
              <a:spcBef>
                <a:spcPts val="1320"/>
              </a:spcBef>
              <a:buClr>
                <a:srgbClr val="800080"/>
              </a:buClr>
              <a:buFont typeface="Arial"/>
              <a:buChar char="►"/>
              <a:tabLst>
                <a:tab pos="350520" algn="l"/>
              </a:tabLst>
            </a:pPr>
            <a:r>
              <a:rPr sz="2200" dirty="0">
                <a:latin typeface="Arial Narrow"/>
                <a:cs typeface="Arial Narrow"/>
              </a:rPr>
              <a:t>Dacă</a:t>
            </a:r>
            <a:r>
              <a:rPr sz="2200" spc="-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vrei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să</a:t>
            </a:r>
            <a:r>
              <a:rPr sz="2200" spc="-3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accesezi finanțări</a:t>
            </a:r>
            <a:r>
              <a:rPr sz="2200" spc="-4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nerambursabile,</a:t>
            </a:r>
            <a:r>
              <a:rPr sz="2200" spc="10" dirty="0"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atunci</a:t>
            </a:r>
            <a:r>
              <a:rPr sz="2200" b="1" spc="-5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spc="-25" dirty="0">
                <a:solidFill>
                  <a:srgbClr val="800080"/>
                </a:solidFill>
                <a:latin typeface="Arial Narrow"/>
                <a:cs typeface="Arial Narrow"/>
              </a:rPr>
              <a:t>SRL</a:t>
            </a:r>
            <a:endParaRPr sz="2200">
              <a:latin typeface="Arial Narrow"/>
              <a:cs typeface="Arial Narrow"/>
            </a:endParaRPr>
          </a:p>
          <a:p>
            <a:pPr marL="350520" indent="-337820">
              <a:lnSpc>
                <a:spcPct val="100000"/>
              </a:lnSpc>
              <a:spcBef>
                <a:spcPts val="1320"/>
              </a:spcBef>
              <a:buClr>
                <a:srgbClr val="800080"/>
              </a:buClr>
              <a:buFont typeface="Arial"/>
              <a:buChar char="►"/>
              <a:tabLst>
                <a:tab pos="350520" algn="l"/>
              </a:tabLst>
            </a:pPr>
            <a:r>
              <a:rPr sz="2200" dirty="0">
                <a:latin typeface="Arial Narrow"/>
                <a:cs typeface="Arial Narrow"/>
              </a:rPr>
              <a:t>Dacă vrei să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ai</a:t>
            </a:r>
            <a:r>
              <a:rPr sz="2200" spc="-3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o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contabilitate</a:t>
            </a:r>
            <a:r>
              <a:rPr sz="2200" spc="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mai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simplă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și</a:t>
            </a:r>
            <a:r>
              <a:rPr sz="2200" spc="-3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mai</a:t>
            </a:r>
            <a:r>
              <a:rPr sz="2200" spc="-3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ieftină,</a:t>
            </a:r>
            <a:r>
              <a:rPr sz="2200" spc="-30" dirty="0"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atunci</a:t>
            </a:r>
            <a:r>
              <a:rPr sz="2200" b="1" spc="-2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spc="-25" dirty="0">
                <a:solidFill>
                  <a:srgbClr val="800080"/>
                </a:solidFill>
                <a:latin typeface="Arial Narrow"/>
                <a:cs typeface="Arial Narrow"/>
              </a:rPr>
              <a:t>BIA</a:t>
            </a:r>
            <a:endParaRPr sz="2200">
              <a:latin typeface="Arial Narrow"/>
              <a:cs typeface="Arial Narrow"/>
            </a:endParaRPr>
          </a:p>
          <a:p>
            <a:pPr marL="350520" indent="-337820">
              <a:lnSpc>
                <a:spcPct val="100000"/>
              </a:lnSpc>
              <a:spcBef>
                <a:spcPts val="1320"/>
              </a:spcBef>
              <a:buClr>
                <a:srgbClr val="800080"/>
              </a:buClr>
              <a:buFont typeface="Arial"/>
              <a:buChar char="►"/>
              <a:tabLst>
                <a:tab pos="350520" algn="l"/>
              </a:tabLst>
            </a:pPr>
            <a:r>
              <a:rPr sz="2200" dirty="0">
                <a:latin typeface="Arial Narrow"/>
                <a:cs typeface="Arial Narrow"/>
              </a:rPr>
              <a:t>Dacă vrei</a:t>
            </a:r>
            <a:r>
              <a:rPr sz="2200" spc="-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să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ai</a:t>
            </a:r>
            <a:r>
              <a:rPr sz="2200" spc="-3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un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venit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suplimentar,</a:t>
            </a:r>
            <a:r>
              <a:rPr sz="2200" spc="-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pe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lângă salariu,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atunci</a:t>
            </a:r>
            <a:r>
              <a:rPr sz="2200" b="1" spc="-4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spc="-25" dirty="0">
                <a:solidFill>
                  <a:srgbClr val="800080"/>
                </a:solidFill>
                <a:latin typeface="Arial Narrow"/>
                <a:cs typeface="Arial Narrow"/>
              </a:rPr>
              <a:t>BIA</a:t>
            </a:r>
            <a:endParaRPr sz="2200">
              <a:latin typeface="Arial Narrow"/>
              <a:cs typeface="Arial Narrow"/>
            </a:endParaRPr>
          </a:p>
          <a:p>
            <a:pPr marL="12700" marR="805180" indent="337820">
              <a:lnSpc>
                <a:spcPct val="150000"/>
              </a:lnSpc>
              <a:buClr>
                <a:srgbClr val="800080"/>
              </a:buClr>
              <a:buFont typeface="Arial"/>
              <a:buChar char="►"/>
              <a:tabLst>
                <a:tab pos="350520" algn="l"/>
              </a:tabLst>
            </a:pPr>
            <a:r>
              <a:rPr sz="2200" dirty="0">
                <a:latin typeface="Arial Narrow"/>
                <a:cs typeface="Arial Narrow"/>
              </a:rPr>
              <a:t>Dacă</a:t>
            </a:r>
            <a:r>
              <a:rPr sz="2200" spc="-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vrei</a:t>
            </a:r>
            <a:r>
              <a:rPr sz="2200" spc="-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să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nu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ai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răspundere mare,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oricare</a:t>
            </a:r>
            <a:r>
              <a:rPr sz="2200" dirty="0">
                <a:latin typeface="Arial Narrow"/>
                <a:cs typeface="Arial Narrow"/>
              </a:rPr>
              <a:t>.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La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amândouă răspunzi</a:t>
            </a:r>
            <a:r>
              <a:rPr sz="2200" spc="10" dirty="0">
                <a:latin typeface="Arial Narrow"/>
                <a:cs typeface="Arial Narrow"/>
              </a:rPr>
              <a:t> </a:t>
            </a:r>
            <a:r>
              <a:rPr sz="2200" spc="-25" dirty="0">
                <a:latin typeface="Arial Narrow"/>
                <a:cs typeface="Arial Narrow"/>
              </a:rPr>
              <a:t>cu </a:t>
            </a:r>
            <a:r>
              <a:rPr sz="2200" dirty="0">
                <a:latin typeface="Arial Narrow"/>
                <a:cs typeface="Arial Narrow"/>
              </a:rPr>
              <a:t>patrimoniul</a:t>
            </a:r>
            <a:r>
              <a:rPr sz="2200" spc="-45" dirty="0"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personal</a:t>
            </a:r>
            <a:endParaRPr sz="2200">
              <a:latin typeface="Arial Narrow"/>
              <a:cs typeface="Arial Narrow"/>
            </a:endParaRPr>
          </a:p>
          <a:p>
            <a:pPr marL="12700" marR="5080" indent="337820">
              <a:lnSpc>
                <a:spcPct val="150000"/>
              </a:lnSpc>
              <a:buClr>
                <a:srgbClr val="800080"/>
              </a:buClr>
              <a:buFont typeface="Arial"/>
              <a:buChar char="►"/>
              <a:tabLst>
                <a:tab pos="350520" algn="l"/>
              </a:tabLst>
            </a:pPr>
            <a:r>
              <a:rPr sz="2200" dirty="0">
                <a:latin typeface="Arial Narrow"/>
                <a:cs typeface="Arial Narrow"/>
              </a:rPr>
              <a:t>Dacă vrei</a:t>
            </a:r>
            <a:r>
              <a:rPr sz="2200" spc="-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să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nu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ai</a:t>
            </a:r>
            <a:r>
              <a:rPr sz="2200" spc="-3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riscuri</a:t>
            </a:r>
            <a:r>
              <a:rPr sz="2200" spc="-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de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încadrare</a:t>
            </a:r>
            <a:r>
              <a:rPr sz="2200" spc="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ca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activitate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dependentă</a:t>
            </a:r>
            <a:r>
              <a:rPr sz="2200" spc="3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(în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cazul</a:t>
            </a:r>
            <a:r>
              <a:rPr sz="2200" spc="-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în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spc="-20" dirty="0">
                <a:latin typeface="Arial Narrow"/>
                <a:cs typeface="Arial Narrow"/>
              </a:rPr>
              <a:t>care </a:t>
            </a:r>
            <a:r>
              <a:rPr sz="2200" dirty="0">
                <a:latin typeface="Arial Narrow"/>
                <a:cs typeface="Arial Narrow"/>
              </a:rPr>
              <a:t>te</a:t>
            </a:r>
            <a:r>
              <a:rPr sz="2200" spc="-4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pune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angajatorul),</a:t>
            </a:r>
            <a:r>
              <a:rPr sz="2200" spc="25" dirty="0"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atunci</a:t>
            </a:r>
            <a:r>
              <a:rPr sz="2200" b="1" spc="-4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spc="-25" dirty="0">
                <a:solidFill>
                  <a:srgbClr val="800080"/>
                </a:solidFill>
                <a:latin typeface="Arial Narrow"/>
                <a:cs typeface="Arial Narrow"/>
              </a:rPr>
              <a:t>SRL</a:t>
            </a:r>
            <a:endParaRPr sz="2200">
              <a:latin typeface="Arial Narrow"/>
              <a:cs typeface="Arial Narrow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50"/>
              </a:lnSpc>
            </a:pPr>
            <a:r>
              <a:rPr spc="-25" dirty="0"/>
              <a:t>22</a:t>
            </a:r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2338070">
              <a:lnSpc>
                <a:spcPct val="100000"/>
              </a:lnSpc>
              <a:spcBef>
                <a:spcPts val="125"/>
              </a:spcBef>
            </a:pPr>
            <a:r>
              <a:rPr dirty="0"/>
              <a:t>BIA</a:t>
            </a:r>
            <a:r>
              <a:rPr spc="-85" dirty="0"/>
              <a:t> </a:t>
            </a:r>
            <a:r>
              <a:rPr dirty="0"/>
              <a:t>sau</a:t>
            </a:r>
            <a:r>
              <a:rPr spc="-5" dirty="0"/>
              <a:t> </a:t>
            </a:r>
            <a:r>
              <a:rPr dirty="0"/>
              <a:t>SRL?</a:t>
            </a:r>
            <a:r>
              <a:rPr spc="-5" dirty="0"/>
              <a:t> </a:t>
            </a:r>
            <a:r>
              <a:rPr spc="-25" dirty="0"/>
              <a:t>1/2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80340" rIns="0" bIns="0" rtlCol="0">
            <a:spAutoFit/>
          </a:bodyPr>
          <a:lstStyle/>
          <a:p>
            <a:pPr marL="350520" indent="-337820">
              <a:lnSpc>
                <a:spcPct val="100000"/>
              </a:lnSpc>
              <a:spcBef>
                <a:spcPts val="1420"/>
              </a:spcBef>
              <a:buClr>
                <a:srgbClr val="800080"/>
              </a:buClr>
              <a:buFont typeface="Arial"/>
              <a:buChar char="►"/>
              <a:tabLst>
                <a:tab pos="350520" algn="l"/>
              </a:tabLst>
            </a:pPr>
            <a:r>
              <a:rPr dirty="0"/>
              <a:t>Dacă</a:t>
            </a:r>
            <a:r>
              <a:rPr spc="-5" dirty="0"/>
              <a:t> </a:t>
            </a:r>
            <a:r>
              <a:rPr dirty="0"/>
              <a:t>nu</a:t>
            </a:r>
            <a:r>
              <a:rPr spc="-20" dirty="0"/>
              <a:t> </a:t>
            </a:r>
            <a:r>
              <a:rPr dirty="0"/>
              <a:t>ai</a:t>
            </a:r>
            <a:r>
              <a:rPr spc="-35" dirty="0"/>
              <a:t> </a:t>
            </a:r>
            <a:r>
              <a:rPr dirty="0"/>
              <a:t>cheltuieli</a:t>
            </a:r>
            <a:r>
              <a:rPr spc="-15" dirty="0"/>
              <a:t> </a:t>
            </a:r>
            <a:r>
              <a:rPr dirty="0"/>
              <a:t>cu</a:t>
            </a:r>
            <a:r>
              <a:rPr spc="-20" dirty="0"/>
              <a:t> </a:t>
            </a:r>
            <a:r>
              <a:rPr dirty="0"/>
              <a:t>activitatea</a:t>
            </a:r>
            <a:r>
              <a:rPr spc="-40" dirty="0"/>
              <a:t> </a:t>
            </a:r>
            <a:r>
              <a:rPr dirty="0"/>
              <a:t>desfășurată, </a:t>
            </a:r>
            <a:r>
              <a:rPr b="1" dirty="0">
                <a:solidFill>
                  <a:srgbClr val="800080"/>
                </a:solidFill>
                <a:latin typeface="Arial Narrow"/>
                <a:cs typeface="Arial Narrow"/>
              </a:rPr>
              <a:t>atunci</a:t>
            </a:r>
            <a:r>
              <a:rPr b="1" spc="-25" dirty="0">
                <a:solidFill>
                  <a:srgbClr val="800080"/>
                </a:solidFill>
                <a:latin typeface="Arial Narrow"/>
                <a:cs typeface="Arial Narrow"/>
              </a:rPr>
              <a:t> BIA</a:t>
            </a:r>
          </a:p>
          <a:p>
            <a:pPr marL="350520" indent="-337820">
              <a:lnSpc>
                <a:spcPct val="100000"/>
              </a:lnSpc>
              <a:spcBef>
                <a:spcPts val="1320"/>
              </a:spcBef>
              <a:buClr>
                <a:srgbClr val="800080"/>
              </a:buClr>
              <a:buFont typeface="Arial"/>
              <a:buChar char="►"/>
              <a:tabLst>
                <a:tab pos="350520" algn="l"/>
              </a:tabLst>
            </a:pPr>
            <a:r>
              <a:rPr dirty="0"/>
              <a:t>Dacă</a:t>
            </a:r>
            <a:r>
              <a:rPr spc="-10" dirty="0"/>
              <a:t> </a:t>
            </a:r>
            <a:r>
              <a:rPr dirty="0"/>
              <a:t>vrei</a:t>
            </a:r>
            <a:r>
              <a:rPr spc="-15" dirty="0"/>
              <a:t> </a:t>
            </a:r>
            <a:r>
              <a:rPr dirty="0"/>
              <a:t>să</a:t>
            </a:r>
            <a:r>
              <a:rPr spc="-20" dirty="0"/>
              <a:t> </a:t>
            </a:r>
            <a:r>
              <a:rPr dirty="0"/>
              <a:t>desfășori mai</a:t>
            </a:r>
            <a:r>
              <a:rPr spc="-35" dirty="0"/>
              <a:t> </a:t>
            </a:r>
            <a:r>
              <a:rPr dirty="0"/>
              <a:t>multe</a:t>
            </a:r>
            <a:r>
              <a:rPr spc="-25" dirty="0"/>
              <a:t> </a:t>
            </a:r>
            <a:r>
              <a:rPr dirty="0"/>
              <a:t>activități,</a:t>
            </a:r>
            <a:r>
              <a:rPr spc="-40" dirty="0"/>
              <a:t> </a:t>
            </a:r>
            <a:r>
              <a:rPr b="1" dirty="0">
                <a:solidFill>
                  <a:srgbClr val="800080"/>
                </a:solidFill>
                <a:latin typeface="Arial Narrow"/>
                <a:cs typeface="Arial Narrow"/>
              </a:rPr>
              <a:t>atunci</a:t>
            </a:r>
            <a:r>
              <a:rPr b="1" spc="-4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b="1" spc="-25" dirty="0">
                <a:solidFill>
                  <a:srgbClr val="800080"/>
                </a:solidFill>
                <a:latin typeface="Arial Narrow"/>
                <a:cs typeface="Arial Narrow"/>
              </a:rPr>
              <a:t>SRL</a:t>
            </a:r>
          </a:p>
          <a:p>
            <a:pPr marL="350520" indent="-337820">
              <a:lnSpc>
                <a:spcPct val="100000"/>
              </a:lnSpc>
              <a:spcBef>
                <a:spcPts val="1320"/>
              </a:spcBef>
              <a:buClr>
                <a:srgbClr val="800080"/>
              </a:buClr>
              <a:buFont typeface="Arial"/>
              <a:buChar char="►"/>
              <a:tabLst>
                <a:tab pos="350520" algn="l"/>
              </a:tabLst>
            </a:pPr>
            <a:r>
              <a:rPr dirty="0"/>
              <a:t>Dacă</a:t>
            </a:r>
            <a:r>
              <a:rPr spc="5" dirty="0"/>
              <a:t> </a:t>
            </a:r>
            <a:r>
              <a:rPr dirty="0"/>
              <a:t>activitatea</a:t>
            </a:r>
            <a:r>
              <a:rPr spc="-10" dirty="0"/>
              <a:t> </a:t>
            </a:r>
            <a:r>
              <a:rPr dirty="0"/>
              <a:t>e</a:t>
            </a:r>
            <a:r>
              <a:rPr spc="-30" dirty="0"/>
              <a:t> </a:t>
            </a:r>
            <a:r>
              <a:rPr dirty="0"/>
              <a:t>de</a:t>
            </a:r>
            <a:r>
              <a:rPr spc="-35" dirty="0"/>
              <a:t> </a:t>
            </a:r>
            <a:r>
              <a:rPr dirty="0"/>
              <a:t>scurtă</a:t>
            </a:r>
            <a:r>
              <a:rPr spc="-10" dirty="0"/>
              <a:t> </a:t>
            </a:r>
            <a:r>
              <a:rPr dirty="0"/>
              <a:t>durată,</a:t>
            </a:r>
            <a:r>
              <a:rPr spc="-20" dirty="0"/>
              <a:t> </a:t>
            </a:r>
            <a:r>
              <a:rPr b="1" dirty="0">
                <a:solidFill>
                  <a:srgbClr val="800080"/>
                </a:solidFill>
                <a:latin typeface="Arial Narrow"/>
                <a:cs typeface="Arial Narrow"/>
              </a:rPr>
              <a:t>atunci</a:t>
            </a:r>
            <a:r>
              <a:rPr b="1" spc="-3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b="1" spc="-25" dirty="0">
                <a:solidFill>
                  <a:srgbClr val="800080"/>
                </a:solidFill>
                <a:latin typeface="Arial Narrow"/>
                <a:cs typeface="Arial Narrow"/>
              </a:rPr>
              <a:t>BIA</a:t>
            </a:r>
          </a:p>
          <a:p>
            <a:pPr marL="12700" marR="659765" indent="337820">
              <a:lnSpc>
                <a:spcPct val="150000"/>
              </a:lnSpc>
              <a:buClr>
                <a:srgbClr val="800080"/>
              </a:buClr>
              <a:buFont typeface="Arial"/>
              <a:buChar char="►"/>
              <a:tabLst>
                <a:tab pos="350520" algn="l"/>
              </a:tabLst>
            </a:pPr>
            <a:r>
              <a:rPr dirty="0"/>
              <a:t>Dacă</a:t>
            </a:r>
            <a:r>
              <a:rPr spc="-10" dirty="0"/>
              <a:t> </a:t>
            </a:r>
            <a:r>
              <a:rPr dirty="0"/>
              <a:t>vei</a:t>
            </a:r>
            <a:r>
              <a:rPr spc="-5" dirty="0"/>
              <a:t> </a:t>
            </a:r>
            <a:r>
              <a:rPr dirty="0"/>
              <a:t>intra</a:t>
            </a:r>
            <a:r>
              <a:rPr spc="-15" dirty="0"/>
              <a:t> </a:t>
            </a:r>
            <a:r>
              <a:rPr dirty="0"/>
              <a:t>în</a:t>
            </a:r>
            <a:r>
              <a:rPr spc="-35" dirty="0"/>
              <a:t> </a:t>
            </a:r>
            <a:r>
              <a:rPr dirty="0"/>
              <a:t>concediu</a:t>
            </a:r>
            <a:r>
              <a:rPr spc="25" dirty="0"/>
              <a:t> </a:t>
            </a:r>
            <a:r>
              <a:rPr dirty="0"/>
              <a:t>de</a:t>
            </a:r>
            <a:r>
              <a:rPr spc="-35" dirty="0"/>
              <a:t> </a:t>
            </a:r>
            <a:r>
              <a:rPr dirty="0"/>
              <a:t>îngrijire</a:t>
            </a:r>
            <a:r>
              <a:rPr spc="-15" dirty="0"/>
              <a:t> </a:t>
            </a:r>
            <a:r>
              <a:rPr dirty="0"/>
              <a:t>copil</a:t>
            </a:r>
            <a:r>
              <a:rPr spc="-10" dirty="0"/>
              <a:t> </a:t>
            </a:r>
            <a:r>
              <a:rPr dirty="0"/>
              <a:t>și</a:t>
            </a:r>
            <a:r>
              <a:rPr spc="-30" dirty="0"/>
              <a:t> </a:t>
            </a:r>
            <a:r>
              <a:rPr dirty="0"/>
              <a:t>vei</a:t>
            </a:r>
            <a:r>
              <a:rPr spc="-5" dirty="0"/>
              <a:t> </a:t>
            </a:r>
            <a:r>
              <a:rPr dirty="0"/>
              <a:t>vrea</a:t>
            </a:r>
            <a:r>
              <a:rPr spc="-35" dirty="0"/>
              <a:t> </a:t>
            </a:r>
            <a:r>
              <a:rPr dirty="0"/>
              <a:t>să</a:t>
            </a:r>
            <a:r>
              <a:rPr spc="-15" dirty="0"/>
              <a:t> </a:t>
            </a:r>
            <a:r>
              <a:rPr dirty="0"/>
              <a:t>ai</a:t>
            </a:r>
            <a:r>
              <a:rPr spc="-30" dirty="0"/>
              <a:t> </a:t>
            </a:r>
            <a:r>
              <a:rPr dirty="0"/>
              <a:t>venituri</a:t>
            </a:r>
            <a:r>
              <a:rPr spc="-5" dirty="0"/>
              <a:t> </a:t>
            </a:r>
            <a:r>
              <a:rPr spc="-20" dirty="0"/>
              <a:t>plus </a:t>
            </a:r>
            <a:r>
              <a:rPr dirty="0"/>
              <a:t>indemnizație,</a:t>
            </a:r>
            <a:r>
              <a:rPr spc="-5" dirty="0"/>
              <a:t> </a:t>
            </a:r>
            <a:r>
              <a:rPr b="1" dirty="0">
                <a:solidFill>
                  <a:srgbClr val="800080"/>
                </a:solidFill>
                <a:latin typeface="Arial Narrow"/>
                <a:cs typeface="Arial Narrow"/>
              </a:rPr>
              <a:t>atunci</a:t>
            </a:r>
            <a:r>
              <a:rPr b="1" spc="-6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b="1" spc="-25" dirty="0">
                <a:solidFill>
                  <a:srgbClr val="800080"/>
                </a:solidFill>
                <a:latin typeface="Arial Narrow"/>
                <a:cs typeface="Arial Narrow"/>
              </a:rPr>
              <a:t>SRL</a:t>
            </a:r>
          </a:p>
          <a:p>
            <a:pPr marL="350520" indent="-337820">
              <a:lnSpc>
                <a:spcPct val="100000"/>
              </a:lnSpc>
              <a:spcBef>
                <a:spcPts val="1320"/>
              </a:spcBef>
              <a:buClr>
                <a:srgbClr val="800080"/>
              </a:buClr>
              <a:buFont typeface="Arial"/>
              <a:buChar char="►"/>
              <a:tabLst>
                <a:tab pos="350520" algn="l"/>
              </a:tabLst>
            </a:pPr>
            <a:r>
              <a:rPr dirty="0"/>
              <a:t>Dacă</a:t>
            </a:r>
            <a:r>
              <a:rPr spc="5" dirty="0"/>
              <a:t> </a:t>
            </a:r>
            <a:r>
              <a:rPr dirty="0"/>
              <a:t>vrei să</a:t>
            </a:r>
            <a:r>
              <a:rPr spc="-15" dirty="0"/>
              <a:t> </a:t>
            </a:r>
            <a:r>
              <a:rPr dirty="0"/>
              <a:t>te</a:t>
            </a:r>
            <a:r>
              <a:rPr spc="-55" dirty="0"/>
              <a:t> </a:t>
            </a:r>
            <a:r>
              <a:rPr dirty="0"/>
              <a:t>asociezi</a:t>
            </a:r>
            <a:r>
              <a:rPr spc="20" dirty="0"/>
              <a:t> </a:t>
            </a:r>
            <a:r>
              <a:rPr dirty="0"/>
              <a:t>cu</a:t>
            </a:r>
            <a:r>
              <a:rPr spc="-30" dirty="0"/>
              <a:t> </a:t>
            </a:r>
            <a:r>
              <a:rPr dirty="0"/>
              <a:t>un</a:t>
            </a:r>
            <a:r>
              <a:rPr spc="-10" dirty="0"/>
              <a:t> </a:t>
            </a:r>
            <a:r>
              <a:rPr dirty="0"/>
              <a:t>prieten,</a:t>
            </a:r>
            <a:r>
              <a:rPr spc="-10" dirty="0"/>
              <a:t> </a:t>
            </a:r>
            <a:r>
              <a:rPr b="1" dirty="0">
                <a:solidFill>
                  <a:srgbClr val="800080"/>
                </a:solidFill>
                <a:latin typeface="Arial Narrow"/>
                <a:cs typeface="Arial Narrow"/>
              </a:rPr>
              <a:t>atunci</a:t>
            </a:r>
            <a:r>
              <a:rPr b="1" spc="-3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b="1" spc="-25" dirty="0">
                <a:solidFill>
                  <a:srgbClr val="800080"/>
                </a:solidFill>
                <a:latin typeface="Arial Narrow"/>
                <a:cs typeface="Arial Narrow"/>
              </a:rPr>
              <a:t>SRL</a:t>
            </a:r>
          </a:p>
          <a:p>
            <a:pPr marL="350520" indent="-337820">
              <a:lnSpc>
                <a:spcPct val="100000"/>
              </a:lnSpc>
              <a:spcBef>
                <a:spcPts val="1320"/>
              </a:spcBef>
              <a:buClr>
                <a:srgbClr val="800080"/>
              </a:buClr>
              <a:buFont typeface="Arial"/>
              <a:buChar char="►"/>
              <a:tabLst>
                <a:tab pos="350520" algn="l"/>
              </a:tabLst>
            </a:pPr>
            <a:r>
              <a:rPr dirty="0"/>
              <a:t>Dacă</a:t>
            </a:r>
            <a:r>
              <a:rPr spc="5" dirty="0"/>
              <a:t> </a:t>
            </a:r>
            <a:r>
              <a:rPr dirty="0"/>
              <a:t>estimezi un</a:t>
            </a:r>
            <a:r>
              <a:rPr spc="-35" dirty="0"/>
              <a:t> </a:t>
            </a:r>
            <a:r>
              <a:rPr dirty="0"/>
              <a:t>venit</a:t>
            </a:r>
            <a:r>
              <a:rPr spc="5" dirty="0"/>
              <a:t> </a:t>
            </a:r>
            <a:r>
              <a:rPr dirty="0"/>
              <a:t>mai</a:t>
            </a:r>
            <a:r>
              <a:rPr spc="-25" dirty="0"/>
              <a:t> </a:t>
            </a:r>
            <a:r>
              <a:rPr dirty="0"/>
              <a:t>mic</a:t>
            </a:r>
            <a:r>
              <a:rPr spc="-20" dirty="0"/>
              <a:t> </a:t>
            </a:r>
            <a:r>
              <a:rPr dirty="0"/>
              <a:t>de</a:t>
            </a:r>
            <a:r>
              <a:rPr spc="-35" dirty="0"/>
              <a:t> </a:t>
            </a:r>
            <a:r>
              <a:rPr dirty="0"/>
              <a:t>12</a:t>
            </a:r>
            <a:r>
              <a:rPr spc="-30" dirty="0"/>
              <a:t> </a:t>
            </a:r>
            <a:r>
              <a:rPr dirty="0"/>
              <a:t>salarii minime</a:t>
            </a:r>
            <a:r>
              <a:rPr spc="-30" dirty="0"/>
              <a:t> </a:t>
            </a:r>
            <a:r>
              <a:rPr dirty="0"/>
              <a:t>pe</a:t>
            </a:r>
            <a:r>
              <a:rPr spc="-15" dirty="0"/>
              <a:t> </a:t>
            </a:r>
            <a:r>
              <a:rPr dirty="0"/>
              <a:t>economie, </a:t>
            </a:r>
            <a:r>
              <a:rPr b="1" dirty="0">
                <a:solidFill>
                  <a:srgbClr val="800080"/>
                </a:solidFill>
                <a:latin typeface="Arial Narrow"/>
                <a:cs typeface="Arial Narrow"/>
              </a:rPr>
              <a:t>atunci</a:t>
            </a:r>
            <a:r>
              <a:rPr b="1" spc="-1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b="1" spc="-25" dirty="0">
                <a:solidFill>
                  <a:srgbClr val="800080"/>
                </a:solidFill>
                <a:latin typeface="Arial Narrow"/>
                <a:cs typeface="Arial Narrow"/>
              </a:rPr>
              <a:t>BIA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50"/>
              </a:lnSpc>
            </a:pPr>
            <a:r>
              <a:rPr spc="-25" dirty="0"/>
              <a:t>23</a:t>
            </a:r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2417445">
              <a:lnSpc>
                <a:spcPct val="100000"/>
              </a:lnSpc>
              <a:spcBef>
                <a:spcPts val="125"/>
              </a:spcBef>
            </a:pPr>
            <a:r>
              <a:rPr dirty="0"/>
              <a:t>BIA</a:t>
            </a:r>
            <a:r>
              <a:rPr spc="-90" dirty="0"/>
              <a:t> </a:t>
            </a:r>
            <a:r>
              <a:rPr dirty="0"/>
              <a:t>sau</a:t>
            </a:r>
            <a:r>
              <a:rPr spc="10" dirty="0"/>
              <a:t> </a:t>
            </a:r>
            <a:r>
              <a:rPr dirty="0"/>
              <a:t>SRL</a:t>
            </a:r>
            <a:r>
              <a:rPr spc="-60" dirty="0"/>
              <a:t> </a:t>
            </a:r>
            <a:r>
              <a:rPr spc="-25" dirty="0"/>
              <a:t>2/2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42219" y="2843204"/>
            <a:ext cx="8292465" cy="2471420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12700" marR="191770">
              <a:lnSpc>
                <a:spcPts val="2380"/>
              </a:lnSpc>
              <a:spcBef>
                <a:spcPts val="390"/>
              </a:spcBef>
            </a:pPr>
            <a:r>
              <a:rPr sz="2200" dirty="0">
                <a:latin typeface="Arial Narrow"/>
                <a:cs typeface="Arial Narrow"/>
              </a:rPr>
              <a:t>Nu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există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un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răspuns</a:t>
            </a:r>
            <a:r>
              <a:rPr sz="2200" spc="1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simplu,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nici</a:t>
            </a:r>
            <a:r>
              <a:rPr sz="2200" spc="-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măcar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din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punct</a:t>
            </a:r>
            <a:r>
              <a:rPr sz="2200" spc="-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de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vedere fiscal,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deoarece </a:t>
            </a:r>
            <a:r>
              <a:rPr sz="2200" dirty="0">
                <a:latin typeface="Arial Narrow"/>
                <a:cs typeface="Arial Narrow"/>
              </a:rPr>
              <a:t>trebuie</a:t>
            </a:r>
            <a:r>
              <a:rPr sz="2200" spc="-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luate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în</a:t>
            </a:r>
            <a:r>
              <a:rPr sz="2200" spc="-4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calcul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veniturile</a:t>
            </a:r>
            <a:r>
              <a:rPr sz="2200" b="1" spc="-4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estimate,</a:t>
            </a:r>
            <a:r>
              <a:rPr sz="2200" b="1" spc="-1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cheltuielile</a:t>
            </a:r>
            <a:r>
              <a:rPr sz="2200" b="1" spc="-6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preconizate</a:t>
            </a:r>
            <a:r>
              <a:rPr sz="2200" b="1" spc="-1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și</a:t>
            </a:r>
            <a:r>
              <a:rPr sz="2200" spc="-40" dirty="0"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analizate informațiile:</a:t>
            </a:r>
            <a:endParaRPr sz="2200">
              <a:latin typeface="Arial Narrow"/>
              <a:cs typeface="Arial Narrow"/>
            </a:endParaRPr>
          </a:p>
          <a:p>
            <a:pPr marL="12700" marR="5080" indent="337820">
              <a:lnSpc>
                <a:spcPts val="2390"/>
              </a:lnSpc>
              <a:spcBef>
                <a:spcPts val="2345"/>
              </a:spcBef>
              <a:buFont typeface="Arial"/>
              <a:buChar char="►"/>
              <a:tabLst>
                <a:tab pos="350520" algn="l"/>
              </a:tabLst>
            </a:pPr>
            <a:r>
              <a:rPr sz="2200" b="1" spc="-10" dirty="0">
                <a:solidFill>
                  <a:srgbClr val="800080"/>
                </a:solidFill>
                <a:latin typeface="Arial Narrow"/>
                <a:cs typeface="Arial Narrow"/>
              </a:rPr>
              <a:t>Veniturile</a:t>
            </a:r>
            <a:r>
              <a:rPr sz="2200" b="1" spc="-4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anuale</a:t>
            </a:r>
            <a:r>
              <a:rPr sz="2200" b="1" spc="-3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estimate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față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de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salariul</a:t>
            </a:r>
            <a:r>
              <a:rPr sz="2200" b="1" spc="-4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minim</a:t>
            </a:r>
            <a:r>
              <a:rPr sz="2200" b="1" spc="-2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pe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economie</a:t>
            </a:r>
            <a:r>
              <a:rPr sz="2200" spc="3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pentru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12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spc="-20" dirty="0">
                <a:latin typeface="Arial Narrow"/>
                <a:cs typeface="Arial Narrow"/>
              </a:rPr>
              <a:t>luni </a:t>
            </a:r>
            <a:r>
              <a:rPr sz="2200" dirty="0">
                <a:latin typeface="Arial Narrow"/>
                <a:cs typeface="Arial Narrow"/>
              </a:rPr>
              <a:t>(mai</a:t>
            </a:r>
            <a:r>
              <a:rPr sz="2200" spc="-3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mari</a:t>
            </a:r>
            <a:r>
              <a:rPr sz="2200" spc="-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sau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mai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mici?)</a:t>
            </a:r>
            <a:endParaRPr sz="2200">
              <a:latin typeface="Arial Narrow"/>
              <a:cs typeface="Arial Narrow"/>
            </a:endParaRPr>
          </a:p>
          <a:p>
            <a:pPr marL="350520" indent="-337820">
              <a:lnSpc>
                <a:spcPct val="100000"/>
              </a:lnSpc>
              <a:spcBef>
                <a:spcPts val="2060"/>
              </a:spcBef>
              <a:buFont typeface="Arial"/>
              <a:buChar char="►"/>
              <a:tabLst>
                <a:tab pos="350520" algn="l"/>
              </a:tabLst>
            </a:pP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Marja</a:t>
            </a:r>
            <a:r>
              <a:rPr sz="2200" b="1" spc="-1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de</a:t>
            </a:r>
            <a:r>
              <a:rPr sz="2200" b="1" spc="-2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profit</a:t>
            </a:r>
            <a:r>
              <a:rPr sz="2200" b="1" spc="-4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realizată</a:t>
            </a:r>
            <a:r>
              <a:rPr sz="2200" b="1" spc="1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=</a:t>
            </a:r>
            <a:r>
              <a:rPr sz="2200" b="1" spc="-3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spc="-10" dirty="0">
                <a:latin typeface="Arial Narrow"/>
                <a:cs typeface="Arial Narrow"/>
              </a:rPr>
              <a:t>[</a:t>
            </a:r>
            <a:r>
              <a:rPr sz="2200" spc="-10" dirty="0">
                <a:latin typeface="Arial Narrow"/>
                <a:cs typeface="Arial Narrow"/>
              </a:rPr>
              <a:t>(cheltuieli-</a:t>
            </a:r>
            <a:r>
              <a:rPr sz="2200" dirty="0">
                <a:latin typeface="Arial Narrow"/>
                <a:cs typeface="Arial Narrow"/>
              </a:rPr>
              <a:t>venituri)/venituri</a:t>
            </a:r>
            <a:r>
              <a:rPr sz="2200" spc="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x100</a:t>
            </a:r>
            <a:r>
              <a:rPr sz="2200" b="1" dirty="0">
                <a:latin typeface="Arial Narrow"/>
                <a:cs typeface="Arial Narrow"/>
              </a:rPr>
              <a:t>]</a:t>
            </a:r>
            <a:r>
              <a:rPr sz="2200" b="1" spc="15" dirty="0"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&gt;</a:t>
            </a:r>
            <a:r>
              <a:rPr sz="2200" b="1" spc="-3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spc="-25" dirty="0">
                <a:solidFill>
                  <a:srgbClr val="800080"/>
                </a:solidFill>
                <a:latin typeface="Arial Narrow"/>
                <a:cs typeface="Arial Narrow"/>
              </a:rPr>
              <a:t>20%</a:t>
            </a:r>
            <a:endParaRPr sz="2200">
              <a:latin typeface="Arial Narrow"/>
              <a:cs typeface="Arial Narrow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50"/>
              </a:lnSpc>
            </a:pPr>
            <a:r>
              <a:rPr spc="-25" dirty="0"/>
              <a:t>24</a:t>
            </a:r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681480">
              <a:lnSpc>
                <a:spcPct val="100000"/>
              </a:lnSpc>
              <a:spcBef>
                <a:spcPts val="125"/>
              </a:spcBef>
            </a:pPr>
            <a:r>
              <a:rPr dirty="0"/>
              <a:t>BIA</a:t>
            </a:r>
            <a:r>
              <a:rPr spc="-60" dirty="0"/>
              <a:t> </a:t>
            </a:r>
            <a:r>
              <a:rPr dirty="0"/>
              <a:t>sau</a:t>
            </a:r>
            <a:r>
              <a:rPr spc="55" dirty="0"/>
              <a:t> </a:t>
            </a:r>
            <a:r>
              <a:rPr dirty="0"/>
              <a:t>SRL?</a:t>
            </a:r>
            <a:r>
              <a:rPr spc="25" dirty="0"/>
              <a:t> </a:t>
            </a:r>
            <a:r>
              <a:rPr spc="-10" dirty="0"/>
              <a:t>Calcule…+/-</a:t>
            </a:r>
            <a:r>
              <a:rPr spc="-35" dirty="0"/>
              <a:t>/=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7725" y="2247430"/>
            <a:ext cx="8406130" cy="33775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0520" indent="-337820">
              <a:lnSpc>
                <a:spcPts val="2510"/>
              </a:lnSpc>
              <a:spcBef>
                <a:spcPts val="95"/>
              </a:spcBef>
              <a:buClr>
                <a:srgbClr val="800080"/>
              </a:buClr>
              <a:buFont typeface="Arial"/>
              <a:buChar char="►"/>
              <a:tabLst>
                <a:tab pos="350520" algn="l"/>
              </a:tabLst>
            </a:pPr>
            <a:r>
              <a:rPr sz="2200" dirty="0">
                <a:latin typeface="Arial Narrow"/>
                <a:cs typeface="Arial Narrow"/>
              </a:rPr>
              <a:t>Costurile de</a:t>
            </a:r>
            <a:r>
              <a:rPr sz="2200" spc="-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înființare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ale</a:t>
            </a:r>
            <a:r>
              <a:rPr sz="2200" spc="-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unui</a:t>
            </a:r>
            <a:r>
              <a:rPr sz="2200" spc="5" dirty="0">
                <a:latin typeface="Arial Narrow"/>
                <a:cs typeface="Arial Narrow"/>
              </a:rPr>
              <a:t> </a:t>
            </a:r>
            <a:r>
              <a:rPr sz="2200" spc="-45" dirty="0">
                <a:latin typeface="Arial Narrow"/>
                <a:cs typeface="Arial Narrow"/>
              </a:rPr>
              <a:t>PFA</a:t>
            </a:r>
            <a:r>
              <a:rPr sz="2200" spc="-10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față</a:t>
            </a:r>
            <a:r>
              <a:rPr sz="2200" spc="-5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de</a:t>
            </a:r>
            <a:r>
              <a:rPr sz="2200" spc="-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SRL</a:t>
            </a:r>
            <a:r>
              <a:rPr sz="2200" spc="-7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sunt</a:t>
            </a:r>
            <a:r>
              <a:rPr sz="2200" spc="-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mai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mici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–</a:t>
            </a:r>
            <a:r>
              <a:rPr sz="2200" spc="-30" dirty="0">
                <a:latin typeface="Arial Narrow"/>
                <a:cs typeface="Arial Narrow"/>
              </a:rPr>
              <a:t> </a:t>
            </a:r>
            <a:r>
              <a:rPr sz="2200" b="1" spc="-10" dirty="0">
                <a:solidFill>
                  <a:srgbClr val="800080"/>
                </a:solidFill>
                <a:latin typeface="Arial Narrow"/>
                <a:cs typeface="Arial Narrow"/>
              </a:rPr>
              <a:t>adevărat!</a:t>
            </a:r>
            <a:endParaRPr sz="2200">
              <a:latin typeface="Arial Narrow"/>
              <a:cs typeface="Arial Narrow"/>
            </a:endParaRPr>
          </a:p>
          <a:p>
            <a:pPr marL="12700" marR="5080" indent="337820">
              <a:lnSpc>
                <a:spcPts val="2390"/>
              </a:lnSpc>
              <a:spcBef>
                <a:spcPts val="155"/>
              </a:spcBef>
              <a:buClr>
                <a:srgbClr val="800080"/>
              </a:buClr>
              <a:buFont typeface="Arial"/>
              <a:buChar char="►"/>
              <a:tabLst>
                <a:tab pos="350520" algn="l"/>
              </a:tabLst>
            </a:pPr>
            <a:r>
              <a:rPr sz="2200" dirty="0">
                <a:latin typeface="Arial Narrow"/>
                <a:cs typeface="Arial Narrow"/>
              </a:rPr>
              <a:t>Din</a:t>
            </a:r>
            <a:r>
              <a:rPr sz="2200" spc="-45" dirty="0">
                <a:latin typeface="Arial Narrow"/>
                <a:cs typeface="Arial Narrow"/>
              </a:rPr>
              <a:t> </a:t>
            </a:r>
            <a:r>
              <a:rPr sz="2200" spc="-40" dirty="0">
                <a:latin typeface="Arial Narrow"/>
                <a:cs typeface="Arial Narrow"/>
              </a:rPr>
              <a:t>PFA</a:t>
            </a:r>
            <a:r>
              <a:rPr sz="2200" spc="-8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pot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să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scot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banii</a:t>
            </a:r>
            <a:r>
              <a:rPr sz="2200" spc="1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imediat,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pe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când</a:t>
            </a:r>
            <a:r>
              <a:rPr sz="2200" spc="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din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SRL</a:t>
            </a:r>
            <a:r>
              <a:rPr sz="2200" spc="-5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trebuie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să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aștept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întocmirea </a:t>
            </a:r>
            <a:r>
              <a:rPr sz="2200" dirty="0">
                <a:latin typeface="Arial Narrow"/>
                <a:cs typeface="Arial Narrow"/>
              </a:rPr>
              <a:t>bilanțului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–</a:t>
            </a:r>
            <a:r>
              <a:rPr sz="2200" spc="-30" dirty="0">
                <a:latin typeface="Arial Narrow"/>
                <a:cs typeface="Arial Narrow"/>
              </a:rPr>
              <a:t> </a:t>
            </a:r>
            <a:r>
              <a:rPr sz="2200" b="1" spc="-20" dirty="0">
                <a:solidFill>
                  <a:srgbClr val="800080"/>
                </a:solidFill>
                <a:latin typeface="Arial Narrow"/>
                <a:cs typeface="Arial Narrow"/>
              </a:rPr>
              <a:t>mit!</a:t>
            </a:r>
            <a:endParaRPr sz="2200">
              <a:latin typeface="Arial Narrow"/>
              <a:cs typeface="Arial Narrow"/>
            </a:endParaRPr>
          </a:p>
          <a:p>
            <a:pPr marL="350520" indent="-337820">
              <a:lnSpc>
                <a:spcPts val="2190"/>
              </a:lnSpc>
              <a:buClr>
                <a:srgbClr val="800080"/>
              </a:buClr>
              <a:buFont typeface="Arial"/>
              <a:buChar char="►"/>
              <a:tabLst>
                <a:tab pos="350520" algn="l"/>
              </a:tabLst>
            </a:pPr>
            <a:r>
              <a:rPr sz="2200" spc="-30" dirty="0">
                <a:latin typeface="Arial Narrow"/>
                <a:cs typeface="Arial Narrow"/>
              </a:rPr>
              <a:t>PFA-</a:t>
            </a:r>
            <a:r>
              <a:rPr sz="2200" dirty="0">
                <a:latin typeface="Arial Narrow"/>
                <a:cs typeface="Arial Narrow"/>
              </a:rPr>
              <a:t>ul</a:t>
            </a:r>
            <a:r>
              <a:rPr sz="2200" spc="-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prezintă</a:t>
            </a:r>
            <a:r>
              <a:rPr sz="2200" spc="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un</a:t>
            </a:r>
            <a:r>
              <a:rPr sz="2200" spc="-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risc fiscal mai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scăzut</a:t>
            </a:r>
            <a:r>
              <a:rPr sz="2200" spc="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decât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SRL-</a:t>
            </a:r>
            <a:r>
              <a:rPr sz="2200" dirty="0">
                <a:latin typeface="Arial Narrow"/>
                <a:cs typeface="Arial Narrow"/>
              </a:rPr>
              <a:t>ul –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b="1" spc="-20" dirty="0">
                <a:solidFill>
                  <a:srgbClr val="800080"/>
                </a:solidFill>
                <a:latin typeface="Arial Narrow"/>
                <a:cs typeface="Arial Narrow"/>
              </a:rPr>
              <a:t>mit!</a:t>
            </a:r>
            <a:endParaRPr sz="2200">
              <a:latin typeface="Arial Narrow"/>
              <a:cs typeface="Arial Narrow"/>
            </a:endParaRPr>
          </a:p>
          <a:p>
            <a:pPr marL="350520" indent="-337820">
              <a:lnSpc>
                <a:spcPts val="2375"/>
              </a:lnSpc>
              <a:buClr>
                <a:srgbClr val="800080"/>
              </a:buClr>
              <a:buFont typeface="Arial"/>
              <a:buChar char="►"/>
              <a:tabLst>
                <a:tab pos="350520" algn="l"/>
              </a:tabLst>
            </a:pPr>
            <a:r>
              <a:rPr sz="2200" spc="-30" dirty="0">
                <a:latin typeface="Arial Narrow"/>
                <a:cs typeface="Arial Narrow"/>
              </a:rPr>
              <a:t>PFA-</a:t>
            </a:r>
            <a:r>
              <a:rPr sz="2200" dirty="0">
                <a:latin typeface="Arial Narrow"/>
                <a:cs typeface="Arial Narrow"/>
              </a:rPr>
              <a:t>ul</a:t>
            </a:r>
            <a:r>
              <a:rPr sz="2200" spc="-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nu</a:t>
            </a:r>
            <a:r>
              <a:rPr sz="2200" spc="-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este</a:t>
            </a:r>
            <a:r>
              <a:rPr sz="2200" spc="-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afectat</a:t>
            </a:r>
            <a:r>
              <a:rPr sz="2200" spc="-4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atât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de</a:t>
            </a:r>
            <a:r>
              <a:rPr sz="2200" spc="-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mult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de</a:t>
            </a:r>
            <a:r>
              <a:rPr sz="2200" spc="-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modificările</a:t>
            </a:r>
            <a:r>
              <a:rPr sz="2200" spc="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Codului Fiscal –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b="1" spc="-20" dirty="0">
                <a:solidFill>
                  <a:srgbClr val="800080"/>
                </a:solidFill>
                <a:latin typeface="Arial Narrow"/>
                <a:cs typeface="Arial Narrow"/>
              </a:rPr>
              <a:t>mit!</a:t>
            </a:r>
            <a:endParaRPr sz="2200">
              <a:latin typeface="Arial Narrow"/>
              <a:cs typeface="Arial Narrow"/>
            </a:endParaRPr>
          </a:p>
          <a:p>
            <a:pPr marL="350520" indent="-337820">
              <a:lnSpc>
                <a:spcPts val="2375"/>
              </a:lnSpc>
              <a:buClr>
                <a:srgbClr val="800080"/>
              </a:buClr>
              <a:buFont typeface="Arial"/>
              <a:buChar char="►"/>
              <a:tabLst>
                <a:tab pos="350520" algn="l"/>
              </a:tabLst>
            </a:pPr>
            <a:r>
              <a:rPr sz="2200" spc="-30" dirty="0">
                <a:latin typeface="Arial Narrow"/>
                <a:cs typeface="Arial Narrow"/>
              </a:rPr>
              <a:t>PFA</a:t>
            </a:r>
            <a:r>
              <a:rPr sz="2200" spc="-10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are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mai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puține</a:t>
            </a:r>
            <a:r>
              <a:rPr sz="2200" spc="-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declarații</a:t>
            </a:r>
            <a:r>
              <a:rPr sz="2200" spc="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de</a:t>
            </a:r>
            <a:r>
              <a:rPr sz="2200" spc="-3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depus</a:t>
            </a:r>
            <a:r>
              <a:rPr sz="2200" spc="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–</a:t>
            </a:r>
            <a:r>
              <a:rPr sz="2200" spc="-30" dirty="0">
                <a:latin typeface="Arial Narrow"/>
                <a:cs typeface="Arial Narrow"/>
              </a:rPr>
              <a:t> </a:t>
            </a:r>
            <a:r>
              <a:rPr sz="2200" b="1" spc="-10" dirty="0">
                <a:solidFill>
                  <a:srgbClr val="800080"/>
                </a:solidFill>
                <a:latin typeface="Arial Narrow"/>
                <a:cs typeface="Arial Narrow"/>
              </a:rPr>
              <a:t>adevărat!</a:t>
            </a:r>
            <a:endParaRPr sz="2200">
              <a:latin typeface="Arial Narrow"/>
              <a:cs typeface="Arial Narrow"/>
            </a:endParaRPr>
          </a:p>
          <a:p>
            <a:pPr marL="350520" indent="-337820">
              <a:lnSpc>
                <a:spcPts val="2375"/>
              </a:lnSpc>
              <a:buClr>
                <a:srgbClr val="800080"/>
              </a:buClr>
              <a:buFont typeface="Arial"/>
              <a:buChar char="►"/>
              <a:tabLst>
                <a:tab pos="350520" algn="l"/>
              </a:tabLst>
            </a:pPr>
            <a:r>
              <a:rPr sz="2200" dirty="0">
                <a:latin typeface="Arial Narrow"/>
                <a:cs typeface="Arial Narrow"/>
              </a:rPr>
              <a:t>Pot</a:t>
            </a:r>
            <a:r>
              <a:rPr sz="2200" spc="-30" dirty="0"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să-</a:t>
            </a:r>
            <a:r>
              <a:rPr sz="2200" dirty="0">
                <a:latin typeface="Arial Narrow"/>
                <a:cs typeface="Arial Narrow"/>
              </a:rPr>
              <a:t>mi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țin</a:t>
            </a:r>
            <a:r>
              <a:rPr sz="2200" spc="-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contabilitatea</a:t>
            </a:r>
            <a:r>
              <a:rPr sz="2200" spc="1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singur</a:t>
            </a:r>
            <a:r>
              <a:rPr sz="2200" spc="-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la</a:t>
            </a:r>
            <a:r>
              <a:rPr sz="2200" spc="-30" dirty="0">
                <a:latin typeface="Arial Narrow"/>
                <a:cs typeface="Arial Narrow"/>
              </a:rPr>
              <a:t> PFA</a:t>
            </a:r>
            <a:r>
              <a:rPr sz="2200" spc="-10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–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b="1" spc="-20" dirty="0">
                <a:solidFill>
                  <a:srgbClr val="800080"/>
                </a:solidFill>
                <a:latin typeface="Arial Narrow"/>
                <a:cs typeface="Arial Narrow"/>
              </a:rPr>
              <a:t>mit!</a:t>
            </a:r>
            <a:endParaRPr sz="2200">
              <a:latin typeface="Arial Narrow"/>
              <a:cs typeface="Arial Narrow"/>
            </a:endParaRPr>
          </a:p>
          <a:p>
            <a:pPr marL="350520" indent="-337820">
              <a:lnSpc>
                <a:spcPts val="2375"/>
              </a:lnSpc>
              <a:buClr>
                <a:srgbClr val="800080"/>
              </a:buClr>
              <a:buFont typeface="Arial"/>
              <a:buChar char="►"/>
              <a:tabLst>
                <a:tab pos="350520" algn="l"/>
              </a:tabLst>
            </a:pPr>
            <a:r>
              <a:rPr sz="2200" dirty="0">
                <a:latin typeface="Arial Narrow"/>
                <a:cs typeface="Arial Narrow"/>
              </a:rPr>
              <a:t>Mă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încadrez</a:t>
            </a:r>
            <a:r>
              <a:rPr sz="2200" spc="3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la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un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spc="-30" dirty="0">
                <a:latin typeface="Arial Narrow"/>
                <a:cs typeface="Arial Narrow"/>
              </a:rPr>
              <a:t>PFA</a:t>
            </a:r>
            <a:r>
              <a:rPr sz="2200" spc="-10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cu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normă</a:t>
            </a:r>
            <a:r>
              <a:rPr sz="2200" spc="-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de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venit</a:t>
            </a:r>
            <a:r>
              <a:rPr sz="2200" spc="-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și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este</a:t>
            </a:r>
            <a:r>
              <a:rPr sz="2200" spc="-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mult</a:t>
            </a:r>
            <a:r>
              <a:rPr sz="2200" spc="-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mai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simplu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–</a:t>
            </a:r>
            <a:r>
              <a:rPr sz="2200" spc="-5" dirty="0">
                <a:latin typeface="Arial Narrow"/>
                <a:cs typeface="Arial Narrow"/>
              </a:rPr>
              <a:t> </a:t>
            </a:r>
            <a:r>
              <a:rPr sz="2200" b="1" spc="-10" dirty="0">
                <a:solidFill>
                  <a:srgbClr val="800080"/>
                </a:solidFill>
                <a:latin typeface="Arial Narrow"/>
                <a:cs typeface="Arial Narrow"/>
              </a:rPr>
              <a:t>adevărat!</a:t>
            </a:r>
            <a:endParaRPr sz="2200">
              <a:latin typeface="Arial Narrow"/>
              <a:cs typeface="Arial Narrow"/>
            </a:endParaRPr>
          </a:p>
          <a:p>
            <a:pPr marL="350520" indent="-337820">
              <a:lnSpc>
                <a:spcPts val="2375"/>
              </a:lnSpc>
              <a:buClr>
                <a:srgbClr val="800080"/>
              </a:buClr>
              <a:buFont typeface="Arial"/>
              <a:buChar char="►"/>
              <a:tabLst>
                <a:tab pos="350520" algn="l"/>
              </a:tabLst>
            </a:pPr>
            <a:r>
              <a:rPr sz="2200" dirty="0">
                <a:latin typeface="Arial Narrow"/>
                <a:cs typeface="Arial Narrow"/>
              </a:rPr>
              <a:t>Pe</a:t>
            </a:r>
            <a:r>
              <a:rPr sz="2200" spc="-50" dirty="0">
                <a:latin typeface="Arial Narrow"/>
                <a:cs typeface="Arial Narrow"/>
              </a:rPr>
              <a:t> </a:t>
            </a:r>
            <a:r>
              <a:rPr sz="2200" spc="-30" dirty="0">
                <a:latin typeface="Arial Narrow"/>
                <a:cs typeface="Arial Narrow"/>
              </a:rPr>
              <a:t>PFA</a:t>
            </a:r>
            <a:r>
              <a:rPr sz="2200" spc="-10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pot</a:t>
            </a:r>
            <a:r>
              <a:rPr sz="2200" spc="-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desfășura</a:t>
            </a:r>
            <a:r>
              <a:rPr sz="2200" spc="-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mai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multe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activități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diferite</a:t>
            </a:r>
            <a:r>
              <a:rPr sz="2200" spc="-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–</a:t>
            </a:r>
            <a:r>
              <a:rPr sz="2200" spc="-30" dirty="0">
                <a:latin typeface="Arial Narrow"/>
                <a:cs typeface="Arial Narrow"/>
              </a:rPr>
              <a:t> </a:t>
            </a:r>
            <a:r>
              <a:rPr sz="2200" b="1" spc="-10" dirty="0">
                <a:solidFill>
                  <a:srgbClr val="800080"/>
                </a:solidFill>
                <a:latin typeface="Arial Narrow"/>
                <a:cs typeface="Arial Narrow"/>
              </a:rPr>
              <a:t>adevărat!</a:t>
            </a:r>
            <a:endParaRPr sz="2200">
              <a:latin typeface="Arial Narrow"/>
              <a:cs typeface="Arial Narrow"/>
            </a:endParaRPr>
          </a:p>
          <a:p>
            <a:pPr marL="350520" indent="-337820">
              <a:lnSpc>
                <a:spcPts val="2375"/>
              </a:lnSpc>
              <a:buClr>
                <a:srgbClr val="800080"/>
              </a:buClr>
              <a:buFont typeface="Arial"/>
              <a:buChar char="►"/>
              <a:tabLst>
                <a:tab pos="350520" algn="l"/>
              </a:tabLst>
            </a:pPr>
            <a:r>
              <a:rPr sz="2200" dirty="0">
                <a:latin typeface="Arial Narrow"/>
                <a:cs typeface="Arial Narrow"/>
              </a:rPr>
              <a:t>Pot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avea angajați</a:t>
            </a:r>
            <a:r>
              <a:rPr sz="2200" spc="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pe</a:t>
            </a:r>
            <a:r>
              <a:rPr sz="2200" spc="-5" dirty="0">
                <a:latin typeface="Arial Narrow"/>
                <a:cs typeface="Arial Narrow"/>
              </a:rPr>
              <a:t> </a:t>
            </a:r>
            <a:r>
              <a:rPr sz="2200" spc="-30" dirty="0">
                <a:latin typeface="Arial Narrow"/>
                <a:cs typeface="Arial Narrow"/>
              </a:rPr>
              <a:t>PFA</a:t>
            </a:r>
            <a:r>
              <a:rPr sz="2200" spc="-10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–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b="1" spc="-10" dirty="0">
                <a:solidFill>
                  <a:srgbClr val="800080"/>
                </a:solidFill>
                <a:latin typeface="Arial Narrow"/>
                <a:cs typeface="Arial Narrow"/>
              </a:rPr>
              <a:t>adevărat!</a:t>
            </a:r>
            <a:endParaRPr sz="2200">
              <a:latin typeface="Arial Narrow"/>
              <a:cs typeface="Arial Narrow"/>
            </a:endParaRPr>
          </a:p>
          <a:p>
            <a:pPr marL="338455" indent="-325755">
              <a:lnSpc>
                <a:spcPts val="2510"/>
              </a:lnSpc>
              <a:buClr>
                <a:srgbClr val="800080"/>
              </a:buClr>
              <a:buFont typeface="Arial"/>
              <a:buChar char="►"/>
              <a:tabLst>
                <a:tab pos="338455" algn="l"/>
              </a:tabLst>
            </a:pPr>
            <a:r>
              <a:rPr sz="2200" dirty="0">
                <a:latin typeface="Arial Narrow"/>
                <a:cs typeface="Arial Narrow"/>
              </a:rPr>
              <a:t>Am</a:t>
            </a:r>
            <a:r>
              <a:rPr sz="2200" spc="-4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o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idee</a:t>
            </a:r>
            <a:r>
              <a:rPr sz="2200" spc="-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de</a:t>
            </a:r>
            <a:r>
              <a:rPr sz="2200" spc="-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afacere</a:t>
            </a:r>
            <a:r>
              <a:rPr sz="2200" spc="1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și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vreau</a:t>
            </a:r>
            <a:r>
              <a:rPr sz="2200" spc="-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să</a:t>
            </a:r>
            <a:r>
              <a:rPr sz="2200" spc="-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încerc</a:t>
            </a:r>
            <a:r>
              <a:rPr sz="2200" spc="-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pe</a:t>
            </a:r>
            <a:r>
              <a:rPr sz="2200" spc="-5" dirty="0">
                <a:latin typeface="Arial Narrow"/>
                <a:cs typeface="Arial Narrow"/>
              </a:rPr>
              <a:t> </a:t>
            </a:r>
            <a:r>
              <a:rPr sz="2200" spc="-45" dirty="0">
                <a:latin typeface="Arial Narrow"/>
                <a:cs typeface="Arial Narrow"/>
              </a:rPr>
              <a:t>PFA</a:t>
            </a:r>
            <a:r>
              <a:rPr sz="2200" spc="-10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dacă</a:t>
            </a:r>
            <a:r>
              <a:rPr sz="2200" spc="-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funcționează</a:t>
            </a:r>
            <a:r>
              <a:rPr sz="2200" spc="3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–</a:t>
            </a:r>
            <a:r>
              <a:rPr sz="2200" spc="-30" dirty="0">
                <a:latin typeface="Arial Narrow"/>
                <a:cs typeface="Arial Narrow"/>
              </a:rPr>
              <a:t> </a:t>
            </a:r>
            <a:r>
              <a:rPr sz="2200" b="1" spc="-10" dirty="0">
                <a:solidFill>
                  <a:srgbClr val="800080"/>
                </a:solidFill>
                <a:latin typeface="Arial Narrow"/>
                <a:cs typeface="Arial Narrow"/>
              </a:rPr>
              <a:t>adevărat!</a:t>
            </a:r>
            <a:endParaRPr sz="2200">
              <a:latin typeface="Arial Narrow"/>
              <a:cs typeface="Arial Narrow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50"/>
              </a:lnSpc>
            </a:pPr>
            <a:r>
              <a:rPr spc="-25" dirty="0"/>
              <a:t>25</a:t>
            </a:r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381125">
              <a:lnSpc>
                <a:spcPct val="100000"/>
              </a:lnSpc>
              <a:spcBef>
                <a:spcPts val="125"/>
              </a:spcBef>
            </a:pPr>
            <a:r>
              <a:rPr dirty="0"/>
              <a:t>BIA</a:t>
            </a:r>
            <a:r>
              <a:rPr spc="-90" dirty="0"/>
              <a:t> </a:t>
            </a:r>
            <a:r>
              <a:rPr dirty="0"/>
              <a:t>sau</a:t>
            </a:r>
            <a:r>
              <a:rPr spc="-5" dirty="0"/>
              <a:t> </a:t>
            </a:r>
            <a:r>
              <a:rPr dirty="0"/>
              <a:t>SRL</a:t>
            </a:r>
            <a:r>
              <a:rPr spc="-55" dirty="0"/>
              <a:t> </a:t>
            </a:r>
            <a:r>
              <a:rPr dirty="0"/>
              <a:t>–</a:t>
            </a:r>
            <a:r>
              <a:rPr spc="5" dirty="0"/>
              <a:t> </a:t>
            </a:r>
            <a:r>
              <a:rPr dirty="0"/>
              <a:t>Mituri și</a:t>
            </a:r>
            <a:r>
              <a:rPr spc="-75" dirty="0"/>
              <a:t> </a:t>
            </a:r>
            <a:r>
              <a:rPr spc="-10" dirty="0"/>
              <a:t>Adevăruri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42235" y="2291634"/>
            <a:ext cx="8425815" cy="3592907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243204" indent="-230504">
              <a:lnSpc>
                <a:spcPct val="100000"/>
              </a:lnSpc>
              <a:spcBef>
                <a:spcPts val="295"/>
              </a:spcBef>
              <a:buAutoNum type="arabicPeriod"/>
              <a:tabLst>
                <a:tab pos="243204" algn="l"/>
              </a:tabLst>
            </a:pPr>
            <a:r>
              <a:rPr sz="1950" dirty="0">
                <a:latin typeface="Arial Narrow"/>
                <a:cs typeface="Arial Narrow"/>
              </a:rPr>
              <a:t>Costuri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scăzute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la</a:t>
            </a:r>
            <a:r>
              <a:rPr sz="1950" spc="1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înființare,</a:t>
            </a:r>
            <a:r>
              <a:rPr sz="1950" spc="5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zero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dacă</a:t>
            </a:r>
            <a:r>
              <a:rPr sz="1950" spc="5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te</a:t>
            </a:r>
            <a:r>
              <a:rPr sz="1950" spc="1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ocupi</a:t>
            </a:r>
            <a:r>
              <a:rPr sz="1950" spc="45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singur.</a:t>
            </a:r>
            <a:endParaRPr sz="1950" dirty="0">
              <a:latin typeface="Arial Narrow"/>
              <a:cs typeface="Arial Narrow"/>
            </a:endParaRPr>
          </a:p>
          <a:p>
            <a:pPr marL="12700" marR="5080" indent="218440">
              <a:lnSpc>
                <a:spcPct val="108700"/>
              </a:lnSpc>
              <a:buAutoNum type="arabicPeriod"/>
              <a:tabLst>
                <a:tab pos="231140" algn="l"/>
              </a:tabLst>
            </a:pPr>
            <a:r>
              <a:rPr sz="1950" dirty="0">
                <a:latin typeface="Arial Narrow"/>
                <a:cs typeface="Arial Narrow"/>
              </a:rPr>
              <a:t>Activitatea</a:t>
            </a:r>
            <a:r>
              <a:rPr sz="1950" spc="2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BIA</a:t>
            </a:r>
            <a:r>
              <a:rPr sz="1950" spc="-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nu</a:t>
            </a:r>
            <a:r>
              <a:rPr sz="1950" spc="5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are</a:t>
            </a:r>
            <a:r>
              <a:rPr sz="1950" spc="3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personalitate</a:t>
            </a:r>
            <a:r>
              <a:rPr sz="1950" spc="7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juridică,</a:t>
            </a:r>
            <a:r>
              <a:rPr sz="1950" spc="4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însă</a:t>
            </a:r>
            <a:r>
              <a:rPr sz="1950" spc="7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răspunderea</a:t>
            </a:r>
            <a:r>
              <a:rPr sz="1950" spc="9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individuală</a:t>
            </a:r>
            <a:r>
              <a:rPr sz="1950" spc="7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este</a:t>
            </a:r>
            <a:r>
              <a:rPr sz="1950" spc="2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similară</a:t>
            </a:r>
            <a:r>
              <a:rPr sz="1950" spc="30" dirty="0">
                <a:latin typeface="Arial Narrow"/>
                <a:cs typeface="Arial Narrow"/>
              </a:rPr>
              <a:t> </a:t>
            </a:r>
            <a:r>
              <a:rPr sz="1950" spc="-25" dirty="0">
                <a:latin typeface="Arial Narrow"/>
                <a:cs typeface="Arial Narrow"/>
              </a:rPr>
              <a:t>cu </a:t>
            </a:r>
            <a:r>
              <a:rPr sz="1950" dirty="0">
                <a:latin typeface="Arial Narrow"/>
                <a:cs typeface="Arial Narrow"/>
              </a:rPr>
              <a:t>cea</a:t>
            </a:r>
            <a:r>
              <a:rPr sz="1950" spc="4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a</a:t>
            </a:r>
            <a:r>
              <a:rPr sz="1950" spc="2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administratorului</a:t>
            </a:r>
            <a:r>
              <a:rPr sz="1950" spc="5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din</a:t>
            </a:r>
            <a:r>
              <a:rPr sz="1950" spc="4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SRL,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respectiv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răspunzi</a:t>
            </a:r>
            <a:r>
              <a:rPr sz="1950" spc="6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cu</a:t>
            </a:r>
            <a:r>
              <a:rPr sz="1950" spc="4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patrimoniul</a:t>
            </a:r>
            <a:r>
              <a:rPr sz="1950" spc="55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personal.</a:t>
            </a:r>
            <a:endParaRPr sz="1950" dirty="0">
              <a:latin typeface="Arial Narrow"/>
              <a:cs typeface="Arial Narrow"/>
            </a:endParaRPr>
          </a:p>
          <a:p>
            <a:pPr marL="243204" indent="-230504">
              <a:lnSpc>
                <a:spcPct val="100000"/>
              </a:lnSpc>
              <a:spcBef>
                <a:spcPts val="204"/>
              </a:spcBef>
              <a:buAutoNum type="arabicPeriod"/>
              <a:tabLst>
                <a:tab pos="243204" algn="l"/>
              </a:tabLst>
            </a:pPr>
            <a:r>
              <a:rPr sz="1950" dirty="0">
                <a:latin typeface="Arial Narrow"/>
                <a:cs typeface="Arial Narrow"/>
              </a:rPr>
              <a:t>Gestiune</a:t>
            </a:r>
            <a:r>
              <a:rPr sz="1950" spc="6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contabilă</a:t>
            </a:r>
            <a:r>
              <a:rPr sz="1950" spc="6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mai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relaxată,</a:t>
            </a:r>
            <a:r>
              <a:rPr sz="1950" spc="6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declarații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mai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puține,</a:t>
            </a:r>
            <a:r>
              <a:rPr sz="1950" spc="6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costuri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reduse.</a:t>
            </a:r>
            <a:endParaRPr sz="1950" dirty="0">
              <a:latin typeface="Arial Narrow"/>
              <a:cs typeface="Arial Narrow"/>
            </a:endParaRPr>
          </a:p>
          <a:p>
            <a:pPr marL="12700" marR="658495" indent="230504">
              <a:lnSpc>
                <a:spcPct val="108700"/>
              </a:lnSpc>
              <a:buAutoNum type="arabicPeriod"/>
              <a:tabLst>
                <a:tab pos="243204" algn="l"/>
              </a:tabLst>
            </a:pPr>
            <a:r>
              <a:rPr sz="1950" dirty="0">
                <a:latin typeface="Arial Narrow"/>
                <a:cs typeface="Arial Narrow"/>
              </a:rPr>
              <a:t>Nu</a:t>
            </a:r>
            <a:r>
              <a:rPr sz="1950" spc="1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este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obligatoriu</a:t>
            </a:r>
            <a:r>
              <a:rPr sz="1950" spc="6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un</a:t>
            </a:r>
            <a:r>
              <a:rPr sz="1950" spc="6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contabil</a:t>
            </a:r>
            <a:r>
              <a:rPr sz="1950" spc="4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autorizat,</a:t>
            </a:r>
            <a:r>
              <a:rPr sz="1950" spc="5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cum</a:t>
            </a:r>
            <a:r>
              <a:rPr sz="1950" spc="2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este</a:t>
            </a:r>
            <a:r>
              <a:rPr sz="1950" spc="1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în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cazul</a:t>
            </a:r>
            <a:r>
              <a:rPr sz="1950" spc="2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SRL.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Poți</a:t>
            </a:r>
            <a:r>
              <a:rPr sz="1950" spc="4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ține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evidența </a:t>
            </a:r>
            <a:r>
              <a:rPr sz="1950" dirty="0">
                <a:latin typeface="Arial Narrow"/>
                <a:cs typeface="Arial Narrow"/>
              </a:rPr>
              <a:t>contabilă</a:t>
            </a:r>
            <a:r>
              <a:rPr sz="1950" spc="5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singur,</a:t>
            </a:r>
            <a:r>
              <a:rPr sz="1950" spc="3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însă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ai</a:t>
            </a:r>
            <a:r>
              <a:rPr sz="1950" spc="2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grijă</a:t>
            </a:r>
            <a:r>
              <a:rPr sz="1950" spc="1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dacă</a:t>
            </a:r>
            <a:r>
              <a:rPr sz="1950" spc="3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se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complică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activitatea.</a:t>
            </a:r>
            <a:endParaRPr sz="1950" dirty="0">
              <a:latin typeface="Arial Narrow"/>
              <a:cs typeface="Arial Narrow"/>
            </a:endParaRPr>
          </a:p>
          <a:p>
            <a:pPr marL="12700" marR="97790" indent="230504">
              <a:lnSpc>
                <a:spcPts val="2540"/>
              </a:lnSpc>
              <a:spcBef>
                <a:spcPts val="110"/>
              </a:spcBef>
              <a:buAutoNum type="arabicPeriod"/>
              <a:tabLst>
                <a:tab pos="243204" algn="l"/>
              </a:tabLst>
            </a:pPr>
            <a:r>
              <a:rPr sz="1950" dirty="0">
                <a:latin typeface="Arial Narrow"/>
                <a:cs typeface="Arial Narrow"/>
              </a:rPr>
              <a:t>Se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poate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dispune</a:t>
            </a:r>
            <a:r>
              <a:rPr sz="1950" spc="8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de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banii</a:t>
            </a:r>
            <a:r>
              <a:rPr sz="1950" spc="5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încasați</a:t>
            </a:r>
            <a:r>
              <a:rPr sz="1950" spc="3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oricând,</a:t>
            </a:r>
            <a:r>
              <a:rPr sz="1950" spc="5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comparative</a:t>
            </a:r>
            <a:r>
              <a:rPr sz="1950" spc="2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cu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un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SRL</a:t>
            </a:r>
            <a:r>
              <a:rPr sz="1950" spc="-2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unde</a:t>
            </a:r>
            <a:r>
              <a:rPr sz="1950" spc="6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este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nevoie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spc="-25" dirty="0">
                <a:latin typeface="Arial Narrow"/>
                <a:cs typeface="Arial Narrow"/>
              </a:rPr>
              <a:t>de </a:t>
            </a:r>
            <a:r>
              <a:rPr sz="1950" dirty="0">
                <a:latin typeface="Arial Narrow"/>
                <a:cs typeface="Arial Narrow"/>
              </a:rPr>
              <a:t>un</a:t>
            </a:r>
            <a:r>
              <a:rPr sz="1950" spc="5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bilanț</a:t>
            </a:r>
            <a:r>
              <a:rPr sz="1950" spc="5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interimar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pentru</a:t>
            </a:r>
            <a:r>
              <a:rPr sz="1950" spc="5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repartizarea</a:t>
            </a:r>
            <a:r>
              <a:rPr sz="1950" spc="3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în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dividende</a:t>
            </a:r>
            <a:r>
              <a:rPr sz="1950" spc="55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anticipate.</a:t>
            </a:r>
            <a:endParaRPr sz="1950" dirty="0">
              <a:latin typeface="Arial Narrow"/>
              <a:cs typeface="Arial Narrow"/>
            </a:endParaRPr>
          </a:p>
          <a:p>
            <a:pPr marL="12700" marR="113030" indent="230504">
              <a:lnSpc>
                <a:spcPts val="2540"/>
              </a:lnSpc>
              <a:spcBef>
                <a:spcPts val="5"/>
              </a:spcBef>
              <a:buAutoNum type="arabicPeriod"/>
              <a:tabLst>
                <a:tab pos="243204" algn="l"/>
              </a:tabLst>
            </a:pPr>
            <a:r>
              <a:rPr sz="1950" dirty="0">
                <a:latin typeface="Arial Narrow"/>
                <a:cs typeface="Arial Narrow"/>
              </a:rPr>
              <a:t>Nu</a:t>
            </a:r>
            <a:r>
              <a:rPr sz="1950" spc="2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este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nevoie</a:t>
            </a:r>
            <a:r>
              <a:rPr sz="1950" spc="4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de</a:t>
            </a:r>
            <a:r>
              <a:rPr sz="1950" spc="6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capital</a:t>
            </a:r>
            <a:r>
              <a:rPr sz="1950" spc="5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social</a:t>
            </a:r>
            <a:endParaRPr lang="en-US" sz="1950" dirty="0">
              <a:latin typeface="Arial Narrow"/>
              <a:cs typeface="Arial Narrow"/>
            </a:endParaRPr>
          </a:p>
          <a:p>
            <a:pPr marL="12700" marR="113030" indent="230504">
              <a:lnSpc>
                <a:spcPts val="2540"/>
              </a:lnSpc>
              <a:spcBef>
                <a:spcPts val="5"/>
              </a:spcBef>
              <a:buAutoNum type="arabicPeriod"/>
              <a:tabLst>
                <a:tab pos="243204" algn="l"/>
              </a:tabLst>
            </a:pPr>
            <a:r>
              <a:rPr sz="1950" dirty="0">
                <a:latin typeface="Arial Narrow"/>
                <a:cs typeface="Arial Narrow"/>
              </a:rPr>
              <a:t>Pentru</a:t>
            </a:r>
            <a:r>
              <a:rPr sz="1950" spc="5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primul</a:t>
            </a:r>
            <a:r>
              <a:rPr sz="1950" spc="2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pas</a:t>
            </a:r>
            <a:r>
              <a:rPr sz="1950" spc="3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pe</a:t>
            </a:r>
            <a:r>
              <a:rPr sz="1950" spc="3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cont</a:t>
            </a:r>
            <a:r>
              <a:rPr sz="1950" spc="4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propriu,</a:t>
            </a:r>
            <a:r>
              <a:rPr sz="1950" spc="5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este</a:t>
            </a:r>
            <a:r>
              <a:rPr sz="1950" spc="5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recomandat</a:t>
            </a:r>
            <a:r>
              <a:rPr sz="1950" spc="5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să</a:t>
            </a:r>
            <a:r>
              <a:rPr sz="1950" spc="1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se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înceapă</a:t>
            </a:r>
            <a:r>
              <a:rPr sz="1950" spc="5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cu</a:t>
            </a:r>
            <a:r>
              <a:rPr sz="1950" spc="1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un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spc="-20" dirty="0">
                <a:latin typeface="Arial Narrow"/>
                <a:cs typeface="Arial Narrow"/>
              </a:rPr>
              <a:t>BIA.</a:t>
            </a:r>
            <a:endParaRPr sz="1950" dirty="0">
              <a:latin typeface="Arial Narrow"/>
              <a:cs typeface="Arial Narrow"/>
            </a:endParaRPr>
          </a:p>
          <a:p>
            <a:pPr marL="243204" indent="-230504">
              <a:lnSpc>
                <a:spcPct val="100000"/>
              </a:lnSpc>
              <a:spcBef>
                <a:spcPts val="204"/>
              </a:spcBef>
              <a:buAutoNum type="arabicPeriod"/>
              <a:tabLst>
                <a:tab pos="243204" algn="l"/>
              </a:tabLst>
            </a:pPr>
            <a:r>
              <a:rPr sz="1950" dirty="0">
                <a:latin typeface="Arial Narrow"/>
                <a:cs typeface="Arial Narrow"/>
              </a:rPr>
              <a:t>Închiderea</a:t>
            </a:r>
            <a:r>
              <a:rPr sz="1950" spc="5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unui</a:t>
            </a:r>
            <a:r>
              <a:rPr sz="1950" spc="5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BIA</a:t>
            </a:r>
            <a:r>
              <a:rPr sz="1950" spc="-6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este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ieftină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și</a:t>
            </a:r>
            <a:r>
              <a:rPr sz="1950" spc="3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rapidă,</a:t>
            </a:r>
            <a:r>
              <a:rPr sz="1950" spc="5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comparativ</a:t>
            </a:r>
            <a:r>
              <a:rPr sz="1950" spc="5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cu</a:t>
            </a:r>
            <a:r>
              <a:rPr sz="1950" spc="1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un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spc="-20" dirty="0">
                <a:latin typeface="Arial Narrow"/>
                <a:cs typeface="Arial Narrow"/>
              </a:rPr>
              <a:t>SRL.</a:t>
            </a:r>
            <a:endParaRPr sz="1950" dirty="0">
              <a:latin typeface="Arial Narrow"/>
              <a:cs typeface="Arial Narrow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50"/>
              </a:lnSpc>
            </a:pPr>
            <a:r>
              <a:rPr spc="-25" dirty="0"/>
              <a:t>26</a:t>
            </a:r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876425">
              <a:lnSpc>
                <a:spcPct val="100000"/>
              </a:lnSpc>
              <a:spcBef>
                <a:spcPts val="125"/>
              </a:spcBef>
            </a:pPr>
            <a:r>
              <a:rPr dirty="0"/>
              <a:t>Avantaje</a:t>
            </a:r>
            <a:r>
              <a:rPr spc="-60" dirty="0"/>
              <a:t> </a:t>
            </a:r>
            <a:r>
              <a:rPr dirty="0"/>
              <a:t>BIA</a:t>
            </a:r>
            <a:r>
              <a:rPr spc="-120" dirty="0"/>
              <a:t> </a:t>
            </a:r>
            <a:r>
              <a:rPr dirty="0"/>
              <a:t>versus</a:t>
            </a:r>
            <a:r>
              <a:rPr spc="-55" dirty="0"/>
              <a:t> </a:t>
            </a:r>
            <a:r>
              <a:rPr spc="-25" dirty="0"/>
              <a:t>SRL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42235" y="2247433"/>
            <a:ext cx="8592185" cy="3903120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214629" indent="-201930">
              <a:lnSpc>
                <a:spcPct val="100000"/>
              </a:lnSpc>
              <a:spcBef>
                <a:spcPts val="295"/>
              </a:spcBef>
              <a:buSzPct val="89743"/>
              <a:buAutoNum type="arabicPeriod"/>
              <a:tabLst>
                <a:tab pos="214629" algn="l"/>
              </a:tabLst>
            </a:pPr>
            <a:r>
              <a:rPr sz="1950" dirty="0">
                <a:latin typeface="Arial Narrow"/>
                <a:cs typeface="Arial Narrow"/>
              </a:rPr>
              <a:t>Dovada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pregătirii</a:t>
            </a:r>
            <a:r>
              <a:rPr sz="1950" spc="6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profesionale</a:t>
            </a:r>
            <a:r>
              <a:rPr sz="1950" spc="8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este</a:t>
            </a:r>
            <a:r>
              <a:rPr sz="1950" spc="4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obligatorie</a:t>
            </a:r>
            <a:r>
              <a:rPr sz="1950" spc="6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pentru</a:t>
            </a:r>
            <a:r>
              <a:rPr sz="1950" spc="65" dirty="0">
                <a:latin typeface="Arial Narrow"/>
                <a:cs typeface="Arial Narrow"/>
              </a:rPr>
              <a:t> </a:t>
            </a:r>
            <a:r>
              <a:rPr sz="1950" spc="-20" dirty="0">
                <a:latin typeface="Arial Narrow"/>
                <a:cs typeface="Arial Narrow"/>
              </a:rPr>
              <a:t>BIA.</a:t>
            </a:r>
            <a:endParaRPr sz="1950" dirty="0">
              <a:latin typeface="Arial Narrow"/>
              <a:cs typeface="Arial Narrow"/>
            </a:endParaRPr>
          </a:p>
          <a:p>
            <a:pPr marL="243204" indent="-230504">
              <a:lnSpc>
                <a:spcPct val="100000"/>
              </a:lnSpc>
              <a:spcBef>
                <a:spcPts val="204"/>
              </a:spcBef>
              <a:buAutoNum type="arabicPeriod"/>
              <a:tabLst>
                <a:tab pos="243204" algn="l"/>
              </a:tabLst>
            </a:pPr>
            <a:r>
              <a:rPr sz="1950" dirty="0">
                <a:latin typeface="Arial Narrow"/>
                <a:cs typeface="Arial Narrow"/>
              </a:rPr>
              <a:t>Restricție</a:t>
            </a:r>
            <a:r>
              <a:rPr sz="1950" spc="1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de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CAEN-uri</a:t>
            </a:r>
            <a:r>
              <a:rPr sz="1950" spc="1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pentru</a:t>
            </a:r>
            <a:r>
              <a:rPr sz="1950" spc="6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mai</a:t>
            </a:r>
            <a:r>
              <a:rPr sz="1950" spc="3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mult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de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5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activități</a:t>
            </a:r>
            <a:r>
              <a:rPr sz="1950" spc="55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desfășurate.</a:t>
            </a:r>
            <a:endParaRPr sz="1950" dirty="0">
              <a:latin typeface="Arial Narrow"/>
              <a:cs typeface="Arial Narrow"/>
            </a:endParaRPr>
          </a:p>
          <a:p>
            <a:pPr marL="243204" indent="-230504">
              <a:lnSpc>
                <a:spcPct val="100000"/>
              </a:lnSpc>
              <a:spcBef>
                <a:spcPts val="204"/>
              </a:spcBef>
              <a:buAutoNum type="arabicPeriod"/>
              <a:tabLst>
                <a:tab pos="243204" algn="l"/>
              </a:tabLst>
            </a:pPr>
            <a:r>
              <a:rPr sz="1950" dirty="0">
                <a:latin typeface="Arial Narrow"/>
                <a:cs typeface="Arial Narrow"/>
              </a:rPr>
              <a:t>Restricții</a:t>
            </a:r>
            <a:r>
              <a:rPr sz="1950" spc="2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pentru</a:t>
            </a:r>
            <a:r>
              <a:rPr sz="1950" spc="6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personalul</a:t>
            </a:r>
            <a:r>
              <a:rPr sz="1950" spc="7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angajat</a:t>
            </a:r>
            <a:r>
              <a:rPr sz="1950" spc="7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–</a:t>
            </a:r>
            <a:r>
              <a:rPr sz="1950" spc="1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maxim</a:t>
            </a:r>
            <a:r>
              <a:rPr sz="1950" spc="2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3</a:t>
            </a:r>
            <a:r>
              <a:rPr sz="1950" spc="15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salariați.</a:t>
            </a:r>
            <a:endParaRPr sz="1950" dirty="0">
              <a:latin typeface="Arial Narrow"/>
              <a:cs typeface="Arial Narrow"/>
            </a:endParaRPr>
          </a:p>
          <a:p>
            <a:pPr marL="12700" marR="120650" indent="230504">
              <a:lnSpc>
                <a:spcPct val="108700"/>
              </a:lnSpc>
              <a:buAutoNum type="arabicPeriod"/>
              <a:tabLst>
                <a:tab pos="243204" algn="l"/>
              </a:tabLst>
            </a:pPr>
            <a:r>
              <a:rPr sz="1950" dirty="0">
                <a:latin typeface="Arial Narrow"/>
                <a:cs typeface="Arial Narrow"/>
              </a:rPr>
              <a:t>Nu</a:t>
            </a:r>
            <a:r>
              <a:rPr sz="1950" spc="1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te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poți</a:t>
            </a:r>
            <a:r>
              <a:rPr sz="1950" spc="5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asocia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cu</a:t>
            </a:r>
            <a:r>
              <a:rPr sz="1950" spc="2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alte</a:t>
            </a:r>
            <a:r>
              <a:rPr sz="1950" spc="1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persoane</a:t>
            </a:r>
            <a:r>
              <a:rPr sz="1950" spc="6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în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cadrul</a:t>
            </a:r>
            <a:r>
              <a:rPr sz="1950" spc="3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aceleiași</a:t>
            </a:r>
            <a:r>
              <a:rPr sz="1950" spc="4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afacere.</a:t>
            </a:r>
            <a:r>
              <a:rPr sz="1950" spc="5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Pentru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asta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ai</a:t>
            </a:r>
            <a:r>
              <a:rPr sz="1950" spc="5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nevoie</a:t>
            </a:r>
            <a:r>
              <a:rPr sz="1950" spc="5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de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spc="-25" dirty="0">
                <a:latin typeface="Arial Narrow"/>
                <a:cs typeface="Arial Narrow"/>
              </a:rPr>
              <a:t>un </a:t>
            </a:r>
            <a:r>
              <a:rPr sz="1950" spc="-20" dirty="0">
                <a:latin typeface="Arial Narrow"/>
                <a:cs typeface="Arial Narrow"/>
              </a:rPr>
              <a:t>SRL.</a:t>
            </a:r>
            <a:endParaRPr sz="1950" dirty="0">
              <a:latin typeface="Arial Narrow"/>
              <a:cs typeface="Arial Narrow"/>
            </a:endParaRPr>
          </a:p>
          <a:p>
            <a:pPr marL="12700" marR="1025525" indent="230504">
              <a:lnSpc>
                <a:spcPts val="2540"/>
              </a:lnSpc>
              <a:spcBef>
                <a:spcPts val="110"/>
              </a:spcBef>
              <a:buAutoNum type="arabicPeriod"/>
              <a:tabLst>
                <a:tab pos="243204" algn="l"/>
              </a:tabLst>
            </a:pPr>
            <a:r>
              <a:rPr sz="1950" dirty="0">
                <a:latin typeface="Arial Narrow"/>
                <a:cs typeface="Arial Narrow"/>
              </a:rPr>
              <a:t>Riscul</a:t>
            </a:r>
            <a:r>
              <a:rPr sz="1950" spc="3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fiscal</a:t>
            </a:r>
            <a:r>
              <a:rPr sz="1950" spc="1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este</a:t>
            </a:r>
            <a:r>
              <a:rPr sz="1950" spc="2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mai</a:t>
            </a:r>
            <a:r>
              <a:rPr sz="1950" spc="5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ridicat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decât</a:t>
            </a:r>
            <a:r>
              <a:rPr sz="1950" spc="5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în</a:t>
            </a:r>
            <a:r>
              <a:rPr sz="1950" spc="2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cazul</a:t>
            </a:r>
            <a:r>
              <a:rPr sz="1950" spc="3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unui</a:t>
            </a:r>
            <a:r>
              <a:rPr sz="1950" spc="7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SRL</a:t>
            </a:r>
            <a:r>
              <a:rPr sz="1950" spc="-2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cu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impozit</a:t>
            </a:r>
            <a:r>
              <a:rPr sz="1950" spc="1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micro,</a:t>
            </a:r>
            <a:r>
              <a:rPr sz="1950" spc="1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din</a:t>
            </a:r>
            <a:r>
              <a:rPr sz="1950" spc="45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cauza </a:t>
            </a:r>
            <a:r>
              <a:rPr sz="1950" dirty="0">
                <a:latin typeface="Arial Narrow"/>
                <a:cs typeface="Arial Narrow"/>
              </a:rPr>
              <a:t>cheltuielilor</a:t>
            </a:r>
            <a:r>
              <a:rPr sz="1950" spc="75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deductibile.</a:t>
            </a:r>
            <a:endParaRPr sz="1950" dirty="0">
              <a:latin typeface="Arial Narrow"/>
              <a:cs typeface="Arial Narrow"/>
            </a:endParaRPr>
          </a:p>
          <a:p>
            <a:pPr marL="12700" marR="5080" indent="230504">
              <a:lnSpc>
                <a:spcPts val="2540"/>
              </a:lnSpc>
              <a:spcBef>
                <a:spcPts val="10"/>
              </a:spcBef>
              <a:buAutoNum type="arabicPeriod"/>
              <a:tabLst>
                <a:tab pos="243204" algn="l"/>
              </a:tabLst>
            </a:pPr>
            <a:r>
              <a:rPr sz="1950" dirty="0">
                <a:latin typeface="Arial Narrow"/>
                <a:cs typeface="Arial Narrow"/>
              </a:rPr>
              <a:t>Eventualele</a:t>
            </a:r>
            <a:r>
              <a:rPr sz="1950" spc="5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investiții</a:t>
            </a:r>
            <a:r>
              <a:rPr sz="1950" spc="2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nu</a:t>
            </a:r>
            <a:r>
              <a:rPr sz="1950" spc="3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pot</a:t>
            </a:r>
            <a:r>
              <a:rPr sz="1950" spc="5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fi</a:t>
            </a:r>
            <a:r>
              <a:rPr sz="1950" spc="2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urmărite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și</a:t>
            </a:r>
            <a:r>
              <a:rPr sz="1950" spc="2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gestionate</a:t>
            </a:r>
            <a:r>
              <a:rPr sz="1950" spc="8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corespunzător,</a:t>
            </a:r>
            <a:r>
              <a:rPr sz="1950" spc="2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ca</a:t>
            </a:r>
            <a:r>
              <a:rPr sz="1950" spc="1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în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cazul</a:t>
            </a:r>
            <a:r>
              <a:rPr sz="1950" spc="2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unui</a:t>
            </a:r>
            <a:r>
              <a:rPr sz="1950" spc="4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SRL</a:t>
            </a:r>
            <a:r>
              <a:rPr sz="1950" spc="-50" dirty="0">
                <a:latin typeface="Arial Narrow"/>
                <a:cs typeface="Arial Narrow"/>
              </a:rPr>
              <a:t> </a:t>
            </a:r>
            <a:r>
              <a:rPr sz="1950" spc="-25" dirty="0">
                <a:latin typeface="Arial Narrow"/>
                <a:cs typeface="Arial Narrow"/>
              </a:rPr>
              <a:t>cu </a:t>
            </a:r>
            <a:r>
              <a:rPr sz="1950" dirty="0">
                <a:latin typeface="Arial Narrow"/>
                <a:cs typeface="Arial Narrow"/>
              </a:rPr>
              <a:t>evidență</a:t>
            </a:r>
            <a:r>
              <a:rPr sz="1950" spc="5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în</a:t>
            </a:r>
            <a:r>
              <a:rPr sz="1950" spc="1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partidă</a:t>
            </a:r>
            <a:r>
              <a:rPr sz="1950" spc="60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dublă.</a:t>
            </a:r>
            <a:endParaRPr sz="1950" dirty="0">
              <a:latin typeface="Arial Narrow"/>
              <a:cs typeface="Arial Narrow"/>
            </a:endParaRPr>
          </a:p>
          <a:p>
            <a:pPr marL="12700">
              <a:lnSpc>
                <a:spcPct val="100000"/>
              </a:lnSpc>
              <a:spcBef>
                <a:spcPts val="80"/>
              </a:spcBef>
              <a:tabLst>
                <a:tab pos="243204" algn="l"/>
              </a:tabLst>
            </a:pPr>
            <a:r>
              <a:rPr lang="en-US" sz="1950" dirty="0">
                <a:latin typeface="Arial Narrow"/>
                <a:cs typeface="Arial Narrow"/>
              </a:rPr>
              <a:t>7. </a:t>
            </a:r>
            <a:r>
              <a:rPr sz="1950" dirty="0" err="1">
                <a:latin typeface="Arial Narrow"/>
                <a:cs typeface="Arial Narrow"/>
              </a:rPr>
              <a:t>Posibilitate</a:t>
            </a:r>
            <a:r>
              <a:rPr sz="1950" spc="6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de</a:t>
            </a:r>
            <a:r>
              <a:rPr sz="1950" spc="6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dezvoltare</a:t>
            </a:r>
            <a:r>
              <a:rPr sz="1950" spc="60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limitată.</a:t>
            </a:r>
            <a:endParaRPr sz="1950" dirty="0">
              <a:latin typeface="Arial Narrow"/>
              <a:cs typeface="Arial Narrow"/>
            </a:endParaRPr>
          </a:p>
          <a:p>
            <a:pPr marL="12700">
              <a:lnSpc>
                <a:spcPct val="100000"/>
              </a:lnSpc>
              <a:spcBef>
                <a:spcPts val="204"/>
              </a:spcBef>
              <a:tabLst>
                <a:tab pos="231140" algn="l"/>
              </a:tabLst>
            </a:pPr>
            <a:r>
              <a:rPr lang="en-US" sz="1950" dirty="0">
                <a:latin typeface="Arial Narrow"/>
                <a:cs typeface="Arial Narrow"/>
              </a:rPr>
              <a:t>8. </a:t>
            </a:r>
            <a:r>
              <a:rPr sz="1950" dirty="0" err="1">
                <a:latin typeface="Arial Narrow"/>
                <a:cs typeface="Arial Narrow"/>
              </a:rPr>
              <a:t>Acces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foarte</a:t>
            </a:r>
            <a:r>
              <a:rPr sz="1950" spc="4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limitate</a:t>
            </a:r>
            <a:r>
              <a:rPr sz="1950" spc="2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la</a:t>
            </a:r>
            <a:r>
              <a:rPr sz="1950" spc="2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anumite</a:t>
            </a:r>
            <a:r>
              <a:rPr sz="1950" spc="6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tipuri</a:t>
            </a:r>
            <a:r>
              <a:rPr sz="1950" spc="5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de</a:t>
            </a:r>
            <a:r>
              <a:rPr sz="1950" spc="4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finanțări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rambursabile</a:t>
            </a:r>
            <a:r>
              <a:rPr sz="1950" spc="5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sau</a:t>
            </a:r>
            <a:r>
              <a:rPr sz="1950" spc="45" dirty="0">
                <a:latin typeface="Arial Narrow"/>
                <a:cs typeface="Arial Narrow"/>
              </a:rPr>
              <a:t> </a:t>
            </a:r>
            <a:r>
              <a:rPr sz="1950" spc="-10" dirty="0" err="1">
                <a:latin typeface="Arial Narrow"/>
                <a:cs typeface="Arial Narrow"/>
              </a:rPr>
              <a:t>nerambursabile</a:t>
            </a:r>
            <a:r>
              <a:rPr sz="1950" spc="-10" dirty="0">
                <a:latin typeface="Arial Narrow"/>
                <a:cs typeface="Arial Narrow"/>
              </a:rPr>
              <a:t>.</a:t>
            </a:r>
            <a:endParaRPr lang="en-US" sz="1950" spc="-10" dirty="0">
              <a:latin typeface="Arial Narrow"/>
              <a:cs typeface="Arial Narrow"/>
            </a:endParaRPr>
          </a:p>
          <a:p>
            <a:pPr marL="12700">
              <a:lnSpc>
                <a:spcPct val="100000"/>
              </a:lnSpc>
              <a:spcBef>
                <a:spcPts val="204"/>
              </a:spcBef>
              <a:tabLst>
                <a:tab pos="231140" algn="l"/>
              </a:tabLst>
            </a:pPr>
            <a:r>
              <a:rPr lang="en-US" sz="1950" spc="-10" dirty="0">
                <a:latin typeface="Arial Narrow"/>
                <a:cs typeface="Arial Narrow"/>
              </a:rPr>
              <a:t>9. </a:t>
            </a:r>
            <a:r>
              <a:rPr sz="1950" dirty="0">
                <a:latin typeface="Arial Narrow"/>
                <a:cs typeface="Arial Narrow"/>
              </a:rPr>
              <a:t>BIA</a:t>
            </a:r>
            <a:r>
              <a:rPr sz="1950" spc="-7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nu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se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poate</a:t>
            </a:r>
            <a:r>
              <a:rPr sz="1950" spc="6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transforma</a:t>
            </a:r>
            <a:r>
              <a:rPr sz="1950" spc="55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într-</a:t>
            </a:r>
            <a:r>
              <a:rPr sz="1950" dirty="0">
                <a:latin typeface="Arial Narrow"/>
                <a:cs typeface="Arial Narrow"/>
              </a:rPr>
              <a:t>un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SRL</a:t>
            </a:r>
            <a:r>
              <a:rPr sz="1950" spc="-3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și</a:t>
            </a:r>
            <a:r>
              <a:rPr sz="1950" spc="1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nici</a:t>
            </a:r>
            <a:r>
              <a:rPr sz="1950" spc="25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invers.</a:t>
            </a:r>
            <a:endParaRPr sz="1950" dirty="0">
              <a:latin typeface="Arial Narrow"/>
              <a:cs typeface="Arial Narrow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50"/>
              </a:lnSpc>
            </a:pPr>
            <a:r>
              <a:rPr spc="-25" dirty="0"/>
              <a:t>27</a:t>
            </a:r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668780">
              <a:lnSpc>
                <a:spcPct val="100000"/>
              </a:lnSpc>
              <a:spcBef>
                <a:spcPts val="125"/>
              </a:spcBef>
            </a:pPr>
            <a:r>
              <a:rPr dirty="0"/>
              <a:t>Dezavantaje</a:t>
            </a:r>
            <a:r>
              <a:rPr spc="-45" dirty="0"/>
              <a:t> </a:t>
            </a:r>
            <a:r>
              <a:rPr dirty="0"/>
              <a:t>BIA</a:t>
            </a:r>
            <a:r>
              <a:rPr spc="-105" dirty="0"/>
              <a:t> </a:t>
            </a:r>
            <a:r>
              <a:rPr dirty="0"/>
              <a:t>versus</a:t>
            </a:r>
            <a:r>
              <a:rPr spc="-20" dirty="0"/>
              <a:t> </a:t>
            </a:r>
            <a:r>
              <a:rPr spc="-25" dirty="0"/>
              <a:t>SRL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842199" y="2082802"/>
            <a:ext cx="1844039" cy="4279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650" dirty="0"/>
              <a:t>Vă</a:t>
            </a:r>
            <a:r>
              <a:rPr sz="2650" spc="-15" dirty="0"/>
              <a:t> </a:t>
            </a:r>
            <a:r>
              <a:rPr sz="2650" spc="-10" dirty="0"/>
              <a:t>mulțumim!</a:t>
            </a:r>
            <a:endParaRPr sz="265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50"/>
              </a:lnSpc>
            </a:pPr>
            <a:r>
              <a:rPr spc="-25" dirty="0"/>
              <a:t>28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42218" y="3056593"/>
            <a:ext cx="8758981" cy="329513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2510"/>
              </a:lnSpc>
              <a:spcBef>
                <a:spcPts val="95"/>
              </a:spcBef>
            </a:pPr>
            <a:r>
              <a:rPr sz="2200" dirty="0">
                <a:solidFill>
                  <a:srgbClr val="702FA0"/>
                </a:solidFill>
                <a:latin typeface="Arial Narrow"/>
                <a:cs typeface="Arial Narrow"/>
              </a:rPr>
              <a:t>Pentru</a:t>
            </a:r>
            <a:r>
              <a:rPr sz="2200" spc="-25" dirty="0">
                <a:solidFill>
                  <a:srgbClr val="702FA0"/>
                </a:solidFill>
                <a:latin typeface="Arial Narrow"/>
                <a:cs typeface="Arial Narrow"/>
              </a:rPr>
              <a:t> </a:t>
            </a:r>
            <a:r>
              <a:rPr sz="2200" dirty="0">
                <a:solidFill>
                  <a:srgbClr val="702FA0"/>
                </a:solidFill>
                <a:latin typeface="Arial Narrow"/>
                <a:cs typeface="Arial Narrow"/>
              </a:rPr>
              <a:t>informații</a:t>
            </a:r>
            <a:r>
              <a:rPr sz="2200" spc="-35" dirty="0">
                <a:solidFill>
                  <a:srgbClr val="702FA0"/>
                </a:solidFill>
                <a:latin typeface="Arial Narrow"/>
                <a:cs typeface="Arial Narrow"/>
              </a:rPr>
              <a:t> </a:t>
            </a:r>
            <a:r>
              <a:rPr sz="2200" dirty="0">
                <a:solidFill>
                  <a:srgbClr val="702FA0"/>
                </a:solidFill>
                <a:latin typeface="Arial Narrow"/>
                <a:cs typeface="Arial Narrow"/>
              </a:rPr>
              <a:t>suplimentare,</a:t>
            </a:r>
            <a:r>
              <a:rPr sz="2200" spc="15" dirty="0">
                <a:solidFill>
                  <a:srgbClr val="702FA0"/>
                </a:solidFill>
                <a:latin typeface="Arial Narrow"/>
                <a:cs typeface="Arial Narrow"/>
              </a:rPr>
              <a:t> </a:t>
            </a:r>
            <a:r>
              <a:rPr sz="2200" dirty="0">
                <a:solidFill>
                  <a:srgbClr val="702FA0"/>
                </a:solidFill>
                <a:latin typeface="Arial Narrow"/>
                <a:cs typeface="Arial Narrow"/>
              </a:rPr>
              <a:t>vă</a:t>
            </a:r>
            <a:r>
              <a:rPr sz="2200" spc="-25" dirty="0">
                <a:solidFill>
                  <a:srgbClr val="702FA0"/>
                </a:solidFill>
                <a:latin typeface="Arial Narrow"/>
                <a:cs typeface="Arial Narrow"/>
              </a:rPr>
              <a:t> </a:t>
            </a:r>
            <a:r>
              <a:rPr sz="2200" dirty="0">
                <a:solidFill>
                  <a:srgbClr val="702FA0"/>
                </a:solidFill>
                <a:latin typeface="Arial Narrow"/>
                <a:cs typeface="Arial Narrow"/>
              </a:rPr>
              <a:t>stăm</a:t>
            </a:r>
            <a:r>
              <a:rPr sz="2200" spc="-35" dirty="0">
                <a:solidFill>
                  <a:srgbClr val="702FA0"/>
                </a:solidFill>
                <a:latin typeface="Arial Narrow"/>
                <a:cs typeface="Arial Narrow"/>
              </a:rPr>
              <a:t> </a:t>
            </a:r>
            <a:r>
              <a:rPr sz="2200" dirty="0">
                <a:solidFill>
                  <a:srgbClr val="702FA0"/>
                </a:solidFill>
                <a:latin typeface="Arial Narrow"/>
                <a:cs typeface="Arial Narrow"/>
              </a:rPr>
              <a:t>la</a:t>
            </a:r>
            <a:r>
              <a:rPr sz="2200" spc="-25" dirty="0">
                <a:solidFill>
                  <a:srgbClr val="702FA0"/>
                </a:solidFill>
                <a:latin typeface="Arial Narrow"/>
                <a:cs typeface="Arial Narrow"/>
              </a:rPr>
              <a:t> </a:t>
            </a:r>
            <a:r>
              <a:rPr sz="2200" spc="-10" dirty="0">
                <a:solidFill>
                  <a:srgbClr val="702FA0"/>
                </a:solidFill>
                <a:latin typeface="Arial Narrow"/>
                <a:cs typeface="Arial Narrow"/>
              </a:rPr>
              <a:t>dispoziție.</a:t>
            </a:r>
            <a:endParaRPr sz="2200" dirty="0">
              <a:latin typeface="Arial Narrow"/>
              <a:cs typeface="Arial Narrow"/>
            </a:endParaRPr>
          </a:p>
          <a:p>
            <a:pPr marL="12700" marR="5128895">
              <a:lnSpc>
                <a:spcPts val="2380"/>
              </a:lnSpc>
              <a:spcBef>
                <a:spcPts val="165"/>
              </a:spcBef>
            </a:pPr>
            <a:r>
              <a:rPr sz="2200" b="1" u="sng" spc="-1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Arial Narrow"/>
                <a:cs typeface="Arial Narrow"/>
                <a:hlinkClick r:id="rId2"/>
              </a:rPr>
              <a:t>office@askfor.ro</a:t>
            </a:r>
            <a:r>
              <a:rPr sz="2200" b="1" u="none" spc="-10" dirty="0">
                <a:solidFill>
                  <a:srgbClr val="0562C1"/>
                </a:solidFill>
                <a:latin typeface="Arial Narrow"/>
                <a:cs typeface="Arial Narrow"/>
              </a:rPr>
              <a:t> </a:t>
            </a:r>
            <a:r>
              <a:rPr lang="en-US" sz="2200" b="1" u="sng" spc="-1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Arial Narrow"/>
                <a:cs typeface="Arial Narrow"/>
              </a:rPr>
              <a:t>florentina.Radulescu@askfor.ro</a:t>
            </a:r>
            <a:endParaRPr sz="2200" dirty="0">
              <a:latin typeface="Arial Narrow"/>
              <a:cs typeface="Arial Narrow"/>
            </a:endParaRPr>
          </a:p>
          <a:p>
            <a:pPr marL="12700" marR="5690870">
              <a:lnSpc>
                <a:spcPts val="2380"/>
              </a:lnSpc>
              <a:spcBef>
                <a:spcPts val="2365"/>
              </a:spcBef>
            </a:pPr>
            <a:r>
              <a:rPr sz="2200" u="sng" spc="-1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Arial Narrow"/>
                <a:cs typeface="Arial Narrow"/>
                <a:hlinkClick r:id="rId3"/>
              </a:rPr>
              <a:t>www.askfor.ro</a:t>
            </a:r>
            <a:r>
              <a:rPr sz="2200" u="none" spc="-10" dirty="0">
                <a:solidFill>
                  <a:srgbClr val="0562C1"/>
                </a:solidFill>
                <a:latin typeface="Arial Narrow"/>
                <a:cs typeface="Arial Narrow"/>
              </a:rPr>
              <a:t> </a:t>
            </a:r>
            <a:r>
              <a:rPr sz="2200" u="sng" spc="-1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Arial Narrow"/>
                <a:cs typeface="Arial Narrow"/>
                <a:hlinkClick r:id="rId4"/>
              </a:rPr>
              <a:t>www.valentinasaygo.ro</a:t>
            </a:r>
            <a:endParaRPr sz="2200" dirty="0">
              <a:latin typeface="Arial Narrow"/>
              <a:cs typeface="Arial Narrow"/>
            </a:endParaRPr>
          </a:p>
          <a:p>
            <a:pPr marL="12700" marR="5080">
              <a:lnSpc>
                <a:spcPts val="2140"/>
              </a:lnSpc>
              <a:spcBef>
                <a:spcPts val="2370"/>
              </a:spcBef>
            </a:pPr>
            <a:r>
              <a:rPr sz="1950" dirty="0">
                <a:latin typeface="Arial Narrow"/>
                <a:cs typeface="Arial Narrow"/>
              </a:rPr>
              <a:t>Prezentul</a:t>
            </a:r>
            <a:r>
              <a:rPr sz="1950" spc="4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material</a:t>
            </a:r>
            <a:r>
              <a:rPr sz="1950" spc="3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este</a:t>
            </a:r>
            <a:r>
              <a:rPr sz="1950" spc="1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realizat</a:t>
            </a:r>
            <a:r>
              <a:rPr sz="1950" spc="5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de</a:t>
            </a:r>
            <a:r>
              <a:rPr sz="1950" spc="-4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Ask</a:t>
            </a:r>
            <a:r>
              <a:rPr sz="1950" spc="5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for</a:t>
            </a:r>
            <a:r>
              <a:rPr sz="1950" spc="-6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Accounting</a:t>
            </a:r>
            <a:r>
              <a:rPr sz="1950" spc="6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și</a:t>
            </a:r>
            <a:r>
              <a:rPr sz="1950" spc="3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OAR,</a:t>
            </a:r>
            <a:r>
              <a:rPr sz="1950" spc="3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în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sprijinul</a:t>
            </a:r>
            <a:r>
              <a:rPr sz="1950" spc="30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profesioniștilor </a:t>
            </a:r>
            <a:r>
              <a:rPr sz="1950" dirty="0">
                <a:latin typeface="Arial Narrow"/>
                <a:cs typeface="Arial Narrow"/>
              </a:rPr>
              <a:t>arhitecți</a:t>
            </a:r>
            <a:r>
              <a:rPr sz="1950" spc="3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și</a:t>
            </a:r>
            <a:r>
              <a:rPr sz="1950" spc="1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poate</a:t>
            </a:r>
            <a:r>
              <a:rPr sz="1950" spc="6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fi</a:t>
            </a:r>
            <a:r>
              <a:rPr sz="1950" spc="1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folosit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numai</a:t>
            </a:r>
            <a:r>
              <a:rPr sz="1950" spc="5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în</a:t>
            </a:r>
            <a:r>
              <a:rPr sz="1950" spc="2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scopuri</a:t>
            </a:r>
            <a:r>
              <a:rPr sz="1950" spc="30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personale.</a:t>
            </a:r>
            <a:endParaRPr sz="1950" dirty="0">
              <a:latin typeface="Arial Narrow"/>
              <a:cs typeface="Arial Narrow"/>
            </a:endParaRPr>
          </a:p>
          <a:p>
            <a:pPr marL="12700">
              <a:lnSpc>
                <a:spcPct val="100000"/>
              </a:lnSpc>
              <a:spcBef>
                <a:spcPts val="2150"/>
              </a:spcBef>
            </a:pPr>
            <a:r>
              <a:rPr sz="1750" dirty="0">
                <a:latin typeface="Arial Narrow"/>
                <a:cs typeface="Arial Narrow"/>
              </a:rPr>
              <a:t>Drepturi</a:t>
            </a:r>
            <a:r>
              <a:rPr sz="1750" spc="-5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rezervate</a:t>
            </a:r>
            <a:r>
              <a:rPr sz="1750" spc="-40" dirty="0">
                <a:latin typeface="Arial Narrow"/>
                <a:cs typeface="Arial Narrow"/>
              </a:rPr>
              <a:t> </a:t>
            </a:r>
            <a:r>
              <a:rPr sz="1750" spc="-10" dirty="0">
                <a:latin typeface="Arial Narrow"/>
                <a:cs typeface="Arial Narrow"/>
              </a:rPr>
              <a:t>Valentina</a:t>
            </a:r>
            <a:r>
              <a:rPr sz="1750" spc="-70" dirty="0">
                <a:latin typeface="Arial Narrow"/>
                <a:cs typeface="Arial Narrow"/>
              </a:rPr>
              <a:t> </a:t>
            </a:r>
            <a:r>
              <a:rPr sz="1750" spc="-20" dirty="0">
                <a:latin typeface="Arial Narrow"/>
                <a:cs typeface="Arial Narrow"/>
              </a:rPr>
              <a:t>Saygo</a:t>
            </a:r>
            <a:endParaRPr sz="1750" dirty="0">
              <a:latin typeface="Arial Narrow"/>
              <a:cs typeface="Arial Narrow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42219" y="2073668"/>
            <a:ext cx="8249920" cy="2654935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12700" marR="351790">
              <a:lnSpc>
                <a:spcPts val="2380"/>
              </a:lnSpc>
              <a:spcBef>
                <a:spcPts val="390"/>
              </a:spcBef>
            </a:pP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Definiție!</a:t>
            </a:r>
            <a:r>
              <a:rPr sz="2200" b="1" spc="42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spc="-30" dirty="0">
                <a:latin typeface="Arial Narrow"/>
                <a:cs typeface="Arial Narrow"/>
              </a:rPr>
              <a:t>PFA</a:t>
            </a:r>
            <a:r>
              <a:rPr sz="2200" spc="-10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este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forma</a:t>
            </a:r>
            <a:r>
              <a:rPr sz="2200" spc="-3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de</a:t>
            </a:r>
            <a:r>
              <a:rPr sz="2200" spc="-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organizare</a:t>
            </a:r>
            <a:r>
              <a:rPr sz="2200" spc="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prin</a:t>
            </a:r>
            <a:r>
              <a:rPr sz="2200" spc="-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care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o</a:t>
            </a:r>
            <a:r>
              <a:rPr sz="2200" spc="-3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persoană</a:t>
            </a:r>
            <a:r>
              <a:rPr sz="2200" spc="3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fizică</a:t>
            </a:r>
            <a:r>
              <a:rPr sz="2200" spc="-10" dirty="0">
                <a:latin typeface="Arial Narrow"/>
                <a:cs typeface="Arial Narrow"/>
              </a:rPr>
              <a:t> </a:t>
            </a:r>
            <a:r>
              <a:rPr sz="2200" spc="-20" dirty="0">
                <a:latin typeface="Arial Narrow"/>
                <a:cs typeface="Arial Narrow"/>
              </a:rPr>
              <a:t>este </a:t>
            </a:r>
            <a:r>
              <a:rPr sz="2200" dirty="0">
                <a:latin typeface="Arial Narrow"/>
                <a:cs typeface="Arial Narrow"/>
              </a:rPr>
              <a:t>autorizată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să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poată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desfășura</a:t>
            </a:r>
            <a:r>
              <a:rPr sz="2200" spc="-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orice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formă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de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activitate</a:t>
            </a:r>
            <a:r>
              <a:rPr sz="2200" spc="-4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economică</a:t>
            </a:r>
            <a:r>
              <a:rPr sz="2200" spc="-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permisă</a:t>
            </a:r>
            <a:r>
              <a:rPr sz="2200" spc="-5" dirty="0">
                <a:latin typeface="Arial Narrow"/>
                <a:cs typeface="Arial Narrow"/>
              </a:rPr>
              <a:t> </a:t>
            </a:r>
            <a:r>
              <a:rPr sz="2200" spc="-25" dirty="0">
                <a:latin typeface="Arial Narrow"/>
                <a:cs typeface="Arial Narrow"/>
              </a:rPr>
              <a:t>de </a:t>
            </a:r>
            <a:r>
              <a:rPr sz="2200" dirty="0">
                <a:latin typeface="Arial Narrow"/>
                <a:cs typeface="Arial Narrow"/>
              </a:rPr>
              <a:t>lege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(OUG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44/2008).</a:t>
            </a:r>
            <a:endParaRPr sz="2200">
              <a:latin typeface="Arial Narrow"/>
              <a:cs typeface="Arial Narrow"/>
            </a:endParaRPr>
          </a:p>
          <a:p>
            <a:pPr marL="12700">
              <a:lnSpc>
                <a:spcPts val="2535"/>
              </a:lnSpc>
              <a:spcBef>
                <a:spcPts val="2070"/>
              </a:spcBef>
            </a:pPr>
            <a:r>
              <a:rPr sz="2200" dirty="0">
                <a:latin typeface="Arial Narrow"/>
                <a:cs typeface="Arial Narrow"/>
              </a:rPr>
              <a:t>Veniturile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obținute</a:t>
            </a:r>
            <a:r>
              <a:rPr sz="2200" spc="-4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de</a:t>
            </a:r>
            <a:r>
              <a:rPr sz="2200" spc="-4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persoanele fizice</a:t>
            </a:r>
            <a:r>
              <a:rPr sz="2200" spc="-6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autorizate</a:t>
            </a:r>
            <a:r>
              <a:rPr sz="2200" spc="-4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pot</a:t>
            </a:r>
            <a:r>
              <a:rPr sz="2200" spc="-45" dirty="0">
                <a:latin typeface="Arial Narrow"/>
                <a:cs typeface="Arial Narrow"/>
              </a:rPr>
              <a:t> </a:t>
            </a:r>
            <a:r>
              <a:rPr sz="2200" spc="-25" dirty="0">
                <a:latin typeface="Arial Narrow"/>
                <a:cs typeface="Arial Narrow"/>
              </a:rPr>
              <a:t>fi:</a:t>
            </a:r>
            <a:endParaRPr sz="2200">
              <a:latin typeface="Arial Narrow"/>
              <a:cs typeface="Arial Narrow"/>
            </a:endParaRPr>
          </a:p>
          <a:p>
            <a:pPr marL="12700" marR="5080" indent="362585">
              <a:lnSpc>
                <a:spcPts val="2150"/>
              </a:lnSpc>
              <a:spcBef>
                <a:spcPts val="125"/>
              </a:spcBef>
              <a:buClr>
                <a:srgbClr val="800080"/>
              </a:buClr>
              <a:buFont typeface="Arial"/>
              <a:buChar char="►"/>
              <a:tabLst>
                <a:tab pos="375285" algn="l"/>
              </a:tabLst>
            </a:pPr>
            <a:r>
              <a:rPr sz="1950" dirty="0">
                <a:latin typeface="Arial Narrow"/>
                <a:cs typeface="Arial Narrow"/>
              </a:rPr>
              <a:t>Venituri</a:t>
            </a:r>
            <a:r>
              <a:rPr sz="1950" spc="4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din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activități</a:t>
            </a:r>
            <a:r>
              <a:rPr sz="1950" spc="3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independente</a:t>
            </a:r>
            <a:r>
              <a:rPr sz="1950" spc="8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-</a:t>
            </a:r>
            <a:r>
              <a:rPr sz="1950" spc="2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cuprind</a:t>
            </a:r>
            <a:r>
              <a:rPr sz="1950" spc="6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venituri</a:t>
            </a:r>
            <a:r>
              <a:rPr sz="1950" spc="3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din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activități</a:t>
            </a:r>
            <a:r>
              <a:rPr sz="1950" spc="1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de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producție,</a:t>
            </a:r>
            <a:r>
              <a:rPr sz="1950" spc="50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comerț, </a:t>
            </a:r>
            <a:r>
              <a:rPr sz="1950" dirty="0">
                <a:latin typeface="Arial Narrow"/>
                <a:cs typeface="Arial Narrow"/>
              </a:rPr>
              <a:t>prestări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servicii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(se</a:t>
            </a:r>
            <a:r>
              <a:rPr sz="1950" spc="2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înființează</a:t>
            </a:r>
            <a:r>
              <a:rPr sz="1950" spc="5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la</a:t>
            </a:r>
            <a:r>
              <a:rPr sz="1950" spc="4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ONRC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conform</a:t>
            </a:r>
            <a:r>
              <a:rPr sz="1950" spc="5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OUG</a:t>
            </a:r>
            <a:r>
              <a:rPr sz="1950" spc="20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44/2008)</a:t>
            </a:r>
            <a:endParaRPr sz="1950">
              <a:latin typeface="Arial Narrow"/>
              <a:cs typeface="Arial Narrow"/>
            </a:endParaRPr>
          </a:p>
          <a:p>
            <a:pPr marL="375285" indent="-362585">
              <a:lnSpc>
                <a:spcPts val="1985"/>
              </a:lnSpc>
              <a:buClr>
                <a:srgbClr val="800080"/>
              </a:buClr>
              <a:buFont typeface="Arial"/>
              <a:buChar char="►"/>
              <a:tabLst>
                <a:tab pos="375285" algn="l"/>
              </a:tabLst>
            </a:pPr>
            <a:r>
              <a:rPr sz="1950" dirty="0">
                <a:latin typeface="Arial Narrow"/>
                <a:cs typeface="Arial Narrow"/>
              </a:rPr>
              <a:t>Venituri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din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profesii</a:t>
            </a:r>
            <a:r>
              <a:rPr sz="1950" spc="4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liberale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-</a:t>
            </a:r>
            <a:r>
              <a:rPr sz="1950" spc="2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sunt</a:t>
            </a:r>
            <a:r>
              <a:rPr sz="1950" spc="2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obținute</a:t>
            </a:r>
            <a:r>
              <a:rPr sz="1950" spc="5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din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prestarea</a:t>
            </a:r>
            <a:r>
              <a:rPr sz="1950" spc="5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de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servicii profesionale</a:t>
            </a:r>
            <a:r>
              <a:rPr sz="1950" spc="55" dirty="0">
                <a:latin typeface="Arial Narrow"/>
                <a:cs typeface="Arial Narrow"/>
              </a:rPr>
              <a:t> </a:t>
            </a:r>
            <a:r>
              <a:rPr sz="1950" spc="-25" dirty="0">
                <a:latin typeface="Arial Narrow"/>
                <a:cs typeface="Arial Narrow"/>
              </a:rPr>
              <a:t>(se</a:t>
            </a:r>
            <a:endParaRPr sz="1950">
              <a:latin typeface="Arial Narrow"/>
              <a:cs typeface="Arial Narrow"/>
            </a:endParaRPr>
          </a:p>
          <a:p>
            <a:pPr marL="12700">
              <a:lnSpc>
                <a:spcPts val="2245"/>
              </a:lnSpc>
            </a:pPr>
            <a:r>
              <a:rPr sz="1950" dirty="0">
                <a:latin typeface="Arial Narrow"/>
                <a:cs typeface="Arial Narrow"/>
              </a:rPr>
              <a:t>înființează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la</a:t>
            </a:r>
            <a:r>
              <a:rPr sz="1950" spc="-6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ANAF</a:t>
            </a:r>
            <a:r>
              <a:rPr sz="1950" spc="5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pe</a:t>
            </a:r>
            <a:r>
              <a:rPr sz="1950" spc="4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baza</a:t>
            </a:r>
            <a:r>
              <a:rPr sz="1950" spc="4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documentelor</a:t>
            </a:r>
            <a:r>
              <a:rPr sz="1950" spc="7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de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studii)</a:t>
            </a:r>
            <a:endParaRPr sz="1950">
              <a:latin typeface="Arial Narrow"/>
              <a:cs typeface="Arial Narrow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0485">
              <a:lnSpc>
                <a:spcPts val="1350"/>
              </a:lnSpc>
            </a:pPr>
            <a:fld id="{81D60167-4931-47E6-BA6A-407CBD079E47}" type="slidenum">
              <a:rPr spc="-50" dirty="0"/>
              <a:t>3</a:t>
            </a:fld>
            <a:endParaRPr spc="-50" dirty="0"/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xfrm>
            <a:off x="4060924" y="1233960"/>
            <a:ext cx="2198370" cy="4279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650" dirty="0"/>
              <a:t>Ce</a:t>
            </a:r>
            <a:r>
              <a:rPr sz="2650" spc="-35" dirty="0"/>
              <a:t> </a:t>
            </a:r>
            <a:r>
              <a:rPr sz="2650" dirty="0"/>
              <a:t>este</a:t>
            </a:r>
            <a:r>
              <a:rPr sz="2650" spc="-30" dirty="0"/>
              <a:t> </a:t>
            </a:r>
            <a:r>
              <a:rPr sz="2650" dirty="0"/>
              <a:t>un</a:t>
            </a:r>
            <a:r>
              <a:rPr sz="2650" spc="-20" dirty="0"/>
              <a:t> PFA?</a:t>
            </a:r>
            <a:endParaRPr sz="265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42219" y="2114793"/>
            <a:ext cx="8266430" cy="21710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dirty="0">
                <a:latin typeface="Arial Narrow"/>
                <a:cs typeface="Arial Narrow"/>
              </a:rPr>
              <a:t>Veniturile</a:t>
            </a:r>
            <a:r>
              <a:rPr sz="2200" spc="-4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obținute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de</a:t>
            </a:r>
            <a:r>
              <a:rPr sz="2200" spc="-30" dirty="0">
                <a:latin typeface="Arial Narrow"/>
                <a:cs typeface="Arial Narrow"/>
              </a:rPr>
              <a:t> PFA</a:t>
            </a:r>
            <a:r>
              <a:rPr sz="2200" spc="-10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pot</a:t>
            </a:r>
            <a:r>
              <a:rPr sz="2200" spc="-5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fi</a:t>
            </a:r>
            <a:r>
              <a:rPr sz="2200" spc="-65" dirty="0"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impozitate:</a:t>
            </a:r>
            <a:endParaRPr sz="2200">
              <a:latin typeface="Arial Narrow"/>
              <a:cs typeface="Arial Narrow"/>
            </a:endParaRPr>
          </a:p>
          <a:p>
            <a:pPr marL="12700" marR="5080" indent="401955">
              <a:lnSpc>
                <a:spcPts val="2390"/>
              </a:lnSpc>
              <a:spcBef>
                <a:spcPts val="2390"/>
              </a:spcBef>
              <a:buFont typeface="Arial"/>
              <a:buChar char="►"/>
              <a:tabLst>
                <a:tab pos="414655" algn="l"/>
              </a:tabLst>
            </a:pP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Normă</a:t>
            </a:r>
            <a:r>
              <a:rPr sz="2200" b="1" spc="-2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de</a:t>
            </a:r>
            <a:r>
              <a:rPr sz="2200" b="1" spc="-3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venit</a:t>
            </a:r>
            <a:r>
              <a:rPr sz="2200" b="1" spc="-3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–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CAEN-</a:t>
            </a:r>
            <a:r>
              <a:rPr sz="2200" dirty="0">
                <a:latin typeface="Arial Narrow"/>
                <a:cs typeface="Arial Narrow"/>
              </a:rPr>
              <a:t>urile</a:t>
            </a:r>
            <a:r>
              <a:rPr sz="2200" spc="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specifice sunt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stabilite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prin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Ordinul</a:t>
            </a:r>
            <a:r>
              <a:rPr sz="2200" spc="1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925/2017 </a:t>
            </a:r>
            <a:r>
              <a:rPr sz="2200" spc="-25" dirty="0">
                <a:latin typeface="Arial Narrow"/>
                <a:cs typeface="Arial Narrow"/>
              </a:rPr>
              <a:t>și </a:t>
            </a:r>
            <a:r>
              <a:rPr sz="2200" dirty="0">
                <a:latin typeface="Arial Narrow"/>
                <a:cs typeface="Arial Narrow"/>
              </a:rPr>
              <a:t>variază de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la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un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județ</a:t>
            </a:r>
            <a:r>
              <a:rPr sz="2200" spc="-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la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altul</a:t>
            </a:r>
            <a:r>
              <a:rPr sz="2200" spc="-3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(nu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se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aplică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profesiilor</a:t>
            </a:r>
            <a:r>
              <a:rPr sz="2200" spc="15" dirty="0"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liberale)</a:t>
            </a:r>
            <a:endParaRPr sz="2200">
              <a:latin typeface="Arial Narrow"/>
              <a:cs typeface="Arial Narrow"/>
            </a:endParaRPr>
          </a:p>
          <a:p>
            <a:pPr marL="12700" marR="16510" indent="401955">
              <a:lnSpc>
                <a:spcPts val="2390"/>
              </a:lnSpc>
              <a:spcBef>
                <a:spcPts val="2345"/>
              </a:spcBef>
              <a:buFont typeface="Arial"/>
              <a:buChar char="►"/>
              <a:tabLst>
                <a:tab pos="414655" algn="l"/>
              </a:tabLst>
            </a:pP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Sistem</a:t>
            </a:r>
            <a:r>
              <a:rPr sz="2200" b="1" spc="-4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real</a:t>
            </a:r>
            <a:r>
              <a:rPr sz="2200" b="1" spc="-5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Venituri</a:t>
            </a:r>
            <a:r>
              <a:rPr sz="2200" spc="-3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totale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–</a:t>
            </a:r>
            <a:r>
              <a:rPr sz="2200" spc="-5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Cheltuieli</a:t>
            </a:r>
            <a:r>
              <a:rPr sz="2200" spc="-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deductibile =</a:t>
            </a:r>
            <a:r>
              <a:rPr sz="2200" spc="-4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Venit</a:t>
            </a:r>
            <a:r>
              <a:rPr sz="2200" spc="-4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Impozabil</a:t>
            </a:r>
            <a:r>
              <a:rPr sz="2200" spc="-3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x</a:t>
            </a:r>
            <a:r>
              <a:rPr sz="2200" spc="-4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cota</a:t>
            </a:r>
            <a:r>
              <a:rPr sz="2200" spc="-40" dirty="0">
                <a:latin typeface="Arial Narrow"/>
                <a:cs typeface="Arial Narrow"/>
              </a:rPr>
              <a:t> </a:t>
            </a:r>
            <a:r>
              <a:rPr sz="2200" spc="-25" dirty="0">
                <a:latin typeface="Arial Narrow"/>
                <a:cs typeface="Arial Narrow"/>
              </a:rPr>
              <a:t>de </a:t>
            </a:r>
            <a:r>
              <a:rPr sz="2200" dirty="0">
                <a:latin typeface="Arial Narrow"/>
                <a:cs typeface="Arial Narrow"/>
              </a:rPr>
              <a:t>impunere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spc="-50" dirty="0">
                <a:latin typeface="Arial Narrow"/>
                <a:cs typeface="Arial Narrow"/>
              </a:rPr>
              <a:t>%</a:t>
            </a:r>
            <a:endParaRPr sz="2200">
              <a:latin typeface="Arial Narrow"/>
              <a:cs typeface="Arial Narrow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0485">
              <a:lnSpc>
                <a:spcPts val="1350"/>
              </a:lnSpc>
            </a:pPr>
            <a:fld id="{81D60167-4931-47E6-BA6A-407CBD079E47}" type="slidenum">
              <a:rPr spc="-50" dirty="0"/>
              <a:t>4</a:t>
            </a:fld>
            <a:endParaRPr spc="-50" dirty="0"/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632585">
              <a:lnSpc>
                <a:spcPct val="100000"/>
              </a:lnSpc>
              <a:spcBef>
                <a:spcPts val="125"/>
              </a:spcBef>
            </a:pPr>
            <a:r>
              <a:rPr dirty="0"/>
              <a:t>Cum</a:t>
            </a:r>
            <a:r>
              <a:rPr spc="-15" dirty="0"/>
              <a:t> </a:t>
            </a:r>
            <a:r>
              <a:rPr dirty="0"/>
              <a:t>se impozitează</a:t>
            </a:r>
            <a:r>
              <a:rPr spc="-55" dirty="0"/>
              <a:t> </a:t>
            </a:r>
            <a:r>
              <a:rPr dirty="0"/>
              <a:t>un</a:t>
            </a:r>
            <a:r>
              <a:rPr spc="10" dirty="0"/>
              <a:t> </a:t>
            </a:r>
            <a:r>
              <a:rPr spc="-20" dirty="0"/>
              <a:t>PFA?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42219" y="2342835"/>
            <a:ext cx="7887334" cy="2540000"/>
          </a:xfrm>
          <a:prstGeom prst="rect">
            <a:avLst/>
          </a:prstGeom>
        </p:spPr>
        <p:txBody>
          <a:bodyPr vert="horz" wrap="square" lIns="0" tIns="180340" rIns="0" bIns="0" rtlCol="0">
            <a:spAutoFit/>
          </a:bodyPr>
          <a:lstStyle/>
          <a:p>
            <a:pPr marL="350520" indent="-337820">
              <a:lnSpc>
                <a:spcPct val="100000"/>
              </a:lnSpc>
              <a:spcBef>
                <a:spcPts val="1420"/>
              </a:spcBef>
              <a:buClr>
                <a:srgbClr val="800080"/>
              </a:buClr>
              <a:buFont typeface="Arial"/>
              <a:buChar char="►"/>
              <a:tabLst>
                <a:tab pos="350520" algn="l"/>
              </a:tabLst>
            </a:pPr>
            <a:r>
              <a:rPr sz="2200" dirty="0">
                <a:latin typeface="Arial Narrow"/>
                <a:cs typeface="Arial Narrow"/>
              </a:rPr>
              <a:t>Evidența contabilă în</a:t>
            </a:r>
            <a:r>
              <a:rPr sz="2200" spc="-4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partidă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simplă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(încasări</a:t>
            </a:r>
            <a:r>
              <a:rPr sz="2200" spc="-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și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plăți)</a:t>
            </a:r>
            <a:r>
              <a:rPr sz="2200" spc="-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prin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OMFP</a:t>
            </a:r>
            <a:r>
              <a:rPr sz="2200" spc="-60" dirty="0"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170/2015</a:t>
            </a:r>
            <a:endParaRPr sz="2200">
              <a:latin typeface="Arial Narrow"/>
              <a:cs typeface="Arial Narrow"/>
            </a:endParaRPr>
          </a:p>
          <a:p>
            <a:pPr marL="350520" indent="-337820">
              <a:lnSpc>
                <a:spcPct val="100000"/>
              </a:lnSpc>
              <a:spcBef>
                <a:spcPts val="1320"/>
              </a:spcBef>
              <a:buClr>
                <a:srgbClr val="800080"/>
              </a:buClr>
              <a:buFont typeface="Arial"/>
              <a:buChar char="►"/>
              <a:tabLst>
                <a:tab pos="350520" algn="l"/>
              </a:tabLst>
            </a:pPr>
            <a:r>
              <a:rPr sz="2200" dirty="0">
                <a:latin typeface="Arial Narrow"/>
                <a:cs typeface="Arial Narrow"/>
              </a:rPr>
              <a:t>Folosește</a:t>
            </a:r>
            <a:r>
              <a:rPr sz="2200" spc="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în</a:t>
            </a:r>
            <a:r>
              <a:rPr sz="2200" spc="-3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principal</a:t>
            </a:r>
            <a:r>
              <a:rPr sz="2200" spc="-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forța</a:t>
            </a:r>
            <a:r>
              <a:rPr sz="2200" spc="-3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sa</a:t>
            </a:r>
            <a:r>
              <a:rPr sz="2200" spc="-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de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muncă</a:t>
            </a:r>
            <a:r>
              <a:rPr sz="2200" spc="-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(limitat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la</a:t>
            </a:r>
            <a:r>
              <a:rPr sz="2200" spc="-3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maxim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3</a:t>
            </a:r>
            <a:r>
              <a:rPr sz="2200" spc="-30" dirty="0"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salariați)</a:t>
            </a:r>
            <a:endParaRPr sz="2200">
              <a:latin typeface="Arial Narrow"/>
              <a:cs typeface="Arial Narrow"/>
            </a:endParaRPr>
          </a:p>
          <a:p>
            <a:pPr marL="338455" indent="-325755">
              <a:lnSpc>
                <a:spcPct val="100000"/>
              </a:lnSpc>
              <a:spcBef>
                <a:spcPts val="1320"/>
              </a:spcBef>
              <a:buClr>
                <a:srgbClr val="800080"/>
              </a:buClr>
              <a:buFont typeface="Arial"/>
              <a:buChar char="►"/>
              <a:tabLst>
                <a:tab pos="338455" algn="l"/>
              </a:tabLst>
            </a:pPr>
            <a:r>
              <a:rPr sz="2200" dirty="0">
                <a:latin typeface="Arial Narrow"/>
                <a:cs typeface="Arial Narrow"/>
              </a:rPr>
              <a:t>Are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un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sediu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profesional</a:t>
            </a:r>
            <a:r>
              <a:rPr sz="2200" spc="1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și/sau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punct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de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lucru</a:t>
            </a:r>
            <a:endParaRPr sz="2200">
              <a:latin typeface="Arial Narrow"/>
              <a:cs typeface="Arial Narrow"/>
            </a:endParaRPr>
          </a:p>
          <a:p>
            <a:pPr marL="350520" indent="-337820">
              <a:lnSpc>
                <a:spcPct val="100000"/>
              </a:lnSpc>
              <a:spcBef>
                <a:spcPts val="1320"/>
              </a:spcBef>
              <a:buClr>
                <a:srgbClr val="800080"/>
              </a:buClr>
              <a:buFont typeface="Arial"/>
              <a:buChar char="►"/>
              <a:tabLst>
                <a:tab pos="350520" algn="l"/>
              </a:tabLst>
            </a:pPr>
            <a:r>
              <a:rPr sz="2200" dirty="0">
                <a:latin typeface="Arial Narrow"/>
                <a:cs typeface="Arial Narrow"/>
              </a:rPr>
              <a:t>Este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restricționat</a:t>
            </a:r>
            <a:r>
              <a:rPr sz="2200" spc="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la</a:t>
            </a:r>
            <a:r>
              <a:rPr sz="2200" spc="-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un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număr</a:t>
            </a:r>
            <a:r>
              <a:rPr sz="2200" spc="-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limitat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de</a:t>
            </a:r>
            <a:r>
              <a:rPr sz="2200" spc="-30" dirty="0"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CAEN-</a:t>
            </a:r>
            <a:r>
              <a:rPr sz="2200" dirty="0">
                <a:latin typeface="Arial Narrow"/>
                <a:cs typeface="Arial Narrow"/>
              </a:rPr>
              <a:t>uri</a:t>
            </a:r>
            <a:r>
              <a:rPr sz="2200" spc="1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(maxim</a:t>
            </a:r>
            <a:r>
              <a:rPr sz="2200" spc="-5" dirty="0">
                <a:latin typeface="Arial Narrow"/>
                <a:cs typeface="Arial Narrow"/>
              </a:rPr>
              <a:t> </a:t>
            </a:r>
            <a:r>
              <a:rPr sz="2200" spc="-25" dirty="0">
                <a:latin typeface="Arial Narrow"/>
                <a:cs typeface="Arial Narrow"/>
              </a:rPr>
              <a:t>5)</a:t>
            </a:r>
            <a:endParaRPr sz="2200">
              <a:latin typeface="Arial Narrow"/>
              <a:cs typeface="Arial Narrow"/>
            </a:endParaRPr>
          </a:p>
          <a:p>
            <a:pPr marL="350520" indent="-337820">
              <a:lnSpc>
                <a:spcPct val="100000"/>
              </a:lnSpc>
              <a:spcBef>
                <a:spcPts val="1320"/>
              </a:spcBef>
              <a:buClr>
                <a:srgbClr val="800080"/>
              </a:buClr>
              <a:buFont typeface="Arial"/>
              <a:buChar char="►"/>
              <a:tabLst>
                <a:tab pos="350520" algn="l"/>
                <a:tab pos="6179820" algn="l"/>
              </a:tabLst>
            </a:pPr>
            <a:r>
              <a:rPr sz="2200" dirty="0">
                <a:latin typeface="Arial Narrow"/>
                <a:cs typeface="Arial Narrow"/>
              </a:rPr>
              <a:t>Răspunde</a:t>
            </a:r>
            <a:r>
              <a:rPr sz="2200" spc="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cu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patrimoniul</a:t>
            </a:r>
            <a:r>
              <a:rPr sz="2200" spc="-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propriu</a:t>
            </a:r>
            <a:r>
              <a:rPr sz="2200" spc="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în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caz</a:t>
            </a:r>
            <a:r>
              <a:rPr sz="2200" spc="-3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de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management</a:t>
            </a:r>
            <a:r>
              <a:rPr sz="2200" dirty="0">
                <a:latin typeface="Arial Narrow"/>
                <a:cs typeface="Arial Narrow"/>
              </a:rPr>
              <a:t>	</a:t>
            </a:r>
            <a:r>
              <a:rPr sz="2200" spc="-10" dirty="0">
                <a:latin typeface="Arial Narrow"/>
                <a:cs typeface="Arial Narrow"/>
              </a:rPr>
              <a:t>defectuos</a:t>
            </a:r>
            <a:endParaRPr sz="2200">
              <a:latin typeface="Arial Narrow"/>
              <a:cs typeface="Arial Narrow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0485">
              <a:lnSpc>
                <a:spcPts val="1350"/>
              </a:lnSpc>
            </a:pPr>
            <a:fld id="{81D60167-4931-47E6-BA6A-407CBD079E47}" type="slidenum">
              <a:rPr spc="-50" dirty="0"/>
              <a:t>5</a:t>
            </a:fld>
            <a:endParaRPr spc="-50" dirty="0"/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303020">
              <a:lnSpc>
                <a:spcPct val="100000"/>
              </a:lnSpc>
              <a:spcBef>
                <a:spcPts val="125"/>
              </a:spcBef>
            </a:pPr>
            <a:r>
              <a:rPr dirty="0"/>
              <a:t>Care</a:t>
            </a:r>
            <a:r>
              <a:rPr spc="-35" dirty="0"/>
              <a:t> </a:t>
            </a:r>
            <a:r>
              <a:rPr dirty="0"/>
              <a:t>sunt caracteristicile</a:t>
            </a:r>
            <a:r>
              <a:rPr spc="-30" dirty="0"/>
              <a:t> </a:t>
            </a:r>
            <a:r>
              <a:rPr dirty="0"/>
              <a:t>unui</a:t>
            </a:r>
            <a:r>
              <a:rPr spc="-10" dirty="0"/>
              <a:t> </a:t>
            </a:r>
            <a:r>
              <a:rPr spc="-25" dirty="0"/>
              <a:t>PFA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42219" y="2283925"/>
            <a:ext cx="8157209" cy="3981450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12700" marR="5080">
              <a:lnSpc>
                <a:spcPts val="2380"/>
              </a:lnSpc>
              <a:spcBef>
                <a:spcPts val="390"/>
              </a:spcBef>
            </a:pP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BIA</a:t>
            </a:r>
            <a:r>
              <a:rPr sz="2200" b="1" spc="-10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este</a:t>
            </a:r>
            <a:r>
              <a:rPr sz="2200" b="1" spc="-3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forma</a:t>
            </a:r>
            <a:r>
              <a:rPr sz="2200" spc="-4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de</a:t>
            </a:r>
            <a:r>
              <a:rPr sz="2200" spc="-5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organziare</a:t>
            </a:r>
            <a:r>
              <a:rPr sz="2200" spc="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echivalentă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PFA,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pentru</a:t>
            </a:r>
            <a:r>
              <a:rPr sz="2200" spc="-3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arhitecții</a:t>
            </a:r>
            <a:r>
              <a:rPr sz="2200" spc="-4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care</a:t>
            </a:r>
            <a:r>
              <a:rPr sz="2200" spc="-30" dirty="0"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desfășoară </a:t>
            </a:r>
            <a:r>
              <a:rPr sz="2200" dirty="0">
                <a:latin typeface="Arial Narrow"/>
                <a:cs typeface="Arial Narrow"/>
              </a:rPr>
              <a:t>activități</a:t>
            </a:r>
            <a:r>
              <a:rPr sz="2200" spc="-6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profesionale</a:t>
            </a:r>
            <a:r>
              <a:rPr sz="2200" spc="-30" dirty="0"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independente.</a:t>
            </a:r>
            <a:endParaRPr sz="2200">
              <a:latin typeface="Arial Narrow"/>
              <a:cs typeface="Arial Narrow"/>
            </a:endParaRPr>
          </a:p>
          <a:p>
            <a:pPr marL="12700" marR="557530">
              <a:lnSpc>
                <a:spcPts val="2380"/>
              </a:lnSpc>
              <a:spcBef>
                <a:spcPts val="2370"/>
              </a:spcBef>
            </a:pPr>
            <a:r>
              <a:rPr sz="2200" dirty="0">
                <a:latin typeface="Arial Narrow"/>
                <a:cs typeface="Arial Narrow"/>
              </a:rPr>
              <a:t>Veniturile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din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profesiile</a:t>
            </a:r>
            <a:r>
              <a:rPr sz="2200" b="1" spc="-5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liberale</a:t>
            </a:r>
            <a:r>
              <a:rPr sz="2200" b="1" spc="-5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sunt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obținute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prin</a:t>
            </a:r>
            <a:r>
              <a:rPr sz="2200" spc="-3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prestarea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de</a:t>
            </a:r>
            <a:r>
              <a:rPr sz="2200" spc="-30" dirty="0"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servicii </a:t>
            </a:r>
            <a:r>
              <a:rPr sz="2200" dirty="0">
                <a:latin typeface="Arial Narrow"/>
                <a:cs typeface="Arial Narrow"/>
              </a:rPr>
              <a:t>profesionale,</a:t>
            </a:r>
            <a:r>
              <a:rPr sz="2200" spc="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în</a:t>
            </a:r>
            <a:r>
              <a:rPr sz="2200" spc="-5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conformitate</a:t>
            </a:r>
            <a:r>
              <a:rPr sz="2200" spc="-5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cu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legislația</a:t>
            </a:r>
            <a:r>
              <a:rPr sz="2200" spc="-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privind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organizarea</a:t>
            </a:r>
            <a:r>
              <a:rPr sz="2200" spc="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și</a:t>
            </a:r>
            <a:r>
              <a:rPr sz="2200" spc="-45" dirty="0"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exercitarea </a:t>
            </a:r>
            <a:r>
              <a:rPr sz="2200" dirty="0">
                <a:latin typeface="Arial Narrow"/>
                <a:cs typeface="Arial Narrow"/>
              </a:rPr>
              <a:t>profesiei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respective,</a:t>
            </a:r>
            <a:r>
              <a:rPr sz="2200" spc="-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în</a:t>
            </a:r>
            <a:r>
              <a:rPr sz="2200" spc="-4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cazul</a:t>
            </a:r>
            <a:r>
              <a:rPr sz="2200" spc="-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acesta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profesia de</a:t>
            </a:r>
            <a:r>
              <a:rPr sz="2200" spc="-40" dirty="0"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arhitect.</a:t>
            </a:r>
            <a:endParaRPr sz="2200">
              <a:latin typeface="Arial Narrow"/>
              <a:cs typeface="Arial Narrow"/>
            </a:endParaRPr>
          </a:p>
          <a:p>
            <a:pPr marL="12700" marR="170180">
              <a:lnSpc>
                <a:spcPts val="2380"/>
              </a:lnSpc>
              <a:spcBef>
                <a:spcPts val="2360"/>
              </a:spcBef>
            </a:pP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BIA</a:t>
            </a:r>
            <a:r>
              <a:rPr sz="2200" b="1" spc="-9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se</a:t>
            </a:r>
            <a:r>
              <a:rPr sz="2200" b="1" spc="-3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înființează</a:t>
            </a:r>
            <a:r>
              <a:rPr sz="2200" b="1" spc="-3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la</a:t>
            </a:r>
            <a:r>
              <a:rPr sz="2200" b="1" spc="-10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ANAF</a:t>
            </a:r>
            <a:r>
              <a:rPr sz="2200" dirty="0">
                <a:latin typeface="Arial Narrow"/>
                <a:cs typeface="Arial Narrow"/>
              </a:rPr>
              <a:t>,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pe</a:t>
            </a:r>
            <a:r>
              <a:rPr sz="2200" spc="-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baza</a:t>
            </a:r>
            <a:r>
              <a:rPr sz="2200" spc="-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documentelor</a:t>
            </a:r>
            <a:r>
              <a:rPr sz="2200" spc="1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de</a:t>
            </a:r>
            <a:r>
              <a:rPr sz="2200" spc="-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studii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(și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nu</a:t>
            </a:r>
            <a:r>
              <a:rPr sz="2200" spc="-3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la</a:t>
            </a:r>
            <a:r>
              <a:rPr sz="2200" spc="-10" dirty="0">
                <a:latin typeface="Arial Narrow"/>
                <a:cs typeface="Arial Narrow"/>
              </a:rPr>
              <a:t> Registrul </a:t>
            </a:r>
            <a:r>
              <a:rPr sz="2200" dirty="0">
                <a:latin typeface="Arial Narrow"/>
                <a:cs typeface="Arial Narrow"/>
              </a:rPr>
              <a:t>Comerțului</a:t>
            </a:r>
            <a:r>
              <a:rPr sz="2200" spc="-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precum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spc="-30" dirty="0">
                <a:latin typeface="Arial Narrow"/>
                <a:cs typeface="Arial Narrow"/>
              </a:rPr>
              <a:t>PFA-</a:t>
            </a:r>
            <a:r>
              <a:rPr sz="2200" dirty="0">
                <a:latin typeface="Arial Narrow"/>
                <a:cs typeface="Arial Narrow"/>
              </a:rPr>
              <a:t>urile</a:t>
            </a:r>
            <a:r>
              <a:rPr sz="2200" spc="-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care</a:t>
            </a:r>
            <a:r>
              <a:rPr sz="2200" spc="-3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desfășoară</a:t>
            </a:r>
            <a:r>
              <a:rPr sz="2200" spc="1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alte</a:t>
            </a:r>
            <a:r>
              <a:rPr sz="2200" spc="-5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activități</a:t>
            </a:r>
            <a:r>
              <a:rPr sz="2200" spc="-45" dirty="0"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economice).</a:t>
            </a:r>
            <a:endParaRPr sz="2200">
              <a:latin typeface="Arial Narrow"/>
              <a:cs typeface="Arial Narrow"/>
            </a:endParaRPr>
          </a:p>
          <a:p>
            <a:pPr marL="12700" marR="445134">
              <a:lnSpc>
                <a:spcPts val="4750"/>
              </a:lnSpc>
              <a:spcBef>
                <a:spcPts val="275"/>
              </a:spcBef>
            </a:pPr>
            <a:r>
              <a:rPr sz="2200" dirty="0">
                <a:latin typeface="Arial Narrow"/>
                <a:cs typeface="Arial Narrow"/>
              </a:rPr>
              <a:t>Impozitarea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BIA</a:t>
            </a:r>
            <a:r>
              <a:rPr sz="2200" spc="-1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este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în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sistem</a:t>
            </a:r>
            <a:r>
              <a:rPr sz="2200" b="1" spc="-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real</a:t>
            </a:r>
            <a:r>
              <a:rPr sz="2200" b="1" spc="-1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și</a:t>
            </a:r>
            <a:r>
              <a:rPr sz="2200" spc="-3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evidența contabilă</a:t>
            </a:r>
            <a:r>
              <a:rPr sz="2200" spc="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în</a:t>
            </a:r>
            <a:r>
              <a:rPr sz="2200" spc="-40" dirty="0"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partidă</a:t>
            </a:r>
            <a:r>
              <a:rPr sz="2200" b="1" spc="-3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spc="-10" dirty="0">
                <a:solidFill>
                  <a:srgbClr val="800080"/>
                </a:solidFill>
                <a:latin typeface="Arial Narrow"/>
                <a:cs typeface="Arial Narrow"/>
              </a:rPr>
              <a:t>simplă</a:t>
            </a:r>
            <a:r>
              <a:rPr sz="2200" spc="-10" dirty="0">
                <a:latin typeface="Arial Narrow"/>
                <a:cs typeface="Arial Narrow"/>
              </a:rPr>
              <a:t>. </a:t>
            </a:r>
            <a:r>
              <a:rPr sz="2200" dirty="0">
                <a:latin typeface="Arial Narrow"/>
                <a:cs typeface="Arial Narrow"/>
              </a:rPr>
              <a:t>Profesiile liberale</a:t>
            </a:r>
            <a:r>
              <a:rPr sz="2200" spc="5" dirty="0"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nu</a:t>
            </a:r>
            <a:r>
              <a:rPr sz="2200" b="1" spc="-2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aplică</a:t>
            </a:r>
            <a:r>
              <a:rPr sz="2200" b="1" spc="-5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impozitarea</a:t>
            </a:r>
            <a:r>
              <a:rPr sz="2200" spc="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pe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norme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de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venit.</a:t>
            </a:r>
            <a:endParaRPr sz="2200">
              <a:latin typeface="Arial Narrow"/>
              <a:cs typeface="Arial Narrow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0485">
              <a:lnSpc>
                <a:spcPts val="1350"/>
              </a:lnSpc>
            </a:pPr>
            <a:fld id="{81D60167-4931-47E6-BA6A-407CBD079E47}" type="slidenum">
              <a:rPr spc="-50" dirty="0"/>
              <a:t>6</a:t>
            </a:fld>
            <a:endParaRPr spc="-50" dirty="0"/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2606040">
              <a:lnSpc>
                <a:spcPct val="100000"/>
              </a:lnSpc>
              <a:spcBef>
                <a:spcPts val="125"/>
              </a:spcBef>
            </a:pPr>
            <a:r>
              <a:rPr dirty="0"/>
              <a:t>Ce</a:t>
            </a:r>
            <a:r>
              <a:rPr spc="-5" dirty="0"/>
              <a:t> </a:t>
            </a:r>
            <a:r>
              <a:rPr dirty="0"/>
              <a:t>este</a:t>
            </a:r>
            <a:r>
              <a:rPr spc="-25" dirty="0"/>
              <a:t> </a:t>
            </a:r>
            <a:r>
              <a:rPr spc="-20" dirty="0"/>
              <a:t>BIA?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42219" y="2279431"/>
            <a:ext cx="8058150" cy="43851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2500"/>
              </a:lnSpc>
              <a:spcBef>
                <a:spcPts val="95"/>
              </a:spcBef>
            </a:pPr>
            <a:r>
              <a:rPr sz="2200" b="1" u="sng" dirty="0">
                <a:solidFill>
                  <a:srgbClr val="800080"/>
                </a:solidFill>
                <a:uFill>
                  <a:solidFill>
                    <a:srgbClr val="800080"/>
                  </a:solidFill>
                </a:uFill>
                <a:latin typeface="Arial Narrow"/>
                <a:cs typeface="Arial Narrow"/>
              </a:rPr>
              <a:t>Impozitul</a:t>
            </a:r>
            <a:r>
              <a:rPr sz="2200" b="1" u="sng" spc="-30" dirty="0">
                <a:solidFill>
                  <a:srgbClr val="800080"/>
                </a:solidFill>
                <a:uFill>
                  <a:solidFill>
                    <a:srgbClr val="800080"/>
                  </a:solidFill>
                </a:uFill>
                <a:latin typeface="Arial Narrow"/>
                <a:cs typeface="Arial Narrow"/>
              </a:rPr>
              <a:t> </a:t>
            </a:r>
            <a:r>
              <a:rPr sz="2200" b="1" u="sng" dirty="0">
                <a:solidFill>
                  <a:srgbClr val="800080"/>
                </a:solidFill>
                <a:uFill>
                  <a:solidFill>
                    <a:srgbClr val="800080"/>
                  </a:solidFill>
                </a:uFill>
                <a:latin typeface="Arial Narrow"/>
                <a:cs typeface="Arial Narrow"/>
              </a:rPr>
              <a:t>pe</a:t>
            </a:r>
            <a:r>
              <a:rPr sz="2200" b="1" u="sng" spc="-25" dirty="0">
                <a:solidFill>
                  <a:srgbClr val="800080"/>
                </a:solidFill>
                <a:uFill>
                  <a:solidFill>
                    <a:srgbClr val="800080"/>
                  </a:solidFill>
                </a:uFill>
                <a:latin typeface="Arial Narrow"/>
                <a:cs typeface="Arial Narrow"/>
              </a:rPr>
              <a:t> </a:t>
            </a:r>
            <a:r>
              <a:rPr sz="2200" b="1" u="sng" dirty="0">
                <a:solidFill>
                  <a:srgbClr val="800080"/>
                </a:solidFill>
                <a:uFill>
                  <a:solidFill>
                    <a:srgbClr val="800080"/>
                  </a:solidFill>
                </a:uFill>
                <a:latin typeface="Arial Narrow"/>
                <a:cs typeface="Arial Narrow"/>
              </a:rPr>
              <a:t>venit</a:t>
            </a:r>
            <a:r>
              <a:rPr sz="2200" b="1" u="sng" spc="-20" dirty="0">
                <a:solidFill>
                  <a:srgbClr val="800080"/>
                </a:solidFill>
                <a:uFill>
                  <a:solidFill>
                    <a:srgbClr val="800080"/>
                  </a:solidFill>
                </a:uFill>
                <a:latin typeface="Arial Narrow"/>
                <a:cs typeface="Arial Narrow"/>
              </a:rPr>
              <a:t> </a:t>
            </a:r>
            <a:r>
              <a:rPr sz="2200" b="1" u="sng" spc="-25" dirty="0">
                <a:solidFill>
                  <a:srgbClr val="800080"/>
                </a:solidFill>
                <a:uFill>
                  <a:solidFill>
                    <a:srgbClr val="800080"/>
                  </a:solidFill>
                </a:uFill>
                <a:latin typeface="Arial Narrow"/>
                <a:cs typeface="Arial Narrow"/>
              </a:rPr>
              <a:t>10%</a:t>
            </a:r>
            <a:endParaRPr sz="2200" dirty="0">
              <a:latin typeface="Arial Narrow"/>
              <a:cs typeface="Arial Narrow"/>
            </a:endParaRPr>
          </a:p>
          <a:p>
            <a:pPr marL="12700" marR="195580" indent="337820">
              <a:lnSpc>
                <a:spcPts val="2390"/>
              </a:lnSpc>
              <a:spcBef>
                <a:spcPts val="150"/>
              </a:spcBef>
              <a:buClr>
                <a:srgbClr val="800080"/>
              </a:buClr>
              <a:buFont typeface="Arial"/>
              <a:buChar char="►"/>
              <a:tabLst>
                <a:tab pos="350520" algn="l"/>
              </a:tabLst>
            </a:pPr>
            <a:r>
              <a:rPr sz="2200" dirty="0">
                <a:latin typeface="Arial Narrow"/>
                <a:cs typeface="Arial Narrow"/>
              </a:rPr>
              <a:t>Este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stabilit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în</a:t>
            </a:r>
            <a:r>
              <a:rPr sz="2200" spc="-40" dirty="0"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sistem real </a:t>
            </a:r>
            <a:r>
              <a:rPr sz="2200" dirty="0">
                <a:latin typeface="Arial Narrow"/>
                <a:cs typeface="Arial Narrow"/>
              </a:rPr>
              <a:t>și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se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aplică</a:t>
            </a:r>
            <a:r>
              <a:rPr sz="2200" spc="-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la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venitul</a:t>
            </a:r>
            <a:r>
              <a:rPr sz="2200" spc="-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net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impozabil, din</a:t>
            </a:r>
            <a:r>
              <a:rPr sz="2200" spc="-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care</a:t>
            </a:r>
            <a:r>
              <a:rPr sz="2200" spc="5" dirty="0">
                <a:latin typeface="Arial Narrow"/>
                <a:cs typeface="Arial Narrow"/>
              </a:rPr>
              <a:t> </a:t>
            </a:r>
            <a:r>
              <a:rPr sz="2200" spc="-25" dirty="0">
                <a:latin typeface="Arial Narrow"/>
                <a:cs typeface="Arial Narrow"/>
              </a:rPr>
              <a:t>se </a:t>
            </a:r>
            <a:r>
              <a:rPr sz="2200" dirty="0">
                <a:latin typeface="Arial Narrow"/>
                <a:cs typeface="Arial Narrow"/>
              </a:rPr>
              <a:t>scad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 err="1">
                <a:latin typeface="Arial Narrow"/>
                <a:cs typeface="Arial Narrow"/>
              </a:rPr>
              <a:t>cheltuielile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dirty="0" err="1">
                <a:latin typeface="Arial Narrow"/>
                <a:cs typeface="Arial Narrow"/>
              </a:rPr>
              <a:t>deductibile</a:t>
            </a:r>
            <a:r>
              <a:rPr lang="en-US" sz="2200" spc="-15" dirty="0" err="1">
                <a:latin typeface="Arial Narrow"/>
                <a:cs typeface="Arial Narrow"/>
              </a:rPr>
              <a:t>,</a:t>
            </a:r>
            <a:r>
              <a:rPr sz="2200" dirty="0" err="1">
                <a:latin typeface="Arial Narrow"/>
                <a:cs typeface="Arial Narrow"/>
              </a:rPr>
              <a:t>contribuția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dirty="0" err="1">
                <a:latin typeface="Arial Narrow"/>
                <a:cs typeface="Arial Narrow"/>
              </a:rPr>
              <a:t>socială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dirty="0" err="1">
                <a:latin typeface="Arial Narrow"/>
                <a:cs typeface="Arial Narrow"/>
              </a:rPr>
              <a:t>datorată</a:t>
            </a:r>
            <a:r>
              <a:rPr lang="en-US" sz="2200" dirty="0">
                <a:latin typeface="Arial Narrow"/>
                <a:cs typeface="Arial Narrow"/>
              </a:rPr>
              <a:t>-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spc="-20" dirty="0">
                <a:latin typeface="Arial Narrow"/>
                <a:cs typeface="Arial Narrow"/>
              </a:rPr>
              <a:t>CAS</a:t>
            </a:r>
            <a:r>
              <a:rPr lang="en-US" sz="2200" spc="-20" dirty="0">
                <a:latin typeface="Arial Narrow"/>
                <a:cs typeface="Arial Narrow"/>
              </a:rPr>
              <a:t> si </a:t>
            </a:r>
            <a:r>
              <a:rPr lang="en-US" sz="2200" spc="-20" dirty="0" err="1">
                <a:latin typeface="Arial Narrow"/>
                <a:cs typeface="Arial Narrow"/>
              </a:rPr>
              <a:t>contributia</a:t>
            </a:r>
            <a:r>
              <a:rPr lang="en-US" sz="2200" spc="-20" dirty="0">
                <a:latin typeface="Arial Narrow"/>
                <a:cs typeface="Arial Narrow"/>
              </a:rPr>
              <a:t> la </a:t>
            </a:r>
            <a:r>
              <a:rPr lang="en-US" sz="2200" spc="-20" dirty="0" err="1">
                <a:latin typeface="Arial Narrow"/>
                <a:cs typeface="Arial Narrow"/>
              </a:rPr>
              <a:t>fondul</a:t>
            </a:r>
            <a:r>
              <a:rPr lang="en-US" sz="2200" spc="-20" dirty="0">
                <a:latin typeface="Arial Narrow"/>
                <a:cs typeface="Arial Narrow"/>
              </a:rPr>
              <a:t> de </a:t>
            </a:r>
            <a:r>
              <a:rPr lang="en-US" sz="2200" spc="-20" dirty="0" err="1">
                <a:latin typeface="Arial Narrow"/>
                <a:cs typeface="Arial Narrow"/>
              </a:rPr>
              <a:t>sanatate</a:t>
            </a:r>
            <a:r>
              <a:rPr lang="en-US" sz="2200" spc="-20" dirty="0">
                <a:latin typeface="Arial Narrow"/>
                <a:cs typeface="Arial Narrow"/>
              </a:rPr>
              <a:t> - CASS</a:t>
            </a:r>
            <a:endParaRPr sz="2200" dirty="0">
              <a:latin typeface="Arial Narrow"/>
              <a:cs typeface="Arial Narrow"/>
            </a:endParaRPr>
          </a:p>
          <a:p>
            <a:pPr marL="12700">
              <a:lnSpc>
                <a:spcPts val="2500"/>
              </a:lnSpc>
              <a:spcBef>
                <a:spcPts val="2110"/>
              </a:spcBef>
            </a:pPr>
            <a:r>
              <a:rPr sz="2200" b="1" u="sng" dirty="0" err="1">
                <a:solidFill>
                  <a:srgbClr val="800080"/>
                </a:solidFill>
                <a:uFill>
                  <a:solidFill>
                    <a:srgbClr val="800080"/>
                  </a:solidFill>
                </a:uFill>
                <a:latin typeface="Arial Narrow"/>
                <a:cs typeface="Arial Narrow"/>
              </a:rPr>
              <a:t>Contribuția</a:t>
            </a:r>
            <a:r>
              <a:rPr sz="2200" b="1" u="sng" spc="-50" dirty="0">
                <a:solidFill>
                  <a:srgbClr val="800080"/>
                </a:solidFill>
                <a:uFill>
                  <a:solidFill>
                    <a:srgbClr val="800080"/>
                  </a:solidFill>
                </a:uFill>
                <a:latin typeface="Arial Narrow"/>
                <a:cs typeface="Arial Narrow"/>
              </a:rPr>
              <a:t> </a:t>
            </a:r>
            <a:r>
              <a:rPr sz="2200" b="1" u="sng" dirty="0">
                <a:solidFill>
                  <a:srgbClr val="800080"/>
                </a:solidFill>
                <a:uFill>
                  <a:solidFill>
                    <a:srgbClr val="800080"/>
                  </a:solidFill>
                </a:uFill>
                <a:latin typeface="Arial Narrow"/>
                <a:cs typeface="Arial Narrow"/>
              </a:rPr>
              <a:t>socială</a:t>
            </a:r>
            <a:r>
              <a:rPr sz="2200" b="1" u="sng" spc="-30" dirty="0">
                <a:solidFill>
                  <a:srgbClr val="800080"/>
                </a:solidFill>
                <a:uFill>
                  <a:solidFill>
                    <a:srgbClr val="800080"/>
                  </a:solidFill>
                </a:uFill>
                <a:latin typeface="Arial Narrow"/>
                <a:cs typeface="Arial Narrow"/>
              </a:rPr>
              <a:t> </a:t>
            </a:r>
            <a:r>
              <a:rPr sz="2200" b="1" u="sng" dirty="0">
                <a:solidFill>
                  <a:srgbClr val="800080"/>
                </a:solidFill>
                <a:uFill>
                  <a:solidFill>
                    <a:srgbClr val="800080"/>
                  </a:solidFill>
                </a:uFill>
                <a:latin typeface="Arial Narrow"/>
                <a:cs typeface="Arial Narrow"/>
              </a:rPr>
              <a:t>(pensie)</a:t>
            </a:r>
            <a:r>
              <a:rPr sz="2200" b="1" u="sng" spc="-40" dirty="0">
                <a:solidFill>
                  <a:srgbClr val="800080"/>
                </a:solidFill>
                <a:uFill>
                  <a:solidFill>
                    <a:srgbClr val="800080"/>
                  </a:solidFill>
                </a:uFill>
                <a:latin typeface="Arial Narrow"/>
                <a:cs typeface="Arial Narrow"/>
              </a:rPr>
              <a:t> </a:t>
            </a:r>
            <a:r>
              <a:rPr sz="2200" b="1" u="sng" dirty="0">
                <a:solidFill>
                  <a:srgbClr val="800080"/>
                </a:solidFill>
                <a:uFill>
                  <a:solidFill>
                    <a:srgbClr val="800080"/>
                  </a:solidFill>
                </a:uFill>
                <a:latin typeface="Arial Narrow"/>
                <a:cs typeface="Arial Narrow"/>
              </a:rPr>
              <a:t>CAS</a:t>
            </a:r>
            <a:r>
              <a:rPr sz="2200" b="1" u="sng" spc="-10" dirty="0">
                <a:solidFill>
                  <a:srgbClr val="800080"/>
                </a:solidFill>
                <a:uFill>
                  <a:solidFill>
                    <a:srgbClr val="800080"/>
                  </a:solidFill>
                </a:uFill>
                <a:latin typeface="Arial Narrow"/>
                <a:cs typeface="Arial Narrow"/>
              </a:rPr>
              <a:t> </a:t>
            </a:r>
            <a:r>
              <a:rPr sz="2200" b="1" u="sng" spc="-25" dirty="0">
                <a:solidFill>
                  <a:srgbClr val="800080"/>
                </a:solidFill>
                <a:uFill>
                  <a:solidFill>
                    <a:srgbClr val="800080"/>
                  </a:solidFill>
                </a:uFill>
                <a:latin typeface="Arial Narrow"/>
                <a:cs typeface="Arial Narrow"/>
              </a:rPr>
              <a:t>25%</a:t>
            </a:r>
            <a:endParaRPr sz="2200" dirty="0">
              <a:latin typeface="Arial Narrow"/>
              <a:cs typeface="Arial Narrow"/>
            </a:endParaRPr>
          </a:p>
          <a:p>
            <a:pPr marL="350520" indent="-337820">
              <a:lnSpc>
                <a:spcPts val="2375"/>
              </a:lnSpc>
              <a:buClr>
                <a:srgbClr val="800080"/>
              </a:buClr>
              <a:buFont typeface="Arial"/>
              <a:buChar char="►"/>
              <a:tabLst>
                <a:tab pos="350520" algn="l"/>
              </a:tabLst>
            </a:pPr>
            <a:r>
              <a:rPr sz="2200" dirty="0">
                <a:latin typeface="Arial Narrow"/>
                <a:cs typeface="Arial Narrow"/>
              </a:rPr>
              <a:t>Se</a:t>
            </a:r>
            <a:r>
              <a:rPr sz="2200" spc="-4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plătește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dacă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persoana</a:t>
            </a:r>
            <a:r>
              <a:rPr sz="2200" spc="1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fizică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autorizată</a:t>
            </a:r>
            <a:r>
              <a:rPr sz="2200" spc="-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obține,</a:t>
            </a:r>
            <a:r>
              <a:rPr sz="2200" spc="-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pe</a:t>
            </a:r>
            <a:r>
              <a:rPr sz="2200" spc="-4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parcursul</a:t>
            </a:r>
            <a:r>
              <a:rPr sz="2200" spc="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unui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an,</a:t>
            </a:r>
            <a:r>
              <a:rPr sz="2200" spc="-30" dirty="0">
                <a:latin typeface="Arial Narrow"/>
                <a:cs typeface="Arial Narrow"/>
              </a:rPr>
              <a:t> </a:t>
            </a:r>
            <a:r>
              <a:rPr sz="2200" spc="-25" dirty="0">
                <a:latin typeface="Arial Narrow"/>
                <a:cs typeface="Arial Narrow"/>
              </a:rPr>
              <a:t>un</a:t>
            </a:r>
            <a:endParaRPr sz="2200" dirty="0">
              <a:latin typeface="Arial Narrow"/>
              <a:cs typeface="Arial Narrow"/>
            </a:endParaRPr>
          </a:p>
          <a:p>
            <a:pPr marL="12700">
              <a:lnSpc>
                <a:spcPts val="2380"/>
              </a:lnSpc>
            </a:pP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venit</a:t>
            </a:r>
            <a:r>
              <a:rPr sz="2200" b="1" spc="-2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net</a:t>
            </a:r>
            <a:r>
              <a:rPr sz="2200" b="1" spc="-2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mai</a:t>
            </a:r>
            <a:r>
              <a:rPr sz="2200" b="1" spc="-1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mare</a:t>
            </a:r>
            <a:r>
              <a:rPr sz="2200" b="1" spc="-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de</a:t>
            </a:r>
            <a:r>
              <a:rPr sz="2200" b="1" spc="-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12</a:t>
            </a:r>
            <a:r>
              <a:rPr sz="2200" b="1" spc="-2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salarii</a:t>
            </a:r>
            <a:r>
              <a:rPr sz="2200" b="1" spc="-1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minime</a:t>
            </a:r>
            <a:r>
              <a:rPr sz="2200" b="1" spc="-2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brute</a:t>
            </a:r>
            <a:r>
              <a:rPr sz="2200" spc="-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pe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economie</a:t>
            </a:r>
            <a:endParaRPr sz="2200" dirty="0">
              <a:latin typeface="Arial Narrow"/>
              <a:cs typeface="Arial Narrow"/>
            </a:endParaRPr>
          </a:p>
          <a:p>
            <a:pPr marL="12700">
              <a:lnSpc>
                <a:spcPts val="2370"/>
              </a:lnSpc>
            </a:pPr>
            <a:r>
              <a:rPr sz="2200" dirty="0">
                <a:latin typeface="Arial Narrow"/>
                <a:cs typeface="Arial Narrow"/>
              </a:rPr>
              <a:t>(</a:t>
            </a:r>
            <a:r>
              <a:rPr sz="2200" dirty="0" err="1">
                <a:latin typeface="Arial Narrow"/>
                <a:cs typeface="Arial Narrow"/>
              </a:rPr>
              <a:t>plafonul</a:t>
            </a:r>
            <a:r>
              <a:rPr sz="2200" dirty="0">
                <a:latin typeface="Arial Narrow"/>
                <a:cs typeface="Arial Narrow"/>
              </a:rPr>
              <a:t> </a:t>
            </a:r>
            <a:r>
              <a:rPr lang="en-US" sz="2200" dirty="0">
                <a:latin typeface="Arial Narrow"/>
                <a:cs typeface="Arial Narrow"/>
              </a:rPr>
              <a:t>minim pentru 2026 </a:t>
            </a:r>
            <a:r>
              <a:rPr lang="en-US" sz="2200" dirty="0" err="1">
                <a:latin typeface="Arial Narrow"/>
                <a:cs typeface="Arial Narrow"/>
              </a:rPr>
              <a:t>este</a:t>
            </a:r>
            <a:r>
              <a:rPr lang="en-US" sz="2200" dirty="0">
                <a:latin typeface="Arial Narrow"/>
                <a:cs typeface="Arial Narrow"/>
              </a:rPr>
              <a:t> 48.600</a:t>
            </a:r>
            <a:r>
              <a:rPr sz="2200" spc="-10" dirty="0">
                <a:latin typeface="Arial Narrow"/>
                <a:cs typeface="Arial Narrow"/>
              </a:rPr>
              <a:t>).</a:t>
            </a:r>
            <a:endParaRPr lang="en-US" sz="2200" spc="-10" dirty="0">
              <a:latin typeface="Arial Narrow"/>
              <a:cs typeface="Arial Narrow"/>
            </a:endParaRPr>
          </a:p>
          <a:p>
            <a:pPr marL="12700" marR="240029" indent="337820">
              <a:lnSpc>
                <a:spcPts val="2390"/>
              </a:lnSpc>
              <a:spcBef>
                <a:spcPts val="150"/>
              </a:spcBef>
              <a:buClr>
                <a:srgbClr val="800080"/>
              </a:buClr>
              <a:buFont typeface="Arial"/>
              <a:buChar char="►"/>
              <a:tabLst>
                <a:tab pos="350520" algn="l"/>
              </a:tabLst>
            </a:pPr>
            <a:r>
              <a:rPr lang="en-US" sz="2200" dirty="0">
                <a:latin typeface="Arial Narrow"/>
                <a:cs typeface="Arial Narrow"/>
              </a:rPr>
              <a:t>Daca </a:t>
            </a:r>
            <a:r>
              <a:rPr lang="en-US" sz="2200" dirty="0" err="1">
                <a:latin typeface="Arial Narrow"/>
                <a:cs typeface="Arial Narrow"/>
              </a:rPr>
              <a:t>venitul</a:t>
            </a:r>
            <a:r>
              <a:rPr lang="en-US" sz="2200" dirty="0">
                <a:latin typeface="Arial Narrow"/>
                <a:cs typeface="Arial Narrow"/>
              </a:rPr>
              <a:t> net </a:t>
            </a:r>
            <a:r>
              <a:rPr lang="en-US" sz="2200" dirty="0" err="1">
                <a:latin typeface="Arial Narrow"/>
                <a:cs typeface="Arial Narrow"/>
              </a:rPr>
              <a:t>este</a:t>
            </a:r>
            <a:r>
              <a:rPr lang="en-US" sz="2200" dirty="0">
                <a:latin typeface="Arial Narrow"/>
                <a:cs typeface="Arial Narrow"/>
              </a:rPr>
              <a:t> </a:t>
            </a:r>
            <a:r>
              <a:rPr lang="en-US" sz="2200" dirty="0" err="1">
                <a:latin typeface="Arial Narrow"/>
                <a:cs typeface="Arial Narrow"/>
              </a:rPr>
              <a:t>intre</a:t>
            </a:r>
            <a:r>
              <a:rPr lang="en-US" sz="2200" dirty="0">
                <a:latin typeface="Arial Narrow"/>
                <a:cs typeface="Arial Narrow"/>
              </a:rPr>
              <a:t> 12 si 24 de </a:t>
            </a:r>
            <a:r>
              <a:rPr lang="en-US" sz="2200" dirty="0" err="1">
                <a:latin typeface="Arial Narrow"/>
                <a:cs typeface="Arial Narrow"/>
              </a:rPr>
              <a:t>salarii</a:t>
            </a:r>
            <a:r>
              <a:rPr lang="en-US" sz="2200" dirty="0">
                <a:latin typeface="Arial Narrow"/>
                <a:cs typeface="Arial Narrow"/>
              </a:rPr>
              <a:t> </a:t>
            </a:r>
            <a:r>
              <a:rPr lang="en-US" sz="2200" dirty="0" err="1">
                <a:latin typeface="Arial Narrow"/>
                <a:cs typeface="Arial Narrow"/>
              </a:rPr>
              <a:t>minime</a:t>
            </a:r>
            <a:r>
              <a:rPr lang="en-US" sz="2200" dirty="0">
                <a:latin typeface="Arial Narrow"/>
                <a:cs typeface="Arial Narrow"/>
              </a:rPr>
              <a:t> brute pe </a:t>
            </a:r>
            <a:r>
              <a:rPr lang="en-US" sz="2200" dirty="0" err="1">
                <a:latin typeface="Arial Narrow"/>
                <a:cs typeface="Arial Narrow"/>
              </a:rPr>
              <a:t>economie</a:t>
            </a:r>
            <a:r>
              <a:rPr lang="en-US" sz="2200" dirty="0">
                <a:latin typeface="Arial Narrow"/>
                <a:cs typeface="Arial Narrow"/>
              </a:rPr>
              <a:t>(48.600 – 97.200 lei), CAS </a:t>
            </a:r>
            <a:r>
              <a:rPr lang="en-US" sz="2200" dirty="0" err="1">
                <a:latin typeface="Arial Narrow"/>
                <a:cs typeface="Arial Narrow"/>
              </a:rPr>
              <a:t>este</a:t>
            </a:r>
            <a:r>
              <a:rPr lang="en-US" sz="2200" dirty="0">
                <a:latin typeface="Arial Narrow"/>
                <a:cs typeface="Arial Narrow"/>
              </a:rPr>
              <a:t> 25% x 12 </a:t>
            </a:r>
            <a:r>
              <a:rPr lang="en-US" sz="2200" dirty="0" err="1">
                <a:latin typeface="Arial Narrow"/>
                <a:cs typeface="Arial Narrow"/>
              </a:rPr>
              <a:t>salarii</a:t>
            </a:r>
            <a:r>
              <a:rPr lang="en-US" sz="2200" dirty="0">
                <a:latin typeface="Arial Narrow"/>
                <a:cs typeface="Arial Narrow"/>
              </a:rPr>
              <a:t> </a:t>
            </a:r>
            <a:r>
              <a:rPr lang="en-US" sz="2200" dirty="0" err="1">
                <a:latin typeface="Arial Narrow"/>
                <a:cs typeface="Arial Narrow"/>
              </a:rPr>
              <a:t>minime</a:t>
            </a:r>
            <a:r>
              <a:rPr lang="en-US" sz="2200" dirty="0">
                <a:latin typeface="Arial Narrow"/>
                <a:cs typeface="Arial Narrow"/>
              </a:rPr>
              <a:t> ( 48.600 lei), </a:t>
            </a:r>
            <a:r>
              <a:rPr lang="en-US" sz="2200" dirty="0" err="1">
                <a:latin typeface="Arial Narrow"/>
                <a:cs typeface="Arial Narrow"/>
              </a:rPr>
              <a:t>adica</a:t>
            </a:r>
            <a:r>
              <a:rPr lang="en-US" sz="2200" dirty="0">
                <a:latin typeface="Arial Narrow"/>
                <a:cs typeface="Arial Narrow"/>
              </a:rPr>
              <a:t> 12.150 lei</a:t>
            </a:r>
          </a:p>
          <a:p>
            <a:pPr marL="12700" marR="240029" indent="337820">
              <a:lnSpc>
                <a:spcPts val="2390"/>
              </a:lnSpc>
              <a:spcBef>
                <a:spcPts val="150"/>
              </a:spcBef>
              <a:buClr>
                <a:srgbClr val="800080"/>
              </a:buClr>
              <a:buFont typeface="Arial"/>
              <a:buChar char="►"/>
              <a:tabLst>
                <a:tab pos="350520" algn="l"/>
              </a:tabLst>
            </a:pPr>
            <a:r>
              <a:rPr lang="en-US" sz="2200" dirty="0">
                <a:latin typeface="Arial Narrow"/>
                <a:cs typeface="Arial Narrow"/>
              </a:rPr>
              <a:t>Daca </a:t>
            </a:r>
            <a:r>
              <a:rPr lang="en-US" sz="2200" dirty="0" err="1">
                <a:latin typeface="Arial Narrow"/>
                <a:cs typeface="Arial Narrow"/>
              </a:rPr>
              <a:t>venitul</a:t>
            </a:r>
            <a:r>
              <a:rPr lang="en-US" sz="2200" dirty="0">
                <a:latin typeface="Arial Narrow"/>
                <a:cs typeface="Arial Narrow"/>
              </a:rPr>
              <a:t> net </a:t>
            </a:r>
            <a:r>
              <a:rPr lang="en-US" sz="2200" dirty="0" err="1">
                <a:latin typeface="Arial Narrow"/>
                <a:cs typeface="Arial Narrow"/>
              </a:rPr>
              <a:t>este</a:t>
            </a:r>
            <a:r>
              <a:rPr lang="en-US" sz="2200" dirty="0">
                <a:latin typeface="Arial Narrow"/>
                <a:cs typeface="Arial Narrow"/>
              </a:rPr>
              <a:t> </a:t>
            </a:r>
            <a:r>
              <a:rPr lang="en-US" sz="2200" dirty="0" err="1">
                <a:latin typeface="Arial Narrow"/>
                <a:cs typeface="Arial Narrow"/>
              </a:rPr>
              <a:t>mai</a:t>
            </a:r>
            <a:r>
              <a:rPr lang="en-US" sz="2200" dirty="0">
                <a:latin typeface="Arial Narrow"/>
                <a:cs typeface="Arial Narrow"/>
              </a:rPr>
              <a:t> mare de 24 de </a:t>
            </a:r>
            <a:r>
              <a:rPr lang="en-US" sz="2200" dirty="0" err="1">
                <a:latin typeface="Arial Narrow"/>
                <a:cs typeface="Arial Narrow"/>
              </a:rPr>
              <a:t>salarii</a:t>
            </a:r>
            <a:r>
              <a:rPr lang="en-US" sz="2200" dirty="0">
                <a:latin typeface="Arial Narrow"/>
                <a:cs typeface="Arial Narrow"/>
              </a:rPr>
              <a:t> </a:t>
            </a:r>
            <a:r>
              <a:rPr lang="en-US" sz="2200" dirty="0" err="1">
                <a:latin typeface="Arial Narrow"/>
                <a:cs typeface="Arial Narrow"/>
              </a:rPr>
              <a:t>minime</a:t>
            </a:r>
            <a:r>
              <a:rPr lang="en-US" sz="2200" dirty="0">
                <a:latin typeface="Arial Narrow"/>
                <a:cs typeface="Arial Narrow"/>
              </a:rPr>
              <a:t> brute pe </a:t>
            </a:r>
            <a:r>
              <a:rPr lang="en-US" sz="2200" dirty="0" err="1">
                <a:latin typeface="Arial Narrow"/>
                <a:cs typeface="Arial Narrow"/>
              </a:rPr>
              <a:t>economie</a:t>
            </a:r>
            <a:r>
              <a:rPr lang="en-US" sz="2200" dirty="0">
                <a:latin typeface="Arial Narrow"/>
                <a:cs typeface="Arial Narrow"/>
              </a:rPr>
              <a:t>, CAS </a:t>
            </a:r>
            <a:r>
              <a:rPr lang="en-US" sz="2200" dirty="0" err="1">
                <a:latin typeface="Arial Narrow"/>
                <a:cs typeface="Arial Narrow"/>
              </a:rPr>
              <a:t>este</a:t>
            </a:r>
            <a:r>
              <a:rPr lang="en-US" sz="2200" dirty="0">
                <a:latin typeface="Arial Narrow"/>
                <a:cs typeface="Arial Narrow"/>
              </a:rPr>
              <a:t> 25%x 24 </a:t>
            </a:r>
            <a:r>
              <a:rPr lang="en-US" sz="2200" dirty="0" err="1">
                <a:latin typeface="Arial Narrow"/>
                <a:cs typeface="Arial Narrow"/>
              </a:rPr>
              <a:t>salarii</a:t>
            </a:r>
            <a:r>
              <a:rPr lang="en-US" sz="2200" dirty="0">
                <a:latin typeface="Arial Narrow"/>
                <a:cs typeface="Arial Narrow"/>
              </a:rPr>
              <a:t> </a:t>
            </a:r>
            <a:r>
              <a:rPr lang="en-US" sz="2200" dirty="0" err="1">
                <a:latin typeface="Arial Narrow"/>
                <a:cs typeface="Arial Narrow"/>
              </a:rPr>
              <a:t>minime</a:t>
            </a:r>
            <a:r>
              <a:rPr lang="en-US" sz="2200" dirty="0">
                <a:latin typeface="Arial Narrow"/>
                <a:cs typeface="Arial Narrow"/>
              </a:rPr>
              <a:t> (97.200 lei), </a:t>
            </a:r>
            <a:r>
              <a:rPr lang="en-US" sz="2200" dirty="0" err="1">
                <a:latin typeface="Arial Narrow"/>
                <a:cs typeface="Arial Narrow"/>
              </a:rPr>
              <a:t>adica</a:t>
            </a:r>
            <a:r>
              <a:rPr lang="en-US" sz="2200" dirty="0">
                <a:latin typeface="Arial Narrow"/>
                <a:cs typeface="Arial Narrow"/>
              </a:rPr>
              <a:t> 24.300 lei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0485">
              <a:lnSpc>
                <a:spcPts val="1350"/>
              </a:lnSpc>
            </a:pPr>
            <a:fld id="{81D60167-4931-47E6-BA6A-407CBD079E47}" type="slidenum">
              <a:rPr spc="-50" dirty="0"/>
              <a:t>7</a:t>
            </a:fld>
            <a:endParaRPr spc="-50" dirty="0"/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879600">
              <a:lnSpc>
                <a:spcPct val="100000"/>
              </a:lnSpc>
              <a:spcBef>
                <a:spcPts val="125"/>
              </a:spcBef>
            </a:pPr>
            <a:r>
              <a:rPr dirty="0"/>
              <a:t>Ce</a:t>
            </a:r>
            <a:r>
              <a:rPr spc="-5" dirty="0"/>
              <a:t> </a:t>
            </a:r>
            <a:r>
              <a:rPr dirty="0"/>
              <a:t>taxe</a:t>
            </a:r>
            <a:r>
              <a:rPr spc="-30" dirty="0"/>
              <a:t> </a:t>
            </a:r>
            <a:r>
              <a:rPr dirty="0"/>
              <a:t>plătește</a:t>
            </a:r>
            <a:r>
              <a:rPr spc="-5" dirty="0"/>
              <a:t> </a:t>
            </a:r>
            <a:r>
              <a:rPr dirty="0"/>
              <a:t>BIA?</a:t>
            </a:r>
            <a:r>
              <a:rPr spc="-20" dirty="0"/>
              <a:t> </a:t>
            </a:r>
            <a:r>
              <a:rPr spc="-25" dirty="0"/>
              <a:t>1/</a:t>
            </a:r>
            <a:r>
              <a:rPr lang="en-US" spc="-25" dirty="0"/>
              <a:t>3</a:t>
            </a:r>
            <a:endParaRPr spc="-25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42219" y="1861776"/>
            <a:ext cx="8084820" cy="527516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2500"/>
              </a:lnSpc>
              <a:spcBef>
                <a:spcPts val="95"/>
              </a:spcBef>
            </a:pPr>
            <a:r>
              <a:rPr sz="2200" b="1" u="sng" dirty="0">
                <a:solidFill>
                  <a:srgbClr val="800080"/>
                </a:solidFill>
                <a:uFill>
                  <a:solidFill>
                    <a:srgbClr val="800080"/>
                  </a:solidFill>
                </a:uFill>
                <a:latin typeface="Arial Narrow"/>
                <a:cs typeface="Arial Narrow"/>
              </a:rPr>
              <a:t>Contribuția</a:t>
            </a:r>
            <a:r>
              <a:rPr sz="2200" b="1" u="sng" spc="-50" dirty="0">
                <a:solidFill>
                  <a:srgbClr val="800080"/>
                </a:solidFill>
                <a:uFill>
                  <a:solidFill>
                    <a:srgbClr val="800080"/>
                  </a:solidFill>
                </a:uFill>
                <a:latin typeface="Arial Narrow"/>
                <a:cs typeface="Arial Narrow"/>
              </a:rPr>
              <a:t> </a:t>
            </a:r>
            <a:r>
              <a:rPr sz="2200" b="1" u="sng" dirty="0">
                <a:solidFill>
                  <a:srgbClr val="800080"/>
                </a:solidFill>
                <a:uFill>
                  <a:solidFill>
                    <a:srgbClr val="800080"/>
                  </a:solidFill>
                </a:uFill>
                <a:latin typeface="Arial Narrow"/>
                <a:cs typeface="Arial Narrow"/>
              </a:rPr>
              <a:t>pentru</a:t>
            </a:r>
            <a:r>
              <a:rPr sz="2200" b="1" u="sng" spc="-40" dirty="0">
                <a:solidFill>
                  <a:srgbClr val="800080"/>
                </a:solidFill>
                <a:uFill>
                  <a:solidFill>
                    <a:srgbClr val="800080"/>
                  </a:solidFill>
                </a:uFill>
                <a:latin typeface="Arial Narrow"/>
                <a:cs typeface="Arial Narrow"/>
              </a:rPr>
              <a:t> </a:t>
            </a:r>
            <a:r>
              <a:rPr sz="2200" b="1" u="sng" dirty="0">
                <a:solidFill>
                  <a:srgbClr val="800080"/>
                </a:solidFill>
                <a:uFill>
                  <a:solidFill>
                    <a:srgbClr val="800080"/>
                  </a:solidFill>
                </a:uFill>
                <a:latin typeface="Arial Narrow"/>
                <a:cs typeface="Arial Narrow"/>
              </a:rPr>
              <a:t>sănătate</a:t>
            </a:r>
            <a:r>
              <a:rPr sz="2200" b="1" u="sng" spc="-10" dirty="0">
                <a:solidFill>
                  <a:srgbClr val="800080"/>
                </a:solidFill>
                <a:uFill>
                  <a:solidFill>
                    <a:srgbClr val="800080"/>
                  </a:solidFill>
                </a:uFill>
                <a:latin typeface="Arial Narrow"/>
                <a:cs typeface="Arial Narrow"/>
              </a:rPr>
              <a:t> </a:t>
            </a:r>
            <a:r>
              <a:rPr sz="2200" b="1" u="sng" dirty="0">
                <a:solidFill>
                  <a:srgbClr val="800080"/>
                </a:solidFill>
                <a:uFill>
                  <a:solidFill>
                    <a:srgbClr val="800080"/>
                  </a:solidFill>
                </a:uFill>
                <a:latin typeface="Arial Narrow"/>
                <a:cs typeface="Arial Narrow"/>
              </a:rPr>
              <a:t>CASS</a:t>
            </a:r>
            <a:r>
              <a:rPr sz="2200" b="1" u="sng" spc="-10" dirty="0">
                <a:solidFill>
                  <a:srgbClr val="800080"/>
                </a:solidFill>
                <a:uFill>
                  <a:solidFill>
                    <a:srgbClr val="800080"/>
                  </a:solidFill>
                </a:uFill>
                <a:latin typeface="Arial Narrow"/>
                <a:cs typeface="Arial Narrow"/>
              </a:rPr>
              <a:t> </a:t>
            </a:r>
            <a:r>
              <a:rPr sz="2200" b="1" u="sng" spc="-25" dirty="0">
                <a:solidFill>
                  <a:srgbClr val="800080"/>
                </a:solidFill>
                <a:uFill>
                  <a:solidFill>
                    <a:srgbClr val="800080"/>
                  </a:solidFill>
                </a:uFill>
                <a:latin typeface="Arial Narrow"/>
                <a:cs typeface="Arial Narrow"/>
              </a:rPr>
              <a:t>10%</a:t>
            </a:r>
            <a:endParaRPr sz="2200" dirty="0">
              <a:latin typeface="Arial Narrow"/>
              <a:cs typeface="Arial Narrow"/>
            </a:endParaRPr>
          </a:p>
          <a:p>
            <a:pPr marL="350520" indent="-337820">
              <a:lnSpc>
                <a:spcPts val="2375"/>
              </a:lnSpc>
              <a:buClr>
                <a:srgbClr val="800080"/>
              </a:buClr>
              <a:buFont typeface="Arial"/>
              <a:buChar char="►"/>
              <a:tabLst>
                <a:tab pos="350520" algn="l"/>
              </a:tabLst>
            </a:pPr>
            <a:r>
              <a:rPr sz="2200" dirty="0">
                <a:latin typeface="Arial Narrow"/>
                <a:cs typeface="Arial Narrow"/>
              </a:rPr>
              <a:t>Se</a:t>
            </a:r>
            <a:r>
              <a:rPr sz="2200" spc="-4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plătește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dacă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persoana</a:t>
            </a:r>
            <a:r>
              <a:rPr sz="2200" spc="1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fizică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autorizată</a:t>
            </a:r>
            <a:r>
              <a:rPr sz="2200" spc="-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obține,</a:t>
            </a:r>
            <a:r>
              <a:rPr sz="2200" spc="-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pe</a:t>
            </a:r>
            <a:r>
              <a:rPr sz="2200" spc="-4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parcursul</a:t>
            </a:r>
            <a:r>
              <a:rPr sz="2200" spc="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unui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an,</a:t>
            </a:r>
            <a:r>
              <a:rPr sz="2200" spc="-30" dirty="0">
                <a:latin typeface="Arial Narrow"/>
                <a:cs typeface="Arial Narrow"/>
              </a:rPr>
              <a:t> </a:t>
            </a:r>
            <a:r>
              <a:rPr sz="2200" spc="-25" dirty="0">
                <a:latin typeface="Arial Narrow"/>
                <a:cs typeface="Arial Narrow"/>
              </a:rPr>
              <a:t>un</a:t>
            </a:r>
            <a:endParaRPr sz="2200" dirty="0">
              <a:latin typeface="Arial Narrow"/>
              <a:cs typeface="Arial Narrow"/>
            </a:endParaRPr>
          </a:p>
          <a:p>
            <a:pPr marL="12700">
              <a:lnSpc>
                <a:spcPts val="2380"/>
              </a:lnSpc>
            </a:pP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venit</a:t>
            </a:r>
            <a:r>
              <a:rPr sz="2200" b="1" spc="-2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net</a:t>
            </a:r>
            <a:r>
              <a:rPr sz="2200" b="1" spc="-2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mai</a:t>
            </a:r>
            <a:r>
              <a:rPr sz="2200" b="1" spc="-1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mare</a:t>
            </a:r>
            <a:r>
              <a:rPr sz="2200" b="1" spc="-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de</a:t>
            </a:r>
            <a:r>
              <a:rPr sz="2200" b="1" spc="-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lang="en-US" sz="2200" b="1" spc="-5" dirty="0">
                <a:solidFill>
                  <a:srgbClr val="800080"/>
                </a:solidFill>
                <a:latin typeface="Arial Narrow"/>
                <a:cs typeface="Arial Narrow"/>
              </a:rPr>
              <a:t>6</a:t>
            </a:r>
            <a:r>
              <a:rPr sz="2200" b="1" spc="-2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salarii</a:t>
            </a:r>
            <a:r>
              <a:rPr sz="2200" b="1" spc="-1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800080"/>
                </a:solidFill>
                <a:latin typeface="Arial Narrow"/>
                <a:cs typeface="Arial Narrow"/>
              </a:rPr>
              <a:t>minime</a:t>
            </a:r>
            <a:r>
              <a:rPr sz="2200" b="1" spc="-2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brute</a:t>
            </a:r>
            <a:r>
              <a:rPr sz="2200" spc="-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pe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spc="-10" dirty="0" err="1">
                <a:latin typeface="Arial Narrow"/>
                <a:cs typeface="Arial Narrow"/>
              </a:rPr>
              <a:t>economie</a:t>
            </a:r>
            <a:endParaRPr lang="en-US" sz="2200" spc="-10" dirty="0">
              <a:latin typeface="Arial Narrow"/>
              <a:cs typeface="Arial Narrow"/>
            </a:endParaRPr>
          </a:p>
          <a:p>
            <a:pPr marL="350520" indent="-337820">
              <a:lnSpc>
                <a:spcPts val="2375"/>
              </a:lnSpc>
              <a:buClr>
                <a:srgbClr val="800080"/>
              </a:buClr>
              <a:buFont typeface="Arial"/>
              <a:buChar char="►"/>
              <a:tabLst>
                <a:tab pos="350520" algn="l"/>
              </a:tabLst>
            </a:pPr>
            <a:r>
              <a:rPr lang="en-US" sz="2200" dirty="0">
                <a:latin typeface="Arial Narrow"/>
                <a:cs typeface="Arial Narrow"/>
              </a:rPr>
              <a:t>Se</a:t>
            </a:r>
            <a:r>
              <a:rPr lang="en-US" sz="2200" spc="-45" dirty="0">
                <a:latin typeface="Arial Narrow"/>
                <a:cs typeface="Arial Narrow"/>
              </a:rPr>
              <a:t> </a:t>
            </a:r>
            <a:r>
              <a:rPr lang="en-US" sz="2200" dirty="0" err="1">
                <a:latin typeface="Arial Narrow"/>
                <a:cs typeface="Arial Narrow"/>
              </a:rPr>
              <a:t>plătește</a:t>
            </a:r>
            <a:r>
              <a:rPr lang="en-US" sz="2200" spc="-25" dirty="0">
                <a:latin typeface="Arial Narrow"/>
                <a:cs typeface="Arial Narrow"/>
              </a:rPr>
              <a:t> </a:t>
            </a:r>
            <a:r>
              <a:rPr lang="en-US" sz="2200" dirty="0" err="1">
                <a:latin typeface="Arial Narrow"/>
                <a:cs typeface="Arial Narrow"/>
              </a:rPr>
              <a:t>dacă</a:t>
            </a:r>
            <a:r>
              <a:rPr lang="en-US" sz="2200" spc="-25" dirty="0">
                <a:latin typeface="Arial Narrow"/>
                <a:cs typeface="Arial Narrow"/>
              </a:rPr>
              <a:t> </a:t>
            </a:r>
            <a:r>
              <a:rPr lang="en-US" sz="2200" dirty="0" err="1">
                <a:latin typeface="Arial Narrow"/>
                <a:cs typeface="Arial Narrow"/>
              </a:rPr>
              <a:t>persoana</a:t>
            </a:r>
            <a:r>
              <a:rPr lang="en-US" sz="2200" spc="15" dirty="0">
                <a:latin typeface="Arial Narrow"/>
                <a:cs typeface="Arial Narrow"/>
              </a:rPr>
              <a:t> </a:t>
            </a:r>
            <a:r>
              <a:rPr lang="en-US" sz="2200" dirty="0" err="1">
                <a:latin typeface="Arial Narrow"/>
                <a:cs typeface="Arial Narrow"/>
              </a:rPr>
              <a:t>fizică</a:t>
            </a:r>
            <a:r>
              <a:rPr lang="en-US" sz="2200" spc="-25" dirty="0">
                <a:latin typeface="Arial Narrow"/>
                <a:cs typeface="Arial Narrow"/>
              </a:rPr>
              <a:t> </a:t>
            </a:r>
            <a:r>
              <a:rPr lang="en-US" sz="2200" dirty="0" err="1">
                <a:latin typeface="Arial Narrow"/>
                <a:cs typeface="Arial Narrow"/>
              </a:rPr>
              <a:t>autorizată</a:t>
            </a:r>
            <a:r>
              <a:rPr lang="en-US" sz="2200" spc="-5" dirty="0">
                <a:latin typeface="Arial Narrow"/>
                <a:cs typeface="Arial Narrow"/>
              </a:rPr>
              <a:t> </a:t>
            </a:r>
            <a:r>
              <a:rPr lang="en-US" sz="2200" dirty="0" err="1">
                <a:latin typeface="Arial Narrow"/>
                <a:cs typeface="Arial Narrow"/>
              </a:rPr>
              <a:t>obține</a:t>
            </a:r>
            <a:r>
              <a:rPr lang="en-US" sz="2200" dirty="0">
                <a:latin typeface="Arial Narrow"/>
                <a:cs typeface="Arial Narrow"/>
              </a:rPr>
              <a:t>,</a:t>
            </a:r>
            <a:r>
              <a:rPr lang="en-US" sz="2200" spc="-10" dirty="0">
                <a:latin typeface="Arial Narrow"/>
                <a:cs typeface="Arial Narrow"/>
              </a:rPr>
              <a:t> </a:t>
            </a:r>
            <a:r>
              <a:rPr lang="en-US" sz="2200" dirty="0">
                <a:latin typeface="Arial Narrow"/>
                <a:cs typeface="Arial Narrow"/>
              </a:rPr>
              <a:t>pe</a:t>
            </a:r>
            <a:r>
              <a:rPr lang="en-US" sz="2200" spc="-45" dirty="0">
                <a:latin typeface="Arial Narrow"/>
                <a:cs typeface="Arial Narrow"/>
              </a:rPr>
              <a:t> </a:t>
            </a:r>
            <a:r>
              <a:rPr lang="en-US" sz="2200" dirty="0" err="1">
                <a:latin typeface="Arial Narrow"/>
                <a:cs typeface="Arial Narrow"/>
              </a:rPr>
              <a:t>parcursul</a:t>
            </a:r>
            <a:r>
              <a:rPr lang="en-US" sz="2200" spc="20" dirty="0">
                <a:latin typeface="Arial Narrow"/>
                <a:cs typeface="Arial Narrow"/>
              </a:rPr>
              <a:t> </a:t>
            </a:r>
            <a:r>
              <a:rPr lang="en-US" sz="2200" dirty="0" err="1">
                <a:latin typeface="Arial Narrow"/>
                <a:cs typeface="Arial Narrow"/>
              </a:rPr>
              <a:t>unui</a:t>
            </a:r>
            <a:r>
              <a:rPr lang="en-US" sz="2200" spc="-15" dirty="0">
                <a:latin typeface="Arial Narrow"/>
                <a:cs typeface="Arial Narrow"/>
              </a:rPr>
              <a:t> </a:t>
            </a:r>
            <a:r>
              <a:rPr lang="en-US" sz="2200" dirty="0">
                <a:latin typeface="Arial Narrow"/>
                <a:cs typeface="Arial Narrow"/>
              </a:rPr>
              <a:t>an,</a:t>
            </a:r>
            <a:r>
              <a:rPr lang="en-US" sz="2200" spc="-30" dirty="0">
                <a:latin typeface="Arial Narrow"/>
                <a:cs typeface="Arial Narrow"/>
              </a:rPr>
              <a:t> </a:t>
            </a:r>
            <a:r>
              <a:rPr lang="en-US" sz="2200" spc="-25" dirty="0">
                <a:latin typeface="Arial Narrow"/>
                <a:cs typeface="Arial Narrow"/>
              </a:rPr>
              <a:t>un</a:t>
            </a:r>
            <a:endParaRPr lang="en-US" sz="2200" dirty="0">
              <a:latin typeface="Arial Narrow"/>
              <a:cs typeface="Arial Narrow"/>
            </a:endParaRPr>
          </a:p>
          <a:p>
            <a:pPr marL="12700">
              <a:lnSpc>
                <a:spcPts val="2380"/>
              </a:lnSpc>
            </a:pPr>
            <a:r>
              <a:rPr lang="en-US" sz="2200" b="1" dirty="0" err="1">
                <a:solidFill>
                  <a:srgbClr val="800080"/>
                </a:solidFill>
                <a:latin typeface="Arial Narrow"/>
                <a:cs typeface="Arial Narrow"/>
              </a:rPr>
              <a:t>venit</a:t>
            </a:r>
            <a:r>
              <a:rPr lang="en-US" sz="2200" b="1" spc="-2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lang="en-US" sz="2200" b="1" dirty="0">
                <a:solidFill>
                  <a:srgbClr val="800080"/>
                </a:solidFill>
                <a:latin typeface="Arial Narrow"/>
                <a:cs typeface="Arial Narrow"/>
              </a:rPr>
              <a:t>net</a:t>
            </a:r>
            <a:r>
              <a:rPr lang="en-US" sz="2200" b="1" spc="-2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lang="en-US" sz="2200" b="1" dirty="0" err="1">
                <a:solidFill>
                  <a:srgbClr val="800080"/>
                </a:solidFill>
                <a:latin typeface="Arial Narrow"/>
                <a:cs typeface="Arial Narrow"/>
              </a:rPr>
              <a:t>mai</a:t>
            </a:r>
            <a:r>
              <a:rPr lang="en-US" sz="2200" b="1" spc="-10" dirty="0">
                <a:solidFill>
                  <a:srgbClr val="800080"/>
                </a:solidFill>
                <a:latin typeface="Arial Narrow"/>
                <a:cs typeface="Arial Narrow"/>
              </a:rPr>
              <a:t> mic</a:t>
            </a:r>
            <a:r>
              <a:rPr lang="en-US" sz="2200" b="1" spc="-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lang="en-US" sz="2200" b="1" dirty="0">
                <a:solidFill>
                  <a:srgbClr val="800080"/>
                </a:solidFill>
                <a:latin typeface="Arial Narrow"/>
                <a:cs typeface="Arial Narrow"/>
              </a:rPr>
              <a:t>de</a:t>
            </a:r>
            <a:r>
              <a:rPr lang="en-US" sz="2200" b="1" spc="-5" dirty="0">
                <a:solidFill>
                  <a:srgbClr val="800080"/>
                </a:solidFill>
                <a:latin typeface="Arial Narrow"/>
                <a:cs typeface="Arial Narrow"/>
              </a:rPr>
              <a:t> 6</a:t>
            </a:r>
            <a:r>
              <a:rPr lang="en-US" sz="2200" b="1" spc="-2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lang="en-US" sz="2200" b="1" dirty="0" err="1">
                <a:solidFill>
                  <a:srgbClr val="800080"/>
                </a:solidFill>
                <a:latin typeface="Arial Narrow"/>
                <a:cs typeface="Arial Narrow"/>
              </a:rPr>
              <a:t>salarii</a:t>
            </a:r>
            <a:r>
              <a:rPr lang="en-US" sz="2200" b="1" spc="-1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lang="en-US" sz="2200" b="1" dirty="0" err="1">
                <a:solidFill>
                  <a:srgbClr val="800080"/>
                </a:solidFill>
                <a:latin typeface="Arial Narrow"/>
                <a:cs typeface="Arial Narrow"/>
              </a:rPr>
              <a:t>minime</a:t>
            </a:r>
            <a:r>
              <a:rPr lang="en-US" sz="2200" b="1" spc="-2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lang="en-US" sz="2200" dirty="0">
                <a:latin typeface="Arial Narrow"/>
                <a:cs typeface="Arial Narrow"/>
              </a:rPr>
              <a:t>brute</a:t>
            </a:r>
            <a:r>
              <a:rPr lang="en-US" sz="2200" spc="-5" dirty="0">
                <a:latin typeface="Arial Narrow"/>
                <a:cs typeface="Arial Narrow"/>
              </a:rPr>
              <a:t> </a:t>
            </a:r>
            <a:r>
              <a:rPr lang="en-US" sz="2200" dirty="0">
                <a:latin typeface="Arial Narrow"/>
                <a:cs typeface="Arial Narrow"/>
              </a:rPr>
              <a:t>pe</a:t>
            </a:r>
            <a:r>
              <a:rPr lang="en-US" sz="2200" spc="-25" dirty="0">
                <a:latin typeface="Arial Narrow"/>
                <a:cs typeface="Arial Narrow"/>
              </a:rPr>
              <a:t> </a:t>
            </a:r>
            <a:r>
              <a:rPr lang="en-US" sz="2200" spc="-10" dirty="0" err="1">
                <a:latin typeface="Arial Narrow"/>
                <a:cs typeface="Arial Narrow"/>
              </a:rPr>
              <a:t>economie</a:t>
            </a:r>
            <a:r>
              <a:rPr lang="en-US" sz="2200" spc="-10" dirty="0">
                <a:latin typeface="Arial Narrow"/>
                <a:cs typeface="Arial Narrow"/>
              </a:rPr>
              <a:t> si nu </a:t>
            </a:r>
            <a:r>
              <a:rPr lang="en-US" sz="2200" spc="-10" dirty="0" err="1">
                <a:latin typeface="Arial Narrow"/>
                <a:cs typeface="Arial Narrow"/>
              </a:rPr>
              <a:t>cotizeaza</a:t>
            </a:r>
            <a:r>
              <a:rPr lang="en-US" sz="2200" spc="-10" dirty="0">
                <a:latin typeface="Arial Narrow"/>
                <a:cs typeface="Arial Narrow"/>
              </a:rPr>
              <a:t> la </a:t>
            </a:r>
            <a:r>
              <a:rPr lang="en-US" sz="2200" spc="-10" dirty="0" err="1">
                <a:latin typeface="Arial Narrow"/>
                <a:cs typeface="Arial Narrow"/>
              </a:rPr>
              <a:t>fondul</a:t>
            </a:r>
            <a:r>
              <a:rPr lang="en-US" sz="2200" spc="-10" dirty="0">
                <a:latin typeface="Arial Narrow"/>
                <a:cs typeface="Arial Narrow"/>
              </a:rPr>
              <a:t> de </a:t>
            </a:r>
            <a:r>
              <a:rPr lang="en-US" sz="2200" spc="-10" dirty="0" err="1">
                <a:latin typeface="Arial Narrow"/>
                <a:cs typeface="Arial Narrow"/>
              </a:rPr>
              <a:t>sanatate</a:t>
            </a:r>
            <a:r>
              <a:rPr lang="en-US" sz="2200" spc="-10" dirty="0">
                <a:latin typeface="Arial Narrow"/>
                <a:cs typeface="Arial Narrow"/>
              </a:rPr>
              <a:t> pentru </a:t>
            </a:r>
            <a:r>
              <a:rPr lang="en-US" sz="2200" spc="-10" dirty="0" err="1">
                <a:latin typeface="Arial Narrow"/>
                <a:cs typeface="Arial Narrow"/>
              </a:rPr>
              <a:t>alte</a:t>
            </a:r>
            <a:r>
              <a:rPr lang="en-US" sz="2200" spc="-10" dirty="0">
                <a:latin typeface="Arial Narrow"/>
                <a:cs typeface="Arial Narrow"/>
              </a:rPr>
              <a:t> </a:t>
            </a:r>
            <a:r>
              <a:rPr lang="en-US" sz="2200" spc="-10" dirty="0" err="1">
                <a:latin typeface="Arial Narrow"/>
                <a:cs typeface="Arial Narrow"/>
              </a:rPr>
              <a:t>surse</a:t>
            </a:r>
            <a:r>
              <a:rPr lang="en-US" sz="2200" spc="-10" dirty="0">
                <a:latin typeface="Arial Narrow"/>
                <a:cs typeface="Arial Narrow"/>
              </a:rPr>
              <a:t> de </a:t>
            </a:r>
            <a:r>
              <a:rPr lang="en-US" sz="2200" spc="-10" dirty="0" err="1">
                <a:latin typeface="Arial Narrow"/>
                <a:cs typeface="Arial Narrow"/>
              </a:rPr>
              <a:t>venit</a:t>
            </a:r>
            <a:r>
              <a:rPr lang="en-US" sz="2200" spc="-10" dirty="0">
                <a:latin typeface="Arial Narrow"/>
                <a:cs typeface="Arial Narrow"/>
              </a:rPr>
              <a:t>, cel </a:t>
            </a:r>
            <a:r>
              <a:rPr lang="en-US" sz="2200" spc="-10" dirty="0" err="1">
                <a:latin typeface="Arial Narrow"/>
                <a:cs typeface="Arial Narrow"/>
              </a:rPr>
              <a:t>putin</a:t>
            </a:r>
            <a:r>
              <a:rPr lang="en-US" sz="2200" spc="-10" dirty="0">
                <a:latin typeface="Arial Narrow"/>
                <a:cs typeface="Arial Narrow"/>
              </a:rPr>
              <a:t> la </a:t>
            </a:r>
            <a:r>
              <a:rPr lang="en-US" sz="2200" spc="-10" dirty="0" err="1">
                <a:latin typeface="Arial Narrow"/>
                <a:cs typeface="Arial Narrow"/>
              </a:rPr>
              <a:t>valoarea</a:t>
            </a:r>
            <a:r>
              <a:rPr lang="en-US" sz="2200" spc="-10" dirty="0">
                <a:latin typeface="Arial Narrow"/>
                <a:cs typeface="Arial Narrow"/>
              </a:rPr>
              <a:t> de 6 </a:t>
            </a:r>
            <a:r>
              <a:rPr lang="en-US" sz="2200" spc="-10" dirty="0" err="1">
                <a:latin typeface="Arial Narrow"/>
                <a:cs typeface="Arial Narrow"/>
              </a:rPr>
              <a:t>salarii</a:t>
            </a:r>
            <a:r>
              <a:rPr lang="en-US" sz="2200" spc="-10" dirty="0">
                <a:latin typeface="Arial Narrow"/>
                <a:cs typeface="Arial Narrow"/>
              </a:rPr>
              <a:t> </a:t>
            </a:r>
            <a:r>
              <a:rPr lang="en-US" sz="2200" spc="-10" dirty="0" err="1">
                <a:latin typeface="Arial Narrow"/>
                <a:cs typeface="Arial Narrow"/>
              </a:rPr>
              <a:t>minime</a:t>
            </a:r>
            <a:r>
              <a:rPr lang="en-US" sz="2200" spc="-10" dirty="0">
                <a:latin typeface="Arial Narrow"/>
                <a:cs typeface="Arial Narrow"/>
              </a:rPr>
              <a:t> brute pe </a:t>
            </a:r>
            <a:r>
              <a:rPr lang="en-US" sz="2200" spc="-10" dirty="0" err="1">
                <a:latin typeface="Arial Narrow"/>
                <a:cs typeface="Arial Narrow"/>
              </a:rPr>
              <a:t>economie</a:t>
            </a:r>
            <a:endParaRPr lang="en-US" sz="2200" dirty="0">
              <a:latin typeface="Arial Narrow"/>
              <a:cs typeface="Arial Narrow"/>
            </a:endParaRPr>
          </a:p>
          <a:p>
            <a:pPr marL="12700">
              <a:lnSpc>
                <a:spcPts val="2380"/>
              </a:lnSpc>
            </a:pPr>
            <a:endParaRPr lang="en-US" sz="2200" dirty="0">
              <a:latin typeface="Arial Narrow"/>
              <a:cs typeface="Arial Narrow"/>
            </a:endParaRPr>
          </a:p>
          <a:p>
            <a:pPr marL="350520" indent="-337820">
              <a:lnSpc>
                <a:spcPts val="2375"/>
              </a:lnSpc>
              <a:buClr>
                <a:srgbClr val="800080"/>
              </a:buClr>
              <a:buFont typeface="Arial"/>
              <a:buChar char="►"/>
              <a:tabLst>
                <a:tab pos="350520" algn="l"/>
              </a:tabLst>
            </a:pPr>
            <a:r>
              <a:rPr lang="en-US" sz="2200" dirty="0">
                <a:latin typeface="Arial Narrow"/>
                <a:cs typeface="Arial Narrow"/>
              </a:rPr>
              <a:t>Daca </a:t>
            </a:r>
            <a:r>
              <a:rPr lang="en-US" sz="2200" dirty="0" err="1">
                <a:latin typeface="Arial Narrow"/>
                <a:cs typeface="Arial Narrow"/>
              </a:rPr>
              <a:t>persoana</a:t>
            </a:r>
            <a:r>
              <a:rPr lang="en-US" sz="2200" spc="15" dirty="0">
                <a:latin typeface="Arial Narrow"/>
                <a:cs typeface="Arial Narrow"/>
              </a:rPr>
              <a:t> </a:t>
            </a:r>
            <a:r>
              <a:rPr lang="en-US" sz="2200" dirty="0" err="1">
                <a:latin typeface="Arial Narrow"/>
                <a:cs typeface="Arial Narrow"/>
              </a:rPr>
              <a:t>fizică</a:t>
            </a:r>
            <a:r>
              <a:rPr lang="en-US" sz="2200" spc="-25" dirty="0">
                <a:latin typeface="Arial Narrow"/>
                <a:cs typeface="Arial Narrow"/>
              </a:rPr>
              <a:t> </a:t>
            </a:r>
            <a:r>
              <a:rPr lang="en-US" sz="2200" dirty="0" err="1">
                <a:latin typeface="Arial Narrow"/>
                <a:cs typeface="Arial Narrow"/>
              </a:rPr>
              <a:t>autorizată</a:t>
            </a:r>
            <a:r>
              <a:rPr lang="en-US" sz="2200" spc="-5" dirty="0">
                <a:latin typeface="Arial Narrow"/>
                <a:cs typeface="Arial Narrow"/>
              </a:rPr>
              <a:t> </a:t>
            </a:r>
            <a:r>
              <a:rPr lang="en-US" sz="2200" dirty="0" err="1">
                <a:latin typeface="Arial Narrow"/>
                <a:cs typeface="Arial Narrow"/>
              </a:rPr>
              <a:t>obține</a:t>
            </a:r>
            <a:r>
              <a:rPr lang="en-US" sz="2200" dirty="0">
                <a:latin typeface="Arial Narrow"/>
                <a:cs typeface="Arial Narrow"/>
              </a:rPr>
              <a:t>,</a:t>
            </a:r>
            <a:r>
              <a:rPr lang="en-US" sz="2200" spc="-10" dirty="0">
                <a:latin typeface="Arial Narrow"/>
                <a:cs typeface="Arial Narrow"/>
              </a:rPr>
              <a:t> </a:t>
            </a:r>
            <a:r>
              <a:rPr lang="en-US" sz="2200" dirty="0">
                <a:latin typeface="Arial Narrow"/>
                <a:cs typeface="Arial Narrow"/>
              </a:rPr>
              <a:t>pe</a:t>
            </a:r>
            <a:r>
              <a:rPr lang="en-US" sz="2200" spc="-45" dirty="0">
                <a:latin typeface="Arial Narrow"/>
                <a:cs typeface="Arial Narrow"/>
              </a:rPr>
              <a:t> </a:t>
            </a:r>
            <a:r>
              <a:rPr lang="en-US" sz="2200" dirty="0" err="1">
                <a:latin typeface="Arial Narrow"/>
                <a:cs typeface="Arial Narrow"/>
              </a:rPr>
              <a:t>parcursul</a:t>
            </a:r>
            <a:r>
              <a:rPr lang="en-US" sz="2200" spc="20" dirty="0">
                <a:latin typeface="Arial Narrow"/>
                <a:cs typeface="Arial Narrow"/>
              </a:rPr>
              <a:t> </a:t>
            </a:r>
            <a:r>
              <a:rPr lang="en-US" sz="2200" dirty="0" err="1">
                <a:latin typeface="Arial Narrow"/>
                <a:cs typeface="Arial Narrow"/>
              </a:rPr>
              <a:t>unui</a:t>
            </a:r>
            <a:r>
              <a:rPr lang="en-US" sz="2200" spc="-15" dirty="0">
                <a:latin typeface="Arial Narrow"/>
                <a:cs typeface="Arial Narrow"/>
              </a:rPr>
              <a:t> </a:t>
            </a:r>
            <a:r>
              <a:rPr lang="en-US" sz="2200" dirty="0">
                <a:latin typeface="Arial Narrow"/>
                <a:cs typeface="Arial Narrow"/>
              </a:rPr>
              <a:t>an,</a:t>
            </a:r>
            <a:r>
              <a:rPr lang="en-US" sz="2200" spc="-30" dirty="0">
                <a:latin typeface="Arial Narrow"/>
                <a:cs typeface="Arial Narrow"/>
              </a:rPr>
              <a:t> </a:t>
            </a:r>
            <a:r>
              <a:rPr lang="en-US" sz="2200" spc="-25" dirty="0">
                <a:latin typeface="Arial Narrow"/>
                <a:cs typeface="Arial Narrow"/>
              </a:rPr>
              <a:t>un</a:t>
            </a:r>
            <a:endParaRPr lang="en-US" sz="2200" dirty="0">
              <a:latin typeface="Arial Narrow"/>
              <a:cs typeface="Arial Narrow"/>
            </a:endParaRPr>
          </a:p>
          <a:p>
            <a:pPr marL="12700">
              <a:lnSpc>
                <a:spcPts val="2380"/>
              </a:lnSpc>
            </a:pPr>
            <a:r>
              <a:rPr lang="en-US" sz="2200" b="1" dirty="0" err="1">
                <a:solidFill>
                  <a:srgbClr val="800080"/>
                </a:solidFill>
                <a:latin typeface="Arial Narrow"/>
                <a:cs typeface="Arial Narrow"/>
              </a:rPr>
              <a:t>venit</a:t>
            </a:r>
            <a:r>
              <a:rPr lang="en-US" sz="2200" b="1" spc="-2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lang="en-US" sz="2200" b="1" dirty="0">
                <a:solidFill>
                  <a:srgbClr val="800080"/>
                </a:solidFill>
                <a:latin typeface="Arial Narrow"/>
                <a:cs typeface="Arial Narrow"/>
              </a:rPr>
              <a:t>net</a:t>
            </a:r>
            <a:r>
              <a:rPr lang="en-US" sz="2200" b="1" spc="-2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lang="en-US" sz="2200" b="1" spc="-20" dirty="0" err="1">
                <a:solidFill>
                  <a:srgbClr val="800080"/>
                </a:solidFill>
                <a:latin typeface="Arial Narrow"/>
                <a:cs typeface="Arial Narrow"/>
              </a:rPr>
              <a:t>cuprins</a:t>
            </a:r>
            <a:r>
              <a:rPr lang="en-US" sz="2200" b="1" spc="-2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lang="en-US" sz="2200" b="1" spc="-20" dirty="0" err="1">
                <a:solidFill>
                  <a:srgbClr val="800080"/>
                </a:solidFill>
                <a:latin typeface="Arial Narrow"/>
                <a:cs typeface="Arial Narrow"/>
              </a:rPr>
              <a:t>intre</a:t>
            </a:r>
            <a:r>
              <a:rPr lang="en-US" sz="2200" b="1" spc="-20" dirty="0">
                <a:solidFill>
                  <a:srgbClr val="800080"/>
                </a:solidFill>
                <a:latin typeface="Arial Narrow"/>
                <a:cs typeface="Arial Narrow"/>
              </a:rPr>
              <a:t> 6 si 72 </a:t>
            </a:r>
            <a:r>
              <a:rPr lang="en-US" sz="2200" b="1" spc="-20" dirty="0" err="1">
                <a:solidFill>
                  <a:srgbClr val="800080"/>
                </a:solidFill>
                <a:latin typeface="Arial Narrow"/>
                <a:cs typeface="Arial Narrow"/>
              </a:rPr>
              <a:t>salarii</a:t>
            </a:r>
            <a:r>
              <a:rPr lang="en-US" sz="2200" b="1" spc="-2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lang="en-US" sz="2200" b="1" spc="-20" dirty="0" err="1">
                <a:solidFill>
                  <a:srgbClr val="800080"/>
                </a:solidFill>
                <a:latin typeface="Arial Narrow"/>
                <a:cs typeface="Arial Narrow"/>
              </a:rPr>
              <a:t>minime</a:t>
            </a:r>
            <a:r>
              <a:rPr lang="en-US" sz="2200" b="1" spc="-2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lang="en-US" sz="2200" dirty="0">
                <a:latin typeface="Arial Narrow"/>
                <a:cs typeface="Arial Narrow"/>
              </a:rPr>
              <a:t>brute</a:t>
            </a:r>
            <a:r>
              <a:rPr lang="en-US" sz="2200" spc="-5" dirty="0">
                <a:latin typeface="Arial Narrow"/>
                <a:cs typeface="Arial Narrow"/>
              </a:rPr>
              <a:t> </a:t>
            </a:r>
            <a:r>
              <a:rPr lang="en-US" sz="2200" dirty="0">
                <a:latin typeface="Arial Narrow"/>
                <a:cs typeface="Arial Narrow"/>
              </a:rPr>
              <a:t>pe</a:t>
            </a:r>
            <a:r>
              <a:rPr lang="en-US" sz="2200" spc="-25" dirty="0">
                <a:latin typeface="Arial Narrow"/>
                <a:cs typeface="Arial Narrow"/>
              </a:rPr>
              <a:t> </a:t>
            </a:r>
            <a:r>
              <a:rPr lang="en-US" sz="2200" spc="-10" dirty="0" err="1">
                <a:latin typeface="Arial Narrow"/>
                <a:cs typeface="Arial Narrow"/>
              </a:rPr>
              <a:t>economie</a:t>
            </a:r>
            <a:r>
              <a:rPr lang="en-US" sz="2200" spc="-10" dirty="0">
                <a:latin typeface="Arial Narrow"/>
                <a:cs typeface="Arial Narrow"/>
              </a:rPr>
              <a:t> (24.300 – 291.600 lei), CASS </a:t>
            </a:r>
            <a:r>
              <a:rPr lang="en-US" sz="2200" spc="-10" dirty="0" err="1">
                <a:latin typeface="Arial Narrow"/>
                <a:cs typeface="Arial Narrow"/>
              </a:rPr>
              <a:t>este</a:t>
            </a:r>
            <a:r>
              <a:rPr lang="en-US" sz="2200" spc="-10" dirty="0">
                <a:latin typeface="Arial Narrow"/>
                <a:cs typeface="Arial Narrow"/>
              </a:rPr>
              <a:t> 10%x </a:t>
            </a:r>
            <a:r>
              <a:rPr lang="en-US" sz="2200" spc="-10" dirty="0" err="1">
                <a:latin typeface="Arial Narrow"/>
                <a:cs typeface="Arial Narrow"/>
              </a:rPr>
              <a:t>venitul</a:t>
            </a:r>
            <a:r>
              <a:rPr lang="en-US" sz="2200" spc="-10" dirty="0">
                <a:latin typeface="Arial Narrow"/>
                <a:cs typeface="Arial Narrow"/>
              </a:rPr>
              <a:t> net </a:t>
            </a:r>
            <a:r>
              <a:rPr lang="en-US" sz="2200" spc="-10" dirty="0" err="1">
                <a:latin typeface="Arial Narrow"/>
                <a:cs typeface="Arial Narrow"/>
              </a:rPr>
              <a:t>realizat</a:t>
            </a:r>
            <a:endParaRPr lang="en-US" sz="2200" spc="-10" dirty="0">
              <a:latin typeface="Arial Narrow"/>
              <a:cs typeface="Arial Narrow"/>
            </a:endParaRPr>
          </a:p>
          <a:p>
            <a:pPr marL="350520" indent="-337820">
              <a:lnSpc>
                <a:spcPts val="2375"/>
              </a:lnSpc>
              <a:buClr>
                <a:srgbClr val="800080"/>
              </a:buClr>
              <a:buFont typeface="Arial"/>
              <a:buChar char="►"/>
              <a:tabLst>
                <a:tab pos="350520" algn="l"/>
              </a:tabLst>
            </a:pPr>
            <a:r>
              <a:rPr lang="en-US" sz="2200" dirty="0">
                <a:latin typeface="Arial Narrow"/>
                <a:cs typeface="Arial Narrow"/>
              </a:rPr>
              <a:t>Daca </a:t>
            </a:r>
            <a:r>
              <a:rPr lang="en-US" sz="2200" dirty="0" err="1">
                <a:latin typeface="Arial Narrow"/>
                <a:cs typeface="Arial Narrow"/>
              </a:rPr>
              <a:t>persoana</a:t>
            </a:r>
            <a:r>
              <a:rPr lang="en-US" sz="2200" spc="15" dirty="0">
                <a:latin typeface="Arial Narrow"/>
                <a:cs typeface="Arial Narrow"/>
              </a:rPr>
              <a:t> </a:t>
            </a:r>
            <a:r>
              <a:rPr lang="en-US" sz="2200" dirty="0" err="1">
                <a:latin typeface="Arial Narrow"/>
                <a:cs typeface="Arial Narrow"/>
              </a:rPr>
              <a:t>fizică</a:t>
            </a:r>
            <a:r>
              <a:rPr lang="en-US" sz="2200" spc="-25" dirty="0">
                <a:latin typeface="Arial Narrow"/>
                <a:cs typeface="Arial Narrow"/>
              </a:rPr>
              <a:t> </a:t>
            </a:r>
            <a:r>
              <a:rPr lang="en-US" sz="2200" dirty="0" err="1">
                <a:latin typeface="Arial Narrow"/>
                <a:cs typeface="Arial Narrow"/>
              </a:rPr>
              <a:t>autorizată</a:t>
            </a:r>
            <a:r>
              <a:rPr lang="en-US" sz="2200" spc="-5" dirty="0">
                <a:latin typeface="Arial Narrow"/>
                <a:cs typeface="Arial Narrow"/>
              </a:rPr>
              <a:t> </a:t>
            </a:r>
            <a:r>
              <a:rPr lang="en-US" sz="2200" dirty="0" err="1">
                <a:latin typeface="Arial Narrow"/>
                <a:cs typeface="Arial Narrow"/>
              </a:rPr>
              <a:t>obține</a:t>
            </a:r>
            <a:r>
              <a:rPr lang="en-US" sz="2200" dirty="0">
                <a:latin typeface="Arial Narrow"/>
                <a:cs typeface="Arial Narrow"/>
              </a:rPr>
              <a:t>,</a:t>
            </a:r>
            <a:r>
              <a:rPr lang="en-US" sz="2200" spc="-10" dirty="0">
                <a:latin typeface="Arial Narrow"/>
                <a:cs typeface="Arial Narrow"/>
              </a:rPr>
              <a:t> </a:t>
            </a:r>
            <a:r>
              <a:rPr lang="en-US" sz="2200" dirty="0">
                <a:latin typeface="Arial Narrow"/>
                <a:cs typeface="Arial Narrow"/>
              </a:rPr>
              <a:t>pe</a:t>
            </a:r>
            <a:r>
              <a:rPr lang="en-US" sz="2200" spc="-45" dirty="0">
                <a:latin typeface="Arial Narrow"/>
                <a:cs typeface="Arial Narrow"/>
              </a:rPr>
              <a:t> </a:t>
            </a:r>
            <a:r>
              <a:rPr lang="en-US" sz="2200" dirty="0" err="1">
                <a:latin typeface="Arial Narrow"/>
                <a:cs typeface="Arial Narrow"/>
              </a:rPr>
              <a:t>parcursul</a:t>
            </a:r>
            <a:r>
              <a:rPr lang="en-US" sz="2200" spc="20" dirty="0">
                <a:latin typeface="Arial Narrow"/>
                <a:cs typeface="Arial Narrow"/>
              </a:rPr>
              <a:t> </a:t>
            </a:r>
            <a:r>
              <a:rPr lang="en-US" sz="2200" dirty="0" err="1">
                <a:latin typeface="Arial Narrow"/>
                <a:cs typeface="Arial Narrow"/>
              </a:rPr>
              <a:t>unui</a:t>
            </a:r>
            <a:r>
              <a:rPr lang="en-US" sz="2200" spc="-15" dirty="0">
                <a:latin typeface="Arial Narrow"/>
                <a:cs typeface="Arial Narrow"/>
              </a:rPr>
              <a:t> </a:t>
            </a:r>
            <a:r>
              <a:rPr lang="en-US" sz="2200" dirty="0">
                <a:latin typeface="Arial Narrow"/>
                <a:cs typeface="Arial Narrow"/>
              </a:rPr>
              <a:t>an,</a:t>
            </a:r>
            <a:r>
              <a:rPr lang="en-US" sz="2200" spc="-30" dirty="0">
                <a:latin typeface="Arial Narrow"/>
                <a:cs typeface="Arial Narrow"/>
              </a:rPr>
              <a:t> </a:t>
            </a:r>
            <a:r>
              <a:rPr lang="en-US" sz="2200" spc="-25" dirty="0">
                <a:latin typeface="Arial Narrow"/>
                <a:cs typeface="Arial Narrow"/>
              </a:rPr>
              <a:t>un</a:t>
            </a:r>
            <a:endParaRPr lang="en-US" sz="2200" dirty="0">
              <a:latin typeface="Arial Narrow"/>
              <a:cs typeface="Arial Narrow"/>
            </a:endParaRPr>
          </a:p>
          <a:p>
            <a:pPr marL="12700">
              <a:lnSpc>
                <a:spcPts val="2380"/>
              </a:lnSpc>
            </a:pPr>
            <a:r>
              <a:rPr lang="en-US" sz="2200" b="1" dirty="0" err="1">
                <a:solidFill>
                  <a:srgbClr val="800080"/>
                </a:solidFill>
                <a:latin typeface="Arial Narrow"/>
                <a:cs typeface="Arial Narrow"/>
              </a:rPr>
              <a:t>venit</a:t>
            </a:r>
            <a:r>
              <a:rPr lang="en-US" sz="2200" b="1" spc="-2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lang="en-US" sz="2200" b="1" dirty="0">
                <a:solidFill>
                  <a:srgbClr val="800080"/>
                </a:solidFill>
                <a:latin typeface="Arial Narrow"/>
                <a:cs typeface="Arial Narrow"/>
              </a:rPr>
              <a:t>net</a:t>
            </a:r>
            <a:r>
              <a:rPr lang="en-US" sz="2200" b="1" spc="-2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lang="en-US" sz="2200" b="1" spc="-20" dirty="0" err="1">
                <a:solidFill>
                  <a:srgbClr val="800080"/>
                </a:solidFill>
                <a:latin typeface="Arial Narrow"/>
                <a:cs typeface="Arial Narrow"/>
              </a:rPr>
              <a:t>mai</a:t>
            </a:r>
            <a:r>
              <a:rPr lang="en-US" sz="2200" b="1" spc="-20" dirty="0">
                <a:solidFill>
                  <a:srgbClr val="800080"/>
                </a:solidFill>
                <a:latin typeface="Arial Narrow"/>
                <a:cs typeface="Arial Narrow"/>
              </a:rPr>
              <a:t> mare de 72 </a:t>
            </a:r>
            <a:r>
              <a:rPr lang="en-US" sz="2200" b="1" spc="-20" dirty="0" err="1">
                <a:solidFill>
                  <a:srgbClr val="800080"/>
                </a:solidFill>
                <a:latin typeface="Arial Narrow"/>
                <a:cs typeface="Arial Narrow"/>
              </a:rPr>
              <a:t>salarii</a:t>
            </a:r>
            <a:r>
              <a:rPr lang="en-US" sz="2200" b="1" spc="-2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lang="en-US" sz="2200" b="1" spc="-20" dirty="0" err="1">
                <a:solidFill>
                  <a:srgbClr val="800080"/>
                </a:solidFill>
                <a:latin typeface="Arial Narrow"/>
                <a:cs typeface="Arial Narrow"/>
              </a:rPr>
              <a:t>minime</a:t>
            </a:r>
            <a:r>
              <a:rPr lang="en-US" sz="2200" b="1" spc="-2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lang="en-US" sz="2200" dirty="0">
                <a:latin typeface="Arial Narrow"/>
                <a:cs typeface="Arial Narrow"/>
              </a:rPr>
              <a:t>brute</a:t>
            </a:r>
            <a:r>
              <a:rPr lang="en-US" sz="2200" spc="-5" dirty="0">
                <a:latin typeface="Arial Narrow"/>
                <a:cs typeface="Arial Narrow"/>
              </a:rPr>
              <a:t> </a:t>
            </a:r>
            <a:r>
              <a:rPr lang="en-US" sz="2200" dirty="0">
                <a:latin typeface="Arial Narrow"/>
                <a:cs typeface="Arial Narrow"/>
              </a:rPr>
              <a:t>pe</a:t>
            </a:r>
            <a:r>
              <a:rPr lang="en-US" sz="2200" spc="-25" dirty="0">
                <a:latin typeface="Arial Narrow"/>
                <a:cs typeface="Arial Narrow"/>
              </a:rPr>
              <a:t> </a:t>
            </a:r>
            <a:r>
              <a:rPr lang="en-US" sz="2200" spc="-10" dirty="0" err="1">
                <a:latin typeface="Arial Narrow"/>
                <a:cs typeface="Arial Narrow"/>
              </a:rPr>
              <a:t>economie</a:t>
            </a:r>
            <a:r>
              <a:rPr lang="en-US" sz="2200" spc="-10" dirty="0">
                <a:latin typeface="Arial Narrow"/>
                <a:cs typeface="Arial Narrow"/>
              </a:rPr>
              <a:t> (291.600 lei), CASS </a:t>
            </a:r>
            <a:r>
              <a:rPr lang="en-US" sz="2200" spc="-10" dirty="0" err="1">
                <a:latin typeface="Arial Narrow"/>
                <a:cs typeface="Arial Narrow"/>
              </a:rPr>
              <a:t>este</a:t>
            </a:r>
            <a:r>
              <a:rPr lang="en-US" sz="2200" spc="-10" dirty="0">
                <a:latin typeface="Arial Narrow"/>
                <a:cs typeface="Arial Narrow"/>
              </a:rPr>
              <a:t> 10%x 72 </a:t>
            </a:r>
            <a:r>
              <a:rPr lang="en-US" sz="2200" spc="-10" dirty="0" err="1">
                <a:latin typeface="Arial Narrow"/>
                <a:cs typeface="Arial Narrow"/>
              </a:rPr>
              <a:t>salarii</a:t>
            </a:r>
            <a:r>
              <a:rPr lang="en-US" sz="2200" spc="-10" dirty="0">
                <a:latin typeface="Arial Narrow"/>
                <a:cs typeface="Arial Narrow"/>
              </a:rPr>
              <a:t> </a:t>
            </a:r>
            <a:r>
              <a:rPr lang="en-US" sz="2200" spc="-10" dirty="0" err="1">
                <a:latin typeface="Arial Narrow"/>
                <a:cs typeface="Arial Narrow"/>
              </a:rPr>
              <a:t>minime</a:t>
            </a:r>
            <a:r>
              <a:rPr lang="en-US" sz="2200" spc="-10" dirty="0">
                <a:latin typeface="Arial Narrow"/>
                <a:cs typeface="Arial Narrow"/>
              </a:rPr>
              <a:t> brute pe </a:t>
            </a:r>
            <a:r>
              <a:rPr lang="en-US" sz="2200" spc="-10" dirty="0" err="1">
                <a:latin typeface="Arial Narrow"/>
                <a:cs typeface="Arial Narrow"/>
              </a:rPr>
              <a:t>economie</a:t>
            </a:r>
            <a:r>
              <a:rPr lang="en-US" sz="2200" spc="-10" dirty="0">
                <a:latin typeface="Arial Narrow"/>
                <a:cs typeface="Arial Narrow"/>
              </a:rPr>
              <a:t>, </a:t>
            </a:r>
            <a:r>
              <a:rPr lang="en-US" sz="2200" spc="-10" dirty="0" err="1">
                <a:latin typeface="Arial Narrow"/>
                <a:cs typeface="Arial Narrow"/>
              </a:rPr>
              <a:t>adica</a:t>
            </a:r>
            <a:r>
              <a:rPr lang="en-US" sz="2200" spc="-10" dirty="0">
                <a:latin typeface="Arial Narrow"/>
                <a:cs typeface="Arial Narrow"/>
              </a:rPr>
              <a:t> 29.160 lei</a:t>
            </a:r>
          </a:p>
          <a:p>
            <a:pPr marL="12700">
              <a:lnSpc>
                <a:spcPts val="2380"/>
              </a:lnSpc>
            </a:pPr>
            <a:endParaRPr lang="en-US" sz="2200" dirty="0">
              <a:latin typeface="Arial Narrow"/>
              <a:cs typeface="Arial Narrow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2200" dirty="0">
              <a:latin typeface="Arial Narrow"/>
              <a:cs typeface="Arial Narrow"/>
            </a:endParaRPr>
          </a:p>
          <a:p>
            <a:pPr marL="12700" marR="55244" indent="-635">
              <a:lnSpc>
                <a:spcPts val="2180"/>
              </a:lnSpc>
            </a:pPr>
            <a:r>
              <a:rPr sz="1950" spc="-10" dirty="0">
                <a:latin typeface="Arial Narrow"/>
                <a:cs typeface="Arial Narrow"/>
              </a:rPr>
              <a:t>.</a:t>
            </a:r>
            <a:endParaRPr sz="1950" dirty="0">
              <a:latin typeface="Arial Narrow"/>
              <a:cs typeface="Arial Narrow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0485">
              <a:lnSpc>
                <a:spcPts val="1350"/>
              </a:lnSpc>
            </a:pPr>
            <a:fld id="{81D60167-4931-47E6-BA6A-407CBD079E47}" type="slidenum">
              <a:rPr spc="-50" dirty="0"/>
              <a:t>8</a:t>
            </a:fld>
            <a:endParaRPr spc="-50" dirty="0"/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978660">
              <a:lnSpc>
                <a:spcPct val="100000"/>
              </a:lnSpc>
              <a:spcBef>
                <a:spcPts val="125"/>
              </a:spcBef>
            </a:pPr>
            <a:r>
              <a:rPr dirty="0"/>
              <a:t>Ce</a:t>
            </a:r>
            <a:r>
              <a:rPr spc="-10" dirty="0"/>
              <a:t> </a:t>
            </a:r>
            <a:r>
              <a:rPr dirty="0"/>
              <a:t>taxe</a:t>
            </a:r>
            <a:r>
              <a:rPr spc="-30" dirty="0"/>
              <a:t> </a:t>
            </a:r>
            <a:r>
              <a:rPr dirty="0"/>
              <a:t>plătește</a:t>
            </a:r>
            <a:r>
              <a:rPr spc="-5" dirty="0"/>
              <a:t> </a:t>
            </a:r>
            <a:r>
              <a:rPr dirty="0"/>
              <a:t>BIA</a:t>
            </a:r>
            <a:r>
              <a:rPr spc="-95" dirty="0"/>
              <a:t> </a:t>
            </a:r>
            <a:r>
              <a:rPr spc="-25" dirty="0"/>
              <a:t>2/</a:t>
            </a:r>
            <a:r>
              <a:rPr lang="en-US" spc="-25" dirty="0"/>
              <a:t>3</a:t>
            </a:r>
            <a:endParaRPr spc="-25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757758-4F2B-8CFA-5CE4-C02A9DBBAC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9367" y="1223203"/>
            <a:ext cx="6761480" cy="369332"/>
          </a:xfrm>
        </p:spPr>
        <p:txBody>
          <a:bodyPr/>
          <a:lstStyle/>
          <a:p>
            <a:pPr algn="ctr"/>
            <a:r>
              <a:rPr lang="fr-FR" dirty="0"/>
              <a:t>Ce</a:t>
            </a:r>
            <a:r>
              <a:rPr lang="fr-FR" spc="-10" dirty="0"/>
              <a:t> </a:t>
            </a:r>
            <a:r>
              <a:rPr lang="fr-FR" dirty="0"/>
              <a:t>taxe</a:t>
            </a:r>
            <a:r>
              <a:rPr lang="fr-FR" spc="-30" dirty="0"/>
              <a:t> </a:t>
            </a:r>
            <a:r>
              <a:rPr lang="fr-FR" dirty="0" err="1"/>
              <a:t>plătește</a:t>
            </a:r>
            <a:r>
              <a:rPr lang="fr-FR" spc="-5" dirty="0"/>
              <a:t> </a:t>
            </a:r>
            <a:r>
              <a:rPr lang="fr-FR" dirty="0"/>
              <a:t>BIA</a:t>
            </a:r>
            <a:r>
              <a:rPr lang="fr-FR" spc="-95" dirty="0"/>
              <a:t> </a:t>
            </a:r>
            <a:r>
              <a:rPr lang="fr-FR" spc="-25" dirty="0"/>
              <a:t>3/3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B63C28-FB27-DABA-488C-7BA8D6BC1A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2219" y="2385458"/>
            <a:ext cx="8245475" cy="4101123"/>
          </a:xfrm>
        </p:spPr>
        <p:txBody>
          <a:bodyPr/>
          <a:lstStyle/>
          <a:p>
            <a:pPr marL="350520" indent="-337820">
              <a:lnSpc>
                <a:spcPts val="2195"/>
              </a:lnSpc>
              <a:buFont typeface="Arial"/>
              <a:buChar char="►"/>
              <a:tabLst>
                <a:tab pos="350520" algn="l"/>
              </a:tabLst>
            </a:pPr>
            <a:r>
              <a:rPr lang="en-US" b="1" dirty="0" err="1">
                <a:solidFill>
                  <a:srgbClr val="800080"/>
                </a:solidFill>
              </a:rPr>
              <a:t>Venitul</a:t>
            </a:r>
            <a:r>
              <a:rPr lang="en-US" b="1" spc="-55" dirty="0">
                <a:solidFill>
                  <a:srgbClr val="800080"/>
                </a:solidFill>
              </a:rPr>
              <a:t> </a:t>
            </a:r>
            <a:r>
              <a:rPr lang="en-US" b="1" dirty="0">
                <a:solidFill>
                  <a:srgbClr val="800080"/>
                </a:solidFill>
              </a:rPr>
              <a:t>net</a:t>
            </a:r>
            <a:r>
              <a:rPr lang="en-US" b="1" spc="-40" dirty="0">
                <a:solidFill>
                  <a:srgbClr val="800080"/>
                </a:solidFill>
              </a:rPr>
              <a:t> </a:t>
            </a:r>
            <a:r>
              <a:rPr lang="en-US" b="1" dirty="0" err="1">
                <a:solidFill>
                  <a:srgbClr val="800080"/>
                </a:solidFill>
              </a:rPr>
              <a:t>impozabil</a:t>
            </a:r>
            <a:r>
              <a:rPr lang="en-US" b="1" spc="-65" dirty="0">
                <a:solidFill>
                  <a:srgbClr val="800080"/>
                </a:solidFill>
              </a:rPr>
              <a:t> </a:t>
            </a:r>
            <a:r>
              <a:rPr lang="en-US" dirty="0"/>
              <a:t>=</a:t>
            </a:r>
            <a:r>
              <a:rPr lang="en-US" spc="-50" dirty="0"/>
              <a:t> </a:t>
            </a:r>
            <a:r>
              <a:rPr lang="en-US" dirty="0" err="1"/>
              <a:t>Venitul</a:t>
            </a:r>
            <a:r>
              <a:rPr lang="en-US" spc="-35" dirty="0"/>
              <a:t> </a:t>
            </a:r>
            <a:r>
              <a:rPr lang="en-US" dirty="0" err="1"/>
              <a:t>încasat</a:t>
            </a:r>
            <a:r>
              <a:rPr lang="en-US" spc="-50" dirty="0"/>
              <a:t> </a:t>
            </a:r>
            <a:r>
              <a:rPr lang="en-US" dirty="0"/>
              <a:t>–</a:t>
            </a:r>
            <a:r>
              <a:rPr lang="en-US" spc="-50" dirty="0"/>
              <a:t> </a:t>
            </a:r>
            <a:r>
              <a:rPr lang="en-US" dirty="0" err="1"/>
              <a:t>cheltuielile</a:t>
            </a:r>
            <a:r>
              <a:rPr lang="en-US" spc="-5" dirty="0"/>
              <a:t> </a:t>
            </a:r>
            <a:r>
              <a:rPr lang="en-US" dirty="0" err="1"/>
              <a:t>deductibile</a:t>
            </a:r>
            <a:r>
              <a:rPr lang="en-US" spc="-30" dirty="0"/>
              <a:t> </a:t>
            </a:r>
            <a:r>
              <a:rPr lang="en-US" dirty="0" err="1"/>
              <a:t>efectuate</a:t>
            </a:r>
            <a:r>
              <a:rPr lang="en-US" spc="-45" dirty="0"/>
              <a:t> </a:t>
            </a:r>
            <a:r>
              <a:rPr lang="en-US" spc="-50" dirty="0"/>
              <a:t>–</a:t>
            </a:r>
            <a:endParaRPr lang="en-US" dirty="0"/>
          </a:p>
          <a:p>
            <a:pPr marL="12700">
              <a:lnSpc>
                <a:spcPts val="2375"/>
              </a:lnSpc>
            </a:pPr>
            <a:r>
              <a:rPr lang="en-US" dirty="0" err="1"/>
              <a:t>pierderile</a:t>
            </a:r>
            <a:r>
              <a:rPr lang="en-US" spc="-25" dirty="0"/>
              <a:t> </a:t>
            </a:r>
            <a:r>
              <a:rPr lang="en-US" spc="-10" dirty="0" err="1"/>
              <a:t>anterioare</a:t>
            </a:r>
            <a:endParaRPr lang="en-US" dirty="0"/>
          </a:p>
          <a:p>
            <a:pPr marL="350520" indent="-337820">
              <a:lnSpc>
                <a:spcPts val="2500"/>
              </a:lnSpc>
              <a:buFont typeface="Arial"/>
              <a:buChar char="►"/>
              <a:tabLst>
                <a:tab pos="350520" algn="l"/>
              </a:tabLst>
            </a:pPr>
            <a:r>
              <a:rPr lang="en-US" b="1" dirty="0" err="1">
                <a:solidFill>
                  <a:srgbClr val="800080"/>
                </a:solidFill>
              </a:rPr>
              <a:t>Salariul</a:t>
            </a:r>
            <a:r>
              <a:rPr lang="en-US" b="1" spc="-15" dirty="0">
                <a:solidFill>
                  <a:srgbClr val="800080"/>
                </a:solidFill>
              </a:rPr>
              <a:t> </a:t>
            </a:r>
            <a:r>
              <a:rPr lang="en-US" b="1" dirty="0">
                <a:solidFill>
                  <a:srgbClr val="800080"/>
                </a:solidFill>
              </a:rPr>
              <a:t>minim</a:t>
            </a:r>
            <a:r>
              <a:rPr lang="en-US" b="1" spc="-40" dirty="0">
                <a:solidFill>
                  <a:srgbClr val="800080"/>
                </a:solidFill>
              </a:rPr>
              <a:t> </a:t>
            </a:r>
            <a:r>
              <a:rPr lang="en-US" b="1" dirty="0">
                <a:solidFill>
                  <a:srgbClr val="800080"/>
                </a:solidFill>
              </a:rPr>
              <a:t>brut</a:t>
            </a:r>
            <a:r>
              <a:rPr lang="en-US" b="1" spc="-15" dirty="0">
                <a:solidFill>
                  <a:srgbClr val="800080"/>
                </a:solidFill>
              </a:rPr>
              <a:t> </a:t>
            </a:r>
            <a:r>
              <a:rPr lang="en-US" dirty="0"/>
              <a:t>pe</a:t>
            </a:r>
            <a:r>
              <a:rPr lang="en-US" spc="-10" dirty="0"/>
              <a:t> </a:t>
            </a:r>
            <a:r>
              <a:rPr lang="en-US" dirty="0" err="1"/>
              <a:t>anul</a:t>
            </a:r>
            <a:r>
              <a:rPr lang="en-US" spc="-25" dirty="0"/>
              <a:t> </a:t>
            </a:r>
            <a:r>
              <a:rPr lang="en-US" dirty="0"/>
              <a:t>2026</a:t>
            </a:r>
            <a:r>
              <a:rPr lang="en-US" spc="5" dirty="0"/>
              <a:t> </a:t>
            </a:r>
            <a:r>
              <a:rPr lang="en-US" dirty="0" err="1"/>
              <a:t>este</a:t>
            </a:r>
            <a:r>
              <a:rPr lang="en-US" spc="-10" dirty="0"/>
              <a:t> </a:t>
            </a:r>
            <a:r>
              <a:rPr lang="en-US" dirty="0"/>
              <a:t>de</a:t>
            </a:r>
            <a:r>
              <a:rPr lang="en-US" spc="-10" dirty="0"/>
              <a:t> 4.050</a:t>
            </a:r>
            <a:r>
              <a:rPr lang="en-US" spc="-25" dirty="0"/>
              <a:t> </a:t>
            </a:r>
            <a:r>
              <a:rPr lang="en-US" spc="-20" dirty="0"/>
              <a:t>lei, </a:t>
            </a:r>
            <a:r>
              <a:rPr lang="en-US" spc="-20" dirty="0" err="1"/>
              <a:t>pana</a:t>
            </a:r>
            <a:r>
              <a:rPr lang="en-US" spc="-20" dirty="0"/>
              <a:t> la 30.06.2026 si 4.325 lei, </a:t>
            </a:r>
            <a:r>
              <a:rPr lang="en-US" spc="-20" dirty="0" err="1"/>
              <a:t>incepand</a:t>
            </a:r>
            <a:r>
              <a:rPr lang="en-US" spc="-20" dirty="0"/>
              <a:t> cu 01.07.2026.</a:t>
            </a:r>
            <a:endParaRPr lang="en-US" dirty="0"/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lang="en-US" dirty="0"/>
          </a:p>
          <a:p>
            <a:pPr marL="12700" marR="55244" indent="-635">
              <a:lnSpc>
                <a:spcPts val="2180"/>
              </a:lnSpc>
            </a:pPr>
            <a:r>
              <a:rPr lang="en-US" b="1" dirty="0" err="1">
                <a:solidFill>
                  <a:srgbClr val="800080"/>
                </a:solidFill>
              </a:rPr>
              <a:t>Atenție</a:t>
            </a:r>
            <a:r>
              <a:rPr lang="en-US" b="1" dirty="0">
                <a:solidFill>
                  <a:srgbClr val="800080"/>
                </a:solidFill>
              </a:rPr>
              <a:t>!</a:t>
            </a:r>
            <a:r>
              <a:rPr lang="en-US" b="1" spc="30" dirty="0">
                <a:solidFill>
                  <a:srgbClr val="800080"/>
                </a:solidFill>
              </a:rPr>
              <a:t> </a:t>
            </a:r>
            <a:r>
              <a:rPr lang="en-US" sz="1950" spc="-10" dirty="0" err="1"/>
              <a:t>Taxele</a:t>
            </a:r>
            <a:r>
              <a:rPr lang="en-US" sz="1950" spc="10" dirty="0"/>
              <a:t> </a:t>
            </a:r>
            <a:r>
              <a:rPr lang="en-US" sz="1950" dirty="0" err="1"/>
              <a:t>declarate</a:t>
            </a:r>
            <a:r>
              <a:rPr lang="en-US" sz="1950" spc="35" dirty="0"/>
              <a:t> </a:t>
            </a:r>
            <a:r>
              <a:rPr lang="en-US" sz="1950" dirty="0"/>
              <a:t>prin</a:t>
            </a:r>
            <a:r>
              <a:rPr lang="en-US" sz="1950" spc="30" dirty="0"/>
              <a:t> </a:t>
            </a:r>
            <a:r>
              <a:rPr lang="en-US" sz="1950" dirty="0" err="1"/>
              <a:t>Declarația</a:t>
            </a:r>
            <a:r>
              <a:rPr lang="en-US" sz="1950" spc="10" dirty="0"/>
              <a:t> </a:t>
            </a:r>
            <a:r>
              <a:rPr lang="en-US" sz="1950" dirty="0" err="1"/>
              <a:t>Unică</a:t>
            </a:r>
            <a:r>
              <a:rPr lang="en-US" sz="1950" spc="15" dirty="0"/>
              <a:t> </a:t>
            </a:r>
            <a:r>
              <a:rPr lang="en-US" sz="1950" b="1" dirty="0">
                <a:solidFill>
                  <a:srgbClr val="800080"/>
                </a:solidFill>
              </a:rPr>
              <a:t>sunt</a:t>
            </a:r>
            <a:r>
              <a:rPr lang="en-US" sz="1950" b="1" spc="15" dirty="0">
                <a:solidFill>
                  <a:srgbClr val="800080"/>
                </a:solidFill>
              </a:rPr>
              <a:t> </a:t>
            </a:r>
            <a:r>
              <a:rPr lang="en-US" sz="1950" b="1" dirty="0">
                <a:solidFill>
                  <a:srgbClr val="800080"/>
                </a:solidFill>
              </a:rPr>
              <a:t>finale</a:t>
            </a:r>
            <a:r>
              <a:rPr lang="en-US" sz="1950" b="1" spc="20" dirty="0">
                <a:solidFill>
                  <a:srgbClr val="800080"/>
                </a:solidFill>
              </a:rPr>
              <a:t> </a:t>
            </a:r>
            <a:r>
              <a:rPr lang="en-US" sz="1950" dirty="0"/>
              <a:t>și</a:t>
            </a:r>
            <a:r>
              <a:rPr lang="en-US" sz="1950" spc="25" dirty="0"/>
              <a:t> </a:t>
            </a:r>
            <a:r>
              <a:rPr lang="en-US" sz="1950" dirty="0"/>
              <a:t>nu</a:t>
            </a:r>
            <a:r>
              <a:rPr lang="en-US" sz="1950" spc="30" dirty="0"/>
              <a:t> </a:t>
            </a:r>
            <a:r>
              <a:rPr lang="en-US" sz="1950" dirty="0"/>
              <a:t>se</a:t>
            </a:r>
            <a:r>
              <a:rPr lang="en-US" sz="1950" spc="10" dirty="0"/>
              <a:t> </a:t>
            </a:r>
            <a:r>
              <a:rPr lang="en-US" sz="1950" dirty="0" err="1"/>
              <a:t>mai</a:t>
            </a:r>
            <a:r>
              <a:rPr lang="en-US" sz="1950" spc="20" dirty="0"/>
              <a:t> </a:t>
            </a:r>
            <a:r>
              <a:rPr lang="en-US" sz="1950" dirty="0"/>
              <a:t>emit</a:t>
            </a:r>
            <a:r>
              <a:rPr lang="en-US" sz="1950" spc="30" dirty="0"/>
              <a:t> </a:t>
            </a:r>
            <a:r>
              <a:rPr lang="en-US" sz="1950" dirty="0" err="1"/>
              <a:t>decizii</a:t>
            </a:r>
            <a:r>
              <a:rPr lang="en-US" sz="1950" spc="40" dirty="0"/>
              <a:t> </a:t>
            </a:r>
            <a:r>
              <a:rPr lang="en-US" sz="1950" spc="-25" dirty="0"/>
              <a:t>de </a:t>
            </a:r>
            <a:r>
              <a:rPr lang="en-US" sz="1950" dirty="0" err="1"/>
              <a:t>impunere</a:t>
            </a:r>
            <a:r>
              <a:rPr lang="en-US" sz="1950" spc="40" dirty="0"/>
              <a:t> </a:t>
            </a:r>
            <a:r>
              <a:rPr lang="en-US" sz="1950" dirty="0"/>
              <a:t>de</a:t>
            </a:r>
            <a:r>
              <a:rPr lang="en-US" sz="1950" spc="45" dirty="0"/>
              <a:t> </a:t>
            </a:r>
            <a:r>
              <a:rPr lang="en-US" sz="1950" dirty="0" err="1"/>
              <a:t>către</a:t>
            </a:r>
            <a:r>
              <a:rPr lang="en-US" sz="1950" spc="20" dirty="0"/>
              <a:t> </a:t>
            </a:r>
            <a:r>
              <a:rPr lang="en-US" sz="1950" spc="-20" dirty="0"/>
              <a:t>fisc.</a:t>
            </a:r>
            <a:endParaRPr lang="en-US" sz="1950" dirty="0"/>
          </a:p>
          <a:p>
            <a:pPr marL="12700" marR="62230">
              <a:lnSpc>
                <a:spcPts val="2140"/>
              </a:lnSpc>
              <a:spcBef>
                <a:spcPts val="5"/>
              </a:spcBef>
            </a:pPr>
            <a:r>
              <a:rPr lang="en-US" sz="1950" b="1" dirty="0" err="1">
                <a:solidFill>
                  <a:srgbClr val="800080"/>
                </a:solidFill>
              </a:rPr>
              <a:t>Termenul</a:t>
            </a:r>
            <a:r>
              <a:rPr lang="en-US" sz="1950" b="1" spc="5" dirty="0">
                <a:solidFill>
                  <a:srgbClr val="800080"/>
                </a:solidFill>
              </a:rPr>
              <a:t> </a:t>
            </a:r>
            <a:r>
              <a:rPr lang="en-US" sz="1950" b="1" dirty="0">
                <a:solidFill>
                  <a:srgbClr val="800080"/>
                </a:solidFill>
              </a:rPr>
              <a:t>de</a:t>
            </a:r>
            <a:r>
              <a:rPr lang="en-US" sz="1950" b="1" spc="35" dirty="0">
                <a:solidFill>
                  <a:srgbClr val="800080"/>
                </a:solidFill>
              </a:rPr>
              <a:t> </a:t>
            </a:r>
            <a:r>
              <a:rPr lang="en-US" sz="1950" b="1" dirty="0" err="1">
                <a:solidFill>
                  <a:srgbClr val="800080"/>
                </a:solidFill>
              </a:rPr>
              <a:t>plată</a:t>
            </a:r>
            <a:r>
              <a:rPr lang="en-US" sz="1950" b="1" spc="25" dirty="0">
                <a:solidFill>
                  <a:srgbClr val="800080"/>
                </a:solidFill>
              </a:rPr>
              <a:t> </a:t>
            </a:r>
            <a:r>
              <a:rPr lang="en-US" sz="1950" dirty="0"/>
              <a:t>al</a:t>
            </a:r>
            <a:r>
              <a:rPr lang="en-US" sz="1950" spc="45" dirty="0"/>
              <a:t> </a:t>
            </a:r>
            <a:r>
              <a:rPr lang="en-US" sz="1950" dirty="0" err="1"/>
              <a:t>taxelor</a:t>
            </a:r>
            <a:r>
              <a:rPr lang="en-US" sz="1950" spc="20" dirty="0"/>
              <a:t> </a:t>
            </a:r>
            <a:r>
              <a:rPr lang="en-US" sz="1950" dirty="0" err="1"/>
              <a:t>este</a:t>
            </a:r>
            <a:r>
              <a:rPr lang="en-US" sz="1950" spc="35" dirty="0"/>
              <a:t> </a:t>
            </a:r>
            <a:r>
              <a:rPr lang="en-US" sz="1950" dirty="0" err="1"/>
              <a:t>același</a:t>
            </a:r>
            <a:r>
              <a:rPr lang="en-US" sz="1950" spc="25" dirty="0"/>
              <a:t> </a:t>
            </a:r>
            <a:r>
              <a:rPr lang="en-US" sz="1950" dirty="0"/>
              <a:t>cu</a:t>
            </a:r>
            <a:r>
              <a:rPr lang="en-US" sz="1950" spc="15" dirty="0"/>
              <a:t> </a:t>
            </a:r>
            <a:r>
              <a:rPr lang="en-US" sz="1950" dirty="0" err="1"/>
              <a:t>termenul</a:t>
            </a:r>
            <a:r>
              <a:rPr lang="en-US" sz="1950" spc="25" dirty="0"/>
              <a:t> </a:t>
            </a:r>
            <a:r>
              <a:rPr lang="en-US" sz="1950" dirty="0"/>
              <a:t>de</a:t>
            </a:r>
            <a:r>
              <a:rPr lang="en-US" sz="1950" spc="35" dirty="0"/>
              <a:t> </a:t>
            </a:r>
            <a:r>
              <a:rPr lang="en-US" sz="1950" dirty="0" err="1"/>
              <a:t>depunere</a:t>
            </a:r>
            <a:r>
              <a:rPr lang="en-US" sz="1950" spc="75" dirty="0"/>
              <a:t> </a:t>
            </a:r>
            <a:r>
              <a:rPr lang="en-US" sz="1950" dirty="0"/>
              <a:t>a</a:t>
            </a:r>
            <a:r>
              <a:rPr lang="en-US" sz="1950" spc="35" dirty="0"/>
              <a:t> </a:t>
            </a:r>
            <a:r>
              <a:rPr lang="en-US" sz="1950" dirty="0" err="1"/>
              <a:t>Declarației</a:t>
            </a:r>
            <a:r>
              <a:rPr lang="en-US" sz="1950" spc="25" dirty="0"/>
              <a:t> </a:t>
            </a:r>
            <a:r>
              <a:rPr lang="en-US" sz="1950" spc="-10" dirty="0"/>
              <a:t>Unice, </a:t>
            </a:r>
            <a:r>
              <a:rPr lang="en-US" sz="1950" dirty="0" err="1"/>
              <a:t>respectiv</a:t>
            </a:r>
            <a:r>
              <a:rPr lang="en-US" sz="1950" spc="35" dirty="0"/>
              <a:t> </a:t>
            </a:r>
            <a:r>
              <a:rPr lang="en-US" sz="1950" b="1" dirty="0">
                <a:solidFill>
                  <a:srgbClr val="800080"/>
                </a:solidFill>
              </a:rPr>
              <a:t>25</a:t>
            </a:r>
            <a:r>
              <a:rPr lang="en-US" sz="1950" b="1" spc="55" dirty="0">
                <a:solidFill>
                  <a:srgbClr val="800080"/>
                </a:solidFill>
              </a:rPr>
              <a:t> </a:t>
            </a:r>
            <a:r>
              <a:rPr lang="en-US" sz="1950" b="1" dirty="0" err="1">
                <a:solidFill>
                  <a:srgbClr val="800080"/>
                </a:solidFill>
              </a:rPr>
              <a:t>mai</a:t>
            </a:r>
            <a:r>
              <a:rPr lang="en-US" sz="1950" b="1" spc="65" dirty="0">
                <a:solidFill>
                  <a:srgbClr val="800080"/>
                </a:solidFill>
              </a:rPr>
              <a:t> </a:t>
            </a:r>
            <a:r>
              <a:rPr lang="en-US" sz="1950" dirty="0"/>
              <a:t>pentru</a:t>
            </a:r>
            <a:r>
              <a:rPr lang="en-US" sz="1950" spc="30" dirty="0"/>
              <a:t> </a:t>
            </a:r>
            <a:r>
              <a:rPr lang="en-US" sz="1950" dirty="0" err="1"/>
              <a:t>anul</a:t>
            </a:r>
            <a:r>
              <a:rPr lang="en-US" sz="1950" spc="45" dirty="0"/>
              <a:t> </a:t>
            </a:r>
            <a:r>
              <a:rPr lang="en-US" sz="1950" spc="-10" dirty="0"/>
              <a:t>precedent</a:t>
            </a:r>
          </a:p>
          <a:p>
            <a:pPr marL="12700" marR="62230">
              <a:lnSpc>
                <a:spcPts val="2140"/>
              </a:lnSpc>
              <a:spcBef>
                <a:spcPts val="5"/>
              </a:spcBef>
            </a:pPr>
            <a:endParaRPr lang="en-US" sz="1950" spc="-10" dirty="0"/>
          </a:p>
          <a:p>
            <a:pPr marL="12700" marR="62230">
              <a:lnSpc>
                <a:spcPts val="2140"/>
              </a:lnSpc>
              <a:spcBef>
                <a:spcPts val="5"/>
              </a:spcBef>
            </a:pPr>
            <a:r>
              <a:rPr lang="en-US" sz="1950" spc="-10" dirty="0" err="1"/>
              <a:t>Atunci</a:t>
            </a:r>
            <a:r>
              <a:rPr lang="en-US" sz="1950" spc="-10" dirty="0"/>
              <a:t> cand in </a:t>
            </a:r>
            <a:r>
              <a:rPr lang="en-US" sz="1950" spc="-10" dirty="0" err="1"/>
              <a:t>cursul</a:t>
            </a:r>
            <a:r>
              <a:rPr lang="en-US" sz="1950" spc="-10" dirty="0"/>
              <a:t> </a:t>
            </a:r>
            <a:r>
              <a:rPr lang="en-US" sz="1950" spc="-10" dirty="0" err="1"/>
              <a:t>unui</a:t>
            </a:r>
            <a:r>
              <a:rPr lang="en-US" sz="1950" spc="-10" dirty="0"/>
              <a:t> an se </a:t>
            </a:r>
            <a:r>
              <a:rPr lang="en-US" sz="1950" spc="-10" dirty="0" err="1"/>
              <a:t>modifica</a:t>
            </a:r>
            <a:r>
              <a:rPr lang="en-US" sz="1950" spc="-10" dirty="0"/>
              <a:t> </a:t>
            </a:r>
            <a:r>
              <a:rPr lang="en-US" sz="1950" spc="-10" dirty="0" err="1"/>
              <a:t>salariul</a:t>
            </a:r>
            <a:r>
              <a:rPr lang="en-US" sz="1950" spc="-10" dirty="0"/>
              <a:t> minim pe </a:t>
            </a:r>
            <a:r>
              <a:rPr lang="en-US" sz="1950" spc="-10" dirty="0" err="1"/>
              <a:t>economie</a:t>
            </a:r>
            <a:r>
              <a:rPr lang="en-US" sz="1950" spc="-10" dirty="0"/>
              <a:t>, pentru </a:t>
            </a:r>
            <a:r>
              <a:rPr lang="en-US" sz="1950" spc="-10" dirty="0" err="1"/>
              <a:t>intocmirea</a:t>
            </a:r>
            <a:r>
              <a:rPr lang="en-US" sz="1950" spc="-10" dirty="0"/>
              <a:t> </a:t>
            </a:r>
            <a:r>
              <a:rPr lang="en-US" sz="1950" spc="-10" dirty="0" err="1"/>
              <a:t>declaratiei</a:t>
            </a:r>
            <a:r>
              <a:rPr lang="en-US" sz="1950" spc="-10" dirty="0"/>
              <a:t> </a:t>
            </a:r>
            <a:r>
              <a:rPr lang="en-US" sz="1950" spc="-10" dirty="0" err="1"/>
              <a:t>unice</a:t>
            </a:r>
            <a:r>
              <a:rPr lang="en-US" sz="1950" spc="-10" dirty="0"/>
              <a:t>, se </a:t>
            </a:r>
            <a:r>
              <a:rPr lang="en-US" sz="1950" spc="-10" dirty="0" err="1"/>
              <a:t>ia</a:t>
            </a:r>
            <a:r>
              <a:rPr lang="en-US" sz="1950" spc="-10" dirty="0"/>
              <a:t> in </a:t>
            </a:r>
            <a:r>
              <a:rPr lang="en-US" sz="1950" spc="-10" dirty="0" err="1"/>
              <a:t>calcul</a:t>
            </a:r>
            <a:r>
              <a:rPr lang="en-US" sz="1950" spc="-10" dirty="0"/>
              <a:t> </a:t>
            </a:r>
            <a:r>
              <a:rPr lang="en-US" sz="1950" spc="-10" dirty="0" err="1"/>
              <a:t>salariul</a:t>
            </a:r>
            <a:r>
              <a:rPr lang="en-US" sz="1950" spc="-10" dirty="0"/>
              <a:t> minim brut pe </a:t>
            </a:r>
            <a:r>
              <a:rPr lang="en-US" sz="1950" spc="-10" dirty="0" err="1"/>
              <a:t>economie</a:t>
            </a:r>
            <a:r>
              <a:rPr lang="en-US" sz="1950" spc="-10" dirty="0"/>
              <a:t> </a:t>
            </a:r>
            <a:r>
              <a:rPr lang="en-US" sz="1950" spc="-10" dirty="0" err="1"/>
              <a:t>valabil</a:t>
            </a:r>
            <a:r>
              <a:rPr lang="en-US" sz="1950" spc="-10" dirty="0"/>
              <a:t> la data de 1 </a:t>
            </a:r>
            <a:r>
              <a:rPr lang="en-US" sz="1950" spc="-10" dirty="0" err="1"/>
              <a:t>ianuarie</a:t>
            </a:r>
            <a:r>
              <a:rPr lang="en-US" sz="1950" spc="-10" dirty="0"/>
              <a:t> a </a:t>
            </a:r>
            <a:r>
              <a:rPr lang="en-US" sz="1950" spc="-10" dirty="0" err="1"/>
              <a:t>anului</a:t>
            </a:r>
            <a:r>
              <a:rPr lang="en-US" sz="1950" spc="-10" dirty="0"/>
              <a:t> pentru care se </a:t>
            </a:r>
            <a:r>
              <a:rPr lang="en-US" sz="1950" spc="-10" dirty="0" err="1"/>
              <a:t>intocmeste</a:t>
            </a:r>
            <a:r>
              <a:rPr lang="en-US" sz="1950" spc="-10" dirty="0"/>
              <a:t> </a:t>
            </a:r>
            <a:r>
              <a:rPr lang="en-US" sz="1950" spc="-10" dirty="0" err="1"/>
              <a:t>declaratia</a:t>
            </a:r>
            <a:r>
              <a:rPr lang="en-US" sz="1950" spc="-10" dirty="0"/>
              <a:t> unica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86128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562C1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</TotalTime>
  <Words>2709</Words>
  <Application>Microsoft Office PowerPoint</Application>
  <PresentationFormat>Custom</PresentationFormat>
  <Paragraphs>221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3" baseType="lpstr">
      <vt:lpstr>Arial</vt:lpstr>
      <vt:lpstr>Arial Narrow</vt:lpstr>
      <vt:lpstr>Calibri</vt:lpstr>
      <vt:lpstr>Office Theme</vt:lpstr>
      <vt:lpstr>PowerPoint Presentation</vt:lpstr>
      <vt:lpstr>Ghidul BIA – Cum pot profesa?</vt:lpstr>
      <vt:lpstr>Ce este un PFA?</vt:lpstr>
      <vt:lpstr>Cum se impozitează un PFA?</vt:lpstr>
      <vt:lpstr>Care sunt caracteristicile unui PFA</vt:lpstr>
      <vt:lpstr>Ce este BIA?</vt:lpstr>
      <vt:lpstr>Ce taxe plătește BIA? 1/3</vt:lpstr>
      <vt:lpstr>Ce taxe plătește BIA 2/3</vt:lpstr>
      <vt:lpstr>Ce taxe plătește BIA 3/3</vt:lpstr>
      <vt:lpstr>BIA poate avea concediu medical?</vt:lpstr>
      <vt:lpstr>BIA poate avea venituri pe perioada concediului de îngrijire copil – CIC?</vt:lpstr>
      <vt:lpstr>Care sunt cheltuielile deductibile pentru BIA?</vt:lpstr>
      <vt:lpstr>BIA are TVA?</vt:lpstr>
      <vt:lpstr>Cont bancar pentru BIA sau contul personal?</vt:lpstr>
      <vt:lpstr>Care sunt plafoanele pentru încasări și plăți în numerar?</vt:lpstr>
      <vt:lpstr>BIA are nevoie de casă de marcat?</vt:lpstr>
      <vt:lpstr>Care sunt registrele obligatorii pentru BIA?</vt:lpstr>
      <vt:lpstr>Ce declarații depune BIA?</vt:lpstr>
      <vt:lpstr>BIA are nevoie de contabil?</vt:lpstr>
      <vt:lpstr>Criteriile de independență între SRL și BIA 1/2</vt:lpstr>
      <vt:lpstr>Criteriile de independență între SRL și BIA 2/2</vt:lpstr>
      <vt:lpstr>BIA poate folosi banii încasați în timpul anului?</vt:lpstr>
      <vt:lpstr>BIA sau SRL? 1/2</vt:lpstr>
      <vt:lpstr>BIA sau SRL 2/2</vt:lpstr>
      <vt:lpstr>BIA sau SRL? Calcule…+/-/=</vt:lpstr>
      <vt:lpstr>BIA sau SRL – Mituri și Adevăruri</vt:lpstr>
      <vt:lpstr>Avantaje BIA versus SRL</vt:lpstr>
      <vt:lpstr>Dezavantaje BIA versus SRL</vt:lpstr>
      <vt:lpstr>Vă mulțumim!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Microsoft PowerPoint - Valentina Saygo - Ghid BIA_15.02.2022 V3</dc:title>
  <dc:creator>valentina.saygo</dc:creator>
  <cp:lastModifiedBy>Florentina Radulescu</cp:lastModifiedBy>
  <cp:revision>1</cp:revision>
  <dcterms:created xsi:type="dcterms:W3CDTF">2026-06-04T12:15:07Z</dcterms:created>
  <dcterms:modified xsi:type="dcterms:W3CDTF">2026-06-04T13:58:54Z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2022-02-16T00:00:00Z</vt:filetime>
  </property>
  <property fmtid="{D5CDD505-2E9C-101B-9397-08002B2CF9AE}" pid="3" name="LastSaved">
    <vt:filetime>2026-06-04T00:00:00Z</vt:filetime>
  </property>
  <property fmtid="{D5CDD505-2E9C-101B-9397-08002B2CF9AE}" pid="4" name="Producer">
    <vt:lpwstr>Microsoft: Print To PDF</vt:lpwstr>
  </property>
</Properties>
</file>