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5" r:id="rId19"/>
    <p:sldId id="276" r:id="rId20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na Nita" userId="c1182cfd-f1a8-4cb4-8fad-4988eae9c4ab" providerId="ADAL" clId="{6BDF35CB-C3BD-4D1E-AD3F-3D69B14EB9B3}"/>
    <pc:docChg chg="undo custSel modSld">
      <pc:chgData name="Alina Nita" userId="c1182cfd-f1a8-4cb4-8fad-4988eae9c4ab" providerId="ADAL" clId="{6BDF35CB-C3BD-4D1E-AD3F-3D69B14EB9B3}" dt="2026-06-04T06:05:31.396" v="23" actId="20577"/>
      <pc:docMkLst>
        <pc:docMk/>
      </pc:docMkLst>
      <pc:sldChg chg="modSp mod">
        <pc:chgData name="Alina Nita" userId="c1182cfd-f1a8-4cb4-8fad-4988eae9c4ab" providerId="ADAL" clId="{6BDF35CB-C3BD-4D1E-AD3F-3D69B14EB9B3}" dt="2026-06-04T06:05:31.396" v="23" actId="20577"/>
        <pc:sldMkLst>
          <pc:docMk/>
          <pc:sldMk cId="0" sldId="269"/>
        </pc:sldMkLst>
        <pc:spChg chg="mod">
          <ac:chgData name="Alina Nita" userId="c1182cfd-f1a8-4cb4-8fad-4988eae9c4ab" providerId="ADAL" clId="{6BDF35CB-C3BD-4D1E-AD3F-3D69B14EB9B3}" dt="2026-06-04T06:05:28.471" v="21" actId="20577"/>
          <ac:spMkLst>
            <pc:docMk/>
            <pc:sldMk cId="0" sldId="269"/>
            <ac:spMk id="11" creationId="{D16BD74F-355F-5E74-7FB4-2C50F8851189}"/>
          </ac:spMkLst>
        </pc:spChg>
        <pc:spChg chg="mod">
          <ac:chgData name="Alina Nita" userId="c1182cfd-f1a8-4cb4-8fad-4988eae9c4ab" providerId="ADAL" clId="{6BDF35CB-C3BD-4D1E-AD3F-3D69B14EB9B3}" dt="2026-06-04T06:05:31.396" v="23" actId="20577"/>
          <ac:spMkLst>
            <pc:docMk/>
            <pc:sldMk cId="0" sldId="269"/>
            <ac:spMk id="12" creationId="{A3C31469-DA07-06B7-C465-105D44DCA8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7D153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7D153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799907" y="4564818"/>
            <a:ext cx="7068184" cy="552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7D153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20547" y="2966366"/>
            <a:ext cx="5989955" cy="617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3623310"/>
          </a:xfrm>
          <a:custGeom>
            <a:avLst/>
            <a:gdLst/>
            <a:ahLst/>
            <a:cxnLst/>
            <a:rect l="l" t="t" r="r" b="b"/>
            <a:pathLst>
              <a:path w="18288000" h="3623310">
                <a:moveTo>
                  <a:pt x="0" y="2430554"/>
                </a:moveTo>
                <a:lnTo>
                  <a:pt x="0" y="0"/>
                </a:lnTo>
                <a:lnTo>
                  <a:pt x="18287999" y="0"/>
                </a:lnTo>
                <a:lnTo>
                  <a:pt x="18287999" y="2398084"/>
                </a:lnTo>
                <a:lnTo>
                  <a:pt x="17912112" y="2539257"/>
                </a:lnTo>
                <a:lnTo>
                  <a:pt x="16242769" y="2980745"/>
                </a:lnTo>
                <a:lnTo>
                  <a:pt x="13338844" y="3422233"/>
                </a:lnTo>
                <a:lnTo>
                  <a:pt x="9100772" y="3622909"/>
                </a:lnTo>
                <a:lnTo>
                  <a:pt x="4862700" y="3422233"/>
                </a:lnTo>
                <a:lnTo>
                  <a:pt x="1958775" y="2980745"/>
                </a:lnTo>
                <a:lnTo>
                  <a:pt x="289433" y="2539257"/>
                </a:lnTo>
                <a:lnTo>
                  <a:pt x="0" y="2430554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87617"/>
            <a:ext cx="3261040" cy="3799381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418022" y="8574715"/>
            <a:ext cx="1678588" cy="156655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5351" y="979015"/>
            <a:ext cx="16635172" cy="19240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70342" y="4266337"/>
            <a:ext cx="7355840" cy="5822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7D153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askfor.ro" TargetMode="External"/><Relationship Id="rId2" Type="http://schemas.openxmlformats.org/officeDocument/2006/relationships/hyperlink" Target="mailto:florentina.radulescu@askfor.r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15835" y="4059879"/>
            <a:ext cx="11331575" cy="3025140"/>
          </a:xfrm>
          <a:custGeom>
            <a:avLst/>
            <a:gdLst/>
            <a:ahLst/>
            <a:cxnLst/>
            <a:rect l="l" t="t" r="r" b="b"/>
            <a:pathLst>
              <a:path w="11331575" h="3025140">
                <a:moveTo>
                  <a:pt x="11096241" y="3024863"/>
                </a:moveTo>
                <a:lnTo>
                  <a:pt x="238125" y="3024863"/>
                </a:lnTo>
                <a:lnTo>
                  <a:pt x="190134" y="3020025"/>
                </a:lnTo>
                <a:lnTo>
                  <a:pt x="145436" y="3006149"/>
                </a:lnTo>
                <a:lnTo>
                  <a:pt x="104987" y="2984194"/>
                </a:lnTo>
                <a:lnTo>
                  <a:pt x="69745" y="2955117"/>
                </a:lnTo>
                <a:lnTo>
                  <a:pt x="40668" y="2919875"/>
                </a:lnTo>
                <a:lnTo>
                  <a:pt x="18713" y="2879426"/>
                </a:lnTo>
                <a:lnTo>
                  <a:pt x="4837" y="2834728"/>
                </a:lnTo>
                <a:lnTo>
                  <a:pt x="0" y="2786738"/>
                </a:lnTo>
                <a:lnTo>
                  <a:pt x="0" y="238125"/>
                </a:lnTo>
                <a:lnTo>
                  <a:pt x="4837" y="190134"/>
                </a:lnTo>
                <a:lnTo>
                  <a:pt x="18713" y="145436"/>
                </a:lnTo>
                <a:lnTo>
                  <a:pt x="40668" y="104987"/>
                </a:lnTo>
                <a:lnTo>
                  <a:pt x="69745" y="69745"/>
                </a:lnTo>
                <a:lnTo>
                  <a:pt x="104987" y="40668"/>
                </a:lnTo>
                <a:lnTo>
                  <a:pt x="145436" y="18713"/>
                </a:lnTo>
                <a:lnTo>
                  <a:pt x="190134" y="4837"/>
                </a:lnTo>
                <a:lnTo>
                  <a:pt x="238125" y="0"/>
                </a:lnTo>
                <a:lnTo>
                  <a:pt x="11096241" y="0"/>
                </a:lnTo>
                <a:lnTo>
                  <a:pt x="11144232" y="4837"/>
                </a:lnTo>
                <a:lnTo>
                  <a:pt x="11188930" y="18713"/>
                </a:lnTo>
                <a:lnTo>
                  <a:pt x="11229379" y="40668"/>
                </a:lnTo>
                <a:lnTo>
                  <a:pt x="11264621" y="69745"/>
                </a:lnTo>
                <a:lnTo>
                  <a:pt x="11293698" y="104987"/>
                </a:lnTo>
                <a:lnTo>
                  <a:pt x="11315653" y="145436"/>
                </a:lnTo>
                <a:lnTo>
                  <a:pt x="11329528" y="190134"/>
                </a:lnTo>
                <a:lnTo>
                  <a:pt x="11331420" y="208903"/>
                </a:lnTo>
                <a:lnTo>
                  <a:pt x="11331420" y="2815959"/>
                </a:lnTo>
                <a:lnTo>
                  <a:pt x="11315653" y="2879426"/>
                </a:lnTo>
                <a:lnTo>
                  <a:pt x="11293698" y="2919875"/>
                </a:lnTo>
                <a:lnTo>
                  <a:pt x="11264621" y="2955117"/>
                </a:lnTo>
                <a:lnTo>
                  <a:pt x="11229379" y="2984194"/>
                </a:lnTo>
                <a:lnTo>
                  <a:pt x="11188930" y="3006149"/>
                </a:lnTo>
                <a:lnTo>
                  <a:pt x="11144232" y="3020025"/>
                </a:lnTo>
                <a:lnTo>
                  <a:pt x="11096241" y="3024863"/>
                </a:lnTo>
                <a:close/>
              </a:path>
            </a:pathLst>
          </a:custGeom>
          <a:solidFill>
            <a:srgbClr val="D9BFC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6778345"/>
            <a:ext cx="15908655" cy="3509010"/>
            <a:chOff x="0" y="6778345"/>
            <a:chExt cx="15908655" cy="3509010"/>
          </a:xfrm>
        </p:grpSpPr>
        <p:sp>
          <p:nvSpPr>
            <p:cNvPr id="4" name="object 4"/>
            <p:cNvSpPr/>
            <p:nvPr/>
          </p:nvSpPr>
          <p:spPr>
            <a:xfrm>
              <a:off x="0" y="8406809"/>
              <a:ext cx="15908655" cy="1880235"/>
            </a:xfrm>
            <a:custGeom>
              <a:avLst/>
              <a:gdLst/>
              <a:ahLst/>
              <a:cxnLst/>
              <a:rect l="l" t="t" r="r" b="b"/>
              <a:pathLst>
                <a:path w="15908655" h="1880234">
                  <a:moveTo>
                    <a:pt x="15908174" y="1880190"/>
                  </a:moveTo>
                  <a:lnTo>
                    <a:pt x="0" y="1880190"/>
                  </a:lnTo>
                  <a:lnTo>
                    <a:pt x="0" y="0"/>
                  </a:lnTo>
                  <a:lnTo>
                    <a:pt x="15908174" y="0"/>
                  </a:lnTo>
                  <a:lnTo>
                    <a:pt x="15908174" y="1880190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778345"/>
              <a:ext cx="3841803" cy="3508653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39669" y="0"/>
            <a:ext cx="2848329" cy="373868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290777" y="8426106"/>
            <a:ext cx="1678588" cy="156696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3051451" y="4280387"/>
            <a:ext cx="9211945" cy="2507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93140">
              <a:lnSpc>
                <a:spcPct val="100000"/>
              </a:lnSpc>
              <a:spcBef>
                <a:spcPts val="95"/>
              </a:spcBef>
            </a:pPr>
            <a:r>
              <a:rPr sz="3550" b="1" u="heavy" spc="31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Re</a:t>
            </a:r>
            <a:r>
              <a:rPr sz="3550" b="1" u="none" spc="310" dirty="0">
                <a:solidFill>
                  <a:srgbClr val="7D153B"/>
                </a:solidFill>
                <a:latin typeface="Trebuchet MS"/>
                <a:cs typeface="Trebuchet MS"/>
              </a:rPr>
              <a:t>g</a:t>
            </a:r>
            <a:r>
              <a:rPr sz="3550" b="1" u="heavy" spc="31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im</a:t>
            </a:r>
            <a:r>
              <a:rPr sz="3550" b="1" u="none" spc="-3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550" b="1" u="none" spc="85" dirty="0">
                <a:solidFill>
                  <a:srgbClr val="7D153B"/>
                </a:solidFill>
                <a:latin typeface="Trebuchet MS"/>
                <a:cs typeface="Trebuchet MS"/>
              </a:rPr>
              <a:t>j</a:t>
            </a:r>
            <a:r>
              <a:rPr sz="3550" b="1" u="heavy" spc="8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uridic</a:t>
            </a:r>
            <a:r>
              <a:rPr sz="3550" b="1" u="heavy" spc="-31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550" b="1" u="heavy" spc="9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ș</a:t>
            </a:r>
            <a:r>
              <a:rPr sz="3550" b="1" u="heavy" spc="-3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i</a:t>
            </a:r>
            <a:r>
              <a:rPr sz="3550" b="1" u="heavy" spc="-31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550" b="1" u="heavy" spc="19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fiscal</a:t>
            </a:r>
            <a:r>
              <a:rPr sz="3550" b="1" u="heavy" spc="-31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550" b="1" u="heavy" spc="115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–</a:t>
            </a:r>
            <a:r>
              <a:rPr sz="3550" b="1" u="heavy" spc="-49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550" b="1" u="none" spc="290" dirty="0">
                <a:solidFill>
                  <a:srgbClr val="7D153B"/>
                </a:solidFill>
                <a:latin typeface="Trebuchet MS"/>
                <a:cs typeface="Trebuchet MS"/>
              </a:rPr>
              <a:t>g</a:t>
            </a:r>
            <a:r>
              <a:rPr sz="3550" b="1" u="heavy" spc="29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hid</a:t>
            </a:r>
            <a:r>
              <a:rPr sz="3550" b="1" u="heavy" spc="-44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550" b="1" u="heavy" spc="19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practic</a:t>
            </a:r>
            <a:endParaRPr sz="3550" dirty="0">
              <a:latin typeface="Trebuchet MS"/>
              <a:cs typeface="Trebuchet MS"/>
            </a:endParaRPr>
          </a:p>
          <a:p>
            <a:pPr marL="12700" marR="2818765">
              <a:lnSpc>
                <a:spcPct val="114799"/>
              </a:lnSpc>
              <a:spcBef>
                <a:spcPts val="1785"/>
              </a:spcBef>
            </a:pPr>
            <a:r>
              <a:rPr sz="2450" b="1" spc="229" dirty="0">
                <a:solidFill>
                  <a:srgbClr val="7D153B"/>
                </a:solidFill>
                <a:latin typeface="Trebuchet MS"/>
                <a:cs typeface="Trebuchet MS"/>
              </a:rPr>
              <a:t>Ce</a:t>
            </a:r>
            <a:r>
              <a:rPr sz="245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80" dirty="0">
                <a:solidFill>
                  <a:srgbClr val="7D153B"/>
                </a:solidFill>
                <a:latin typeface="Trebuchet MS"/>
                <a:cs typeface="Trebuchet MS"/>
              </a:rPr>
              <a:t>sunt</a:t>
            </a:r>
            <a:r>
              <a:rPr sz="245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80" dirty="0">
                <a:solidFill>
                  <a:srgbClr val="7D153B"/>
                </a:solidFill>
                <a:latin typeface="Trebuchet MS"/>
                <a:cs typeface="Trebuchet MS"/>
              </a:rPr>
              <a:t>veniturile</a:t>
            </a:r>
            <a:r>
              <a:rPr sz="245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45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245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95" dirty="0">
                <a:solidFill>
                  <a:srgbClr val="7D153B"/>
                </a:solidFill>
                <a:latin typeface="Trebuchet MS"/>
                <a:cs typeface="Trebuchet MS"/>
              </a:rPr>
              <a:t>drepturi</a:t>
            </a:r>
            <a:r>
              <a:rPr sz="245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65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245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50" dirty="0" err="1">
                <a:solidFill>
                  <a:srgbClr val="7D153B"/>
                </a:solidFill>
                <a:latin typeface="Trebuchet MS"/>
                <a:cs typeface="Trebuchet MS"/>
              </a:rPr>
              <a:t>autor</a:t>
            </a:r>
            <a:r>
              <a:rPr lang="en-US" sz="2450" b="1" spc="150" dirty="0">
                <a:solidFill>
                  <a:srgbClr val="7D153B"/>
                </a:solidFill>
                <a:latin typeface="Trebuchet MS"/>
                <a:cs typeface="Trebuchet MS"/>
              </a:rPr>
              <a:t>?</a:t>
            </a:r>
            <a:r>
              <a:rPr sz="2450" b="1" spc="1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65" dirty="0">
                <a:solidFill>
                  <a:srgbClr val="7D153B"/>
                </a:solidFill>
                <a:latin typeface="Trebuchet MS"/>
                <a:cs typeface="Trebuchet MS"/>
              </a:rPr>
              <a:t>Cine</a:t>
            </a:r>
            <a:r>
              <a:rPr sz="2450" b="1" spc="-18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dirty="0">
                <a:solidFill>
                  <a:srgbClr val="7D153B"/>
                </a:solidFill>
                <a:latin typeface="Trebuchet MS"/>
                <a:cs typeface="Trebuchet MS"/>
              </a:rPr>
              <a:t>le</a:t>
            </a:r>
            <a:r>
              <a:rPr sz="2450" b="1" spc="-18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70" dirty="0" err="1">
                <a:solidFill>
                  <a:srgbClr val="7D153B"/>
                </a:solidFill>
                <a:latin typeface="Trebuchet MS"/>
                <a:cs typeface="Trebuchet MS"/>
              </a:rPr>
              <a:t>poate</a:t>
            </a:r>
            <a:r>
              <a:rPr sz="2450" b="1" spc="-18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05" dirty="0" err="1">
                <a:solidFill>
                  <a:srgbClr val="7D153B"/>
                </a:solidFill>
                <a:latin typeface="Trebuchet MS"/>
                <a:cs typeface="Trebuchet MS"/>
              </a:rPr>
              <a:t>obține</a:t>
            </a:r>
            <a:r>
              <a:rPr lang="en-US" sz="2450" b="1" spc="105" dirty="0">
                <a:solidFill>
                  <a:srgbClr val="7D153B"/>
                </a:solidFill>
                <a:latin typeface="Trebuchet MS"/>
                <a:cs typeface="Trebuchet MS"/>
              </a:rPr>
              <a:t>?</a:t>
            </a:r>
            <a:endParaRPr sz="24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450" b="1" spc="355" dirty="0">
                <a:solidFill>
                  <a:srgbClr val="7D153B"/>
                </a:solidFill>
                <a:latin typeface="Trebuchet MS"/>
                <a:cs typeface="Trebuchet MS"/>
              </a:rPr>
              <a:t>Cum</a:t>
            </a:r>
            <a:r>
              <a:rPr sz="245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200" dirty="0">
                <a:solidFill>
                  <a:srgbClr val="7D153B"/>
                </a:solidFill>
                <a:latin typeface="Trebuchet MS"/>
                <a:cs typeface="Trebuchet MS"/>
              </a:rPr>
              <a:t>se</a:t>
            </a:r>
            <a:r>
              <a:rPr sz="245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25" dirty="0" err="1">
                <a:solidFill>
                  <a:srgbClr val="7D153B"/>
                </a:solidFill>
                <a:latin typeface="Trebuchet MS"/>
                <a:cs typeface="Trebuchet MS"/>
              </a:rPr>
              <a:t>impozitează</a:t>
            </a:r>
            <a:r>
              <a:rPr lang="en-US" sz="2450" b="1" spc="125" dirty="0">
                <a:solidFill>
                  <a:srgbClr val="7D153B"/>
                </a:solidFill>
                <a:latin typeface="Trebuchet MS"/>
                <a:cs typeface="Trebuchet MS"/>
              </a:rPr>
              <a:t>?</a:t>
            </a:r>
            <a:endParaRPr sz="24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450" b="1" spc="229" dirty="0">
                <a:solidFill>
                  <a:srgbClr val="7D153B"/>
                </a:solidFill>
                <a:latin typeface="Trebuchet MS"/>
                <a:cs typeface="Trebuchet MS"/>
              </a:rPr>
              <a:t>Ce</a:t>
            </a:r>
            <a:r>
              <a:rPr sz="2450" b="1" spc="-20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30" dirty="0">
                <a:solidFill>
                  <a:srgbClr val="7D153B"/>
                </a:solidFill>
                <a:latin typeface="Trebuchet MS"/>
                <a:cs typeface="Trebuchet MS"/>
              </a:rPr>
              <a:t>obligații</a:t>
            </a:r>
            <a:r>
              <a:rPr sz="245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35" dirty="0" err="1">
                <a:solidFill>
                  <a:srgbClr val="7D153B"/>
                </a:solidFill>
                <a:latin typeface="Trebuchet MS"/>
                <a:cs typeface="Trebuchet MS"/>
              </a:rPr>
              <a:t>fiscale</a:t>
            </a:r>
            <a:r>
              <a:rPr sz="2450" b="1" spc="-20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450" b="1" spc="130" dirty="0" err="1">
                <a:solidFill>
                  <a:srgbClr val="7D153B"/>
                </a:solidFill>
                <a:latin typeface="Trebuchet MS"/>
                <a:cs typeface="Trebuchet MS"/>
              </a:rPr>
              <a:t>există</a:t>
            </a:r>
            <a:r>
              <a:rPr lang="en-US" sz="2450" b="1" spc="130" dirty="0">
                <a:solidFill>
                  <a:srgbClr val="7D153B"/>
                </a:solidFill>
                <a:latin typeface="Trebuchet MS"/>
                <a:cs typeface="Trebuchet MS"/>
              </a:rPr>
              <a:t>?</a:t>
            </a:r>
            <a:endParaRPr sz="245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03403" y="3732483"/>
            <a:ext cx="7201534" cy="85725"/>
          </a:xfrm>
          <a:custGeom>
            <a:avLst/>
            <a:gdLst/>
            <a:ahLst/>
            <a:cxnLst/>
            <a:rect l="l" t="t" r="r" b="b"/>
            <a:pathLst>
              <a:path w="7201534" h="85725">
                <a:moveTo>
                  <a:pt x="7200907" y="85724"/>
                </a:moveTo>
                <a:lnTo>
                  <a:pt x="0" y="85724"/>
                </a:lnTo>
                <a:lnTo>
                  <a:pt x="0" y="0"/>
                </a:lnTo>
                <a:lnTo>
                  <a:pt x="7200907" y="0"/>
                </a:lnTo>
                <a:lnTo>
                  <a:pt x="7200907" y="85724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3460" y="3732483"/>
            <a:ext cx="6119495" cy="85725"/>
          </a:xfrm>
          <a:custGeom>
            <a:avLst/>
            <a:gdLst/>
            <a:ahLst/>
            <a:cxnLst/>
            <a:rect l="l" t="t" r="r" b="b"/>
            <a:pathLst>
              <a:path w="6119494" h="85725">
                <a:moveTo>
                  <a:pt x="6119387" y="85724"/>
                </a:moveTo>
                <a:lnTo>
                  <a:pt x="0" y="85724"/>
                </a:lnTo>
                <a:lnTo>
                  <a:pt x="0" y="0"/>
                </a:lnTo>
                <a:lnTo>
                  <a:pt x="6119387" y="0"/>
                </a:lnTo>
                <a:lnTo>
                  <a:pt x="6119387" y="85724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 descr="$PPTXTitle"/>
          <p:cNvSpPr txBox="1">
            <a:spLocks noGrp="1"/>
          </p:cNvSpPr>
          <p:nvPr>
            <p:ph type="title"/>
          </p:nvPr>
        </p:nvSpPr>
        <p:spPr>
          <a:xfrm>
            <a:off x="1390703" y="2757759"/>
            <a:ext cx="1368488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275" dirty="0" err="1">
                <a:solidFill>
                  <a:srgbClr val="7D153B"/>
                </a:solidFill>
              </a:rPr>
              <a:t>Venituri</a:t>
            </a:r>
            <a:r>
              <a:rPr sz="7200" spc="-640" dirty="0">
                <a:solidFill>
                  <a:srgbClr val="7D153B"/>
                </a:solidFill>
              </a:rPr>
              <a:t> </a:t>
            </a:r>
            <a:r>
              <a:rPr sz="7200" spc="420" dirty="0">
                <a:solidFill>
                  <a:srgbClr val="7D153B"/>
                </a:solidFill>
              </a:rPr>
              <a:t>din</a:t>
            </a:r>
            <a:r>
              <a:rPr sz="7200" spc="-640" dirty="0">
                <a:solidFill>
                  <a:srgbClr val="7D153B"/>
                </a:solidFill>
              </a:rPr>
              <a:t> </a:t>
            </a:r>
            <a:r>
              <a:rPr sz="7200" spc="285" dirty="0">
                <a:solidFill>
                  <a:srgbClr val="7D153B"/>
                </a:solidFill>
              </a:rPr>
              <a:t>drepturi</a:t>
            </a:r>
            <a:r>
              <a:rPr sz="7200" spc="-640" dirty="0">
                <a:solidFill>
                  <a:srgbClr val="7D153B"/>
                </a:solidFill>
              </a:rPr>
              <a:t> </a:t>
            </a:r>
            <a:r>
              <a:rPr sz="7200" spc="495" dirty="0">
                <a:solidFill>
                  <a:srgbClr val="7D153B"/>
                </a:solidFill>
              </a:rPr>
              <a:t>de</a:t>
            </a:r>
            <a:r>
              <a:rPr sz="7200" spc="-640" dirty="0">
                <a:solidFill>
                  <a:srgbClr val="7D153B"/>
                </a:solidFill>
              </a:rPr>
              <a:t> </a:t>
            </a:r>
            <a:r>
              <a:rPr sz="7200" spc="415" dirty="0">
                <a:solidFill>
                  <a:srgbClr val="7D153B"/>
                </a:solidFill>
              </a:rPr>
              <a:t>autor</a:t>
            </a:r>
            <a:endParaRPr sz="7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60190" y="1177758"/>
            <a:ext cx="8567420" cy="172529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975610" marR="5080" indent="-2963545">
              <a:lnSpc>
                <a:spcPts val="6680"/>
              </a:lnSpc>
              <a:spcBef>
                <a:spcPts val="225"/>
              </a:spcBef>
            </a:pPr>
            <a:r>
              <a:rPr spc="305" dirty="0"/>
              <a:t>Contribuția</a:t>
            </a:r>
            <a:r>
              <a:rPr spc="-484" dirty="0"/>
              <a:t> </a:t>
            </a:r>
            <a:r>
              <a:rPr spc="390" dirty="0"/>
              <a:t>la</a:t>
            </a:r>
            <a:r>
              <a:rPr spc="-480" dirty="0"/>
              <a:t> </a:t>
            </a:r>
            <a:r>
              <a:rPr spc="470" dirty="0"/>
              <a:t>sănătate </a:t>
            </a:r>
            <a:r>
              <a:rPr spc="605" dirty="0"/>
              <a:t>(CASS)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63098" y="4145356"/>
            <a:ext cx="6162040" cy="4275455"/>
          </a:xfrm>
          <a:prstGeom prst="rect">
            <a:avLst/>
          </a:prstGeom>
          <a:solidFill>
            <a:srgbClr val="7D153B"/>
          </a:solidFill>
        </p:spPr>
        <p:txBody>
          <a:bodyPr vert="horz" wrap="square" lIns="0" tIns="149860" rIns="0" bIns="0" rtlCol="0">
            <a:spAutoFit/>
          </a:bodyPr>
          <a:lstStyle/>
          <a:p>
            <a:pPr marL="235585">
              <a:lnSpc>
                <a:spcPct val="100000"/>
              </a:lnSpc>
              <a:spcBef>
                <a:spcPts val="1180"/>
              </a:spcBef>
            </a:pPr>
            <a:r>
              <a:rPr sz="2250" b="1" spc="120" dirty="0">
                <a:solidFill>
                  <a:srgbClr val="D9BFCA"/>
                </a:solidFill>
                <a:latin typeface="Trebuchet MS"/>
                <a:cs typeface="Trebuchet MS"/>
              </a:rPr>
              <a:t>Exemplu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725" dirty="0">
                <a:solidFill>
                  <a:srgbClr val="D9BFCA"/>
                </a:solidFill>
                <a:latin typeface="Trebuchet MS"/>
                <a:cs typeface="Trebuchet MS"/>
              </a:rPr>
              <a:t>–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00" dirty="0">
                <a:solidFill>
                  <a:srgbClr val="D9BFCA"/>
                </a:solidFill>
                <a:latin typeface="Trebuchet MS"/>
                <a:cs typeface="Trebuchet MS"/>
              </a:rPr>
              <a:t>valori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05" dirty="0">
                <a:solidFill>
                  <a:srgbClr val="D9BFCA"/>
                </a:solidFill>
                <a:latin typeface="Trebuchet MS"/>
                <a:cs typeface="Trebuchet MS"/>
              </a:rPr>
              <a:t>pentru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0" dirty="0">
                <a:solidFill>
                  <a:srgbClr val="D9BFCA"/>
                </a:solidFill>
                <a:latin typeface="Trebuchet MS"/>
                <a:cs typeface="Trebuchet MS"/>
              </a:rPr>
              <a:t>202</a:t>
            </a:r>
            <a:r>
              <a:rPr lang="en-US" sz="2250" b="1" spc="-20" dirty="0">
                <a:solidFill>
                  <a:srgbClr val="D9BFCA"/>
                </a:solidFill>
                <a:latin typeface="Trebuchet MS"/>
                <a:cs typeface="Trebuchet MS"/>
              </a:rPr>
              <a:t>6</a:t>
            </a:r>
            <a:endParaRPr sz="22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250" dirty="0">
              <a:latin typeface="Trebuchet MS"/>
              <a:cs typeface="Trebuchet MS"/>
            </a:endParaRPr>
          </a:p>
          <a:p>
            <a:pPr marL="235585" marR="2395220">
              <a:lnSpc>
                <a:spcPts val="2630"/>
              </a:lnSpc>
            </a:pP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Salariul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30" dirty="0">
                <a:solidFill>
                  <a:srgbClr val="D9BFCA"/>
                </a:solidFill>
                <a:latin typeface="Trebuchet MS"/>
                <a:cs typeface="Trebuchet MS"/>
              </a:rPr>
              <a:t>minim:</a:t>
            </a:r>
            <a:r>
              <a:rPr sz="225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75" dirty="0">
                <a:solidFill>
                  <a:srgbClr val="D9BFCA"/>
                </a:solidFill>
                <a:latin typeface="Trebuchet MS"/>
                <a:cs typeface="Trebuchet MS"/>
              </a:rPr>
              <a:t>4.050</a:t>
            </a:r>
            <a:r>
              <a:rPr sz="225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 </a:t>
            </a:r>
            <a:r>
              <a:rPr sz="2250" b="1" spc="80" dirty="0">
                <a:solidFill>
                  <a:srgbClr val="D9BFCA"/>
                </a:solidFill>
                <a:latin typeface="Trebuchet MS"/>
                <a:cs typeface="Trebuchet MS"/>
              </a:rPr>
              <a:t>Plafoane:</a:t>
            </a:r>
            <a:endParaRPr sz="2250" dirty="0">
              <a:latin typeface="Trebuchet MS"/>
              <a:cs typeface="Trebuchet MS"/>
            </a:endParaRPr>
          </a:p>
          <a:p>
            <a:pPr marL="437515" indent="-201930">
              <a:lnSpc>
                <a:spcPts val="2510"/>
              </a:lnSpc>
              <a:buChar char="•"/>
              <a:tabLst>
                <a:tab pos="437515" algn="l"/>
              </a:tabLst>
            </a:pPr>
            <a:r>
              <a:rPr sz="2250" b="1" spc="105" dirty="0">
                <a:solidFill>
                  <a:srgbClr val="D9BFCA"/>
                </a:solidFill>
                <a:latin typeface="Trebuchet MS"/>
                <a:cs typeface="Trebuchet MS"/>
              </a:rPr>
              <a:t>6</a:t>
            </a:r>
            <a:r>
              <a:rPr sz="2250" b="1" spc="-15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salarii</a:t>
            </a:r>
            <a:r>
              <a:rPr sz="2250" b="1" spc="-15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75" dirty="0">
                <a:solidFill>
                  <a:srgbClr val="D9BFCA"/>
                </a:solidFill>
                <a:latin typeface="Trebuchet MS"/>
                <a:cs typeface="Trebuchet MS"/>
              </a:rPr>
              <a:t>minime</a:t>
            </a:r>
            <a:r>
              <a:rPr sz="2250" b="1" spc="-15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235" dirty="0">
                <a:solidFill>
                  <a:srgbClr val="D9BFCA"/>
                </a:solidFill>
                <a:latin typeface="Trebuchet MS"/>
                <a:cs typeface="Trebuchet MS"/>
              </a:rPr>
              <a:t>=</a:t>
            </a:r>
            <a:r>
              <a:rPr sz="2250" b="1" spc="-14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dirty="0">
                <a:solidFill>
                  <a:srgbClr val="D9BFCA"/>
                </a:solidFill>
                <a:latin typeface="Trebuchet MS"/>
                <a:cs typeface="Trebuchet MS"/>
              </a:rPr>
              <a:t>24.300</a:t>
            </a:r>
            <a:r>
              <a:rPr sz="2250" b="1" spc="-15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437515" indent="-201930">
              <a:lnSpc>
                <a:spcPts val="2625"/>
              </a:lnSpc>
              <a:buChar char="•"/>
              <a:tabLst>
                <a:tab pos="437515" algn="l"/>
              </a:tabLst>
            </a:pPr>
            <a:r>
              <a:rPr sz="2250" b="1" spc="-260" dirty="0">
                <a:solidFill>
                  <a:srgbClr val="D9BFCA"/>
                </a:solidFill>
                <a:latin typeface="Trebuchet MS"/>
                <a:cs typeface="Trebuchet MS"/>
              </a:rPr>
              <a:t>12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salarii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75" dirty="0">
                <a:solidFill>
                  <a:srgbClr val="D9BFCA"/>
                </a:solidFill>
                <a:latin typeface="Trebuchet MS"/>
                <a:cs typeface="Trebuchet MS"/>
              </a:rPr>
              <a:t>minime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235" dirty="0">
                <a:solidFill>
                  <a:srgbClr val="D9BFCA"/>
                </a:solidFill>
                <a:latin typeface="Trebuchet MS"/>
                <a:cs typeface="Trebuchet MS"/>
              </a:rPr>
              <a:t>=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80" dirty="0">
                <a:solidFill>
                  <a:srgbClr val="D9BFCA"/>
                </a:solidFill>
                <a:latin typeface="Trebuchet MS"/>
                <a:cs typeface="Trebuchet MS"/>
              </a:rPr>
              <a:t>48.600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437515" indent="-201930">
              <a:lnSpc>
                <a:spcPts val="2665"/>
              </a:lnSpc>
              <a:buChar char="•"/>
              <a:tabLst>
                <a:tab pos="437515" algn="l"/>
              </a:tabLst>
            </a:pPr>
            <a:r>
              <a:rPr sz="2250" b="1" spc="75" dirty="0">
                <a:solidFill>
                  <a:srgbClr val="D9BFCA"/>
                </a:solidFill>
                <a:latin typeface="Trebuchet MS"/>
                <a:cs typeface="Trebuchet MS"/>
              </a:rPr>
              <a:t>24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salarii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75" dirty="0">
                <a:solidFill>
                  <a:srgbClr val="D9BFCA"/>
                </a:solidFill>
                <a:latin typeface="Trebuchet MS"/>
                <a:cs typeface="Trebuchet MS"/>
              </a:rPr>
              <a:t>minime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235" dirty="0">
                <a:solidFill>
                  <a:srgbClr val="D9BFCA"/>
                </a:solidFill>
                <a:latin typeface="Trebuchet MS"/>
                <a:cs typeface="Trebuchet MS"/>
              </a:rPr>
              <a:t>=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10" dirty="0">
                <a:solidFill>
                  <a:srgbClr val="D9BFCA"/>
                </a:solidFill>
                <a:latin typeface="Trebuchet MS"/>
                <a:cs typeface="Trebuchet MS"/>
              </a:rPr>
              <a:t>97.200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235585">
              <a:lnSpc>
                <a:spcPts val="2665"/>
              </a:lnSpc>
              <a:spcBef>
                <a:spcPts val="2550"/>
              </a:spcBef>
            </a:pPr>
            <a:r>
              <a:rPr sz="2250" b="1" spc="240" dirty="0">
                <a:solidFill>
                  <a:srgbClr val="D9BFCA"/>
                </a:solidFill>
                <a:latin typeface="Trebuchet MS"/>
                <a:cs typeface="Trebuchet MS"/>
              </a:rPr>
              <a:t>CASS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55" dirty="0">
                <a:solidFill>
                  <a:srgbClr val="D9BFCA"/>
                </a:solidFill>
                <a:latin typeface="Trebuchet MS"/>
                <a:cs typeface="Trebuchet MS"/>
              </a:rPr>
              <a:t>posibil:</a:t>
            </a:r>
            <a:endParaRPr sz="2250" dirty="0">
              <a:latin typeface="Trebuchet MS"/>
              <a:cs typeface="Trebuchet MS"/>
            </a:endParaRPr>
          </a:p>
          <a:p>
            <a:pPr marL="437515" indent="-201930">
              <a:lnSpc>
                <a:spcPts val="2625"/>
              </a:lnSpc>
              <a:buChar char="•"/>
              <a:tabLst>
                <a:tab pos="437515" algn="l"/>
              </a:tabLst>
            </a:pPr>
            <a:r>
              <a:rPr sz="2250" b="1" dirty="0">
                <a:solidFill>
                  <a:srgbClr val="D9BFCA"/>
                </a:solidFill>
                <a:latin typeface="Trebuchet MS"/>
                <a:cs typeface="Trebuchet MS"/>
              </a:rPr>
              <a:t>2.430</a:t>
            </a:r>
            <a:r>
              <a:rPr sz="2250" b="1" spc="-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497840" lvl="1" indent="-201930">
              <a:lnSpc>
                <a:spcPts val="2625"/>
              </a:lnSpc>
              <a:buChar char="•"/>
              <a:tabLst>
                <a:tab pos="497840" algn="l"/>
              </a:tabLst>
            </a:pPr>
            <a:r>
              <a:rPr sz="2250" b="1" spc="70" dirty="0">
                <a:solidFill>
                  <a:srgbClr val="D9BFCA"/>
                </a:solidFill>
                <a:latin typeface="Trebuchet MS"/>
                <a:cs typeface="Trebuchet MS"/>
              </a:rPr>
              <a:t>4.860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497840" lvl="1" indent="-201930">
              <a:lnSpc>
                <a:spcPts val="2665"/>
              </a:lnSpc>
              <a:buChar char="•"/>
              <a:tabLst>
                <a:tab pos="497840" algn="l"/>
              </a:tabLst>
            </a:pPr>
            <a:r>
              <a:rPr sz="2250" b="1" spc="-40" dirty="0">
                <a:solidFill>
                  <a:srgbClr val="D9BFCA"/>
                </a:solidFill>
                <a:latin typeface="Trebuchet MS"/>
                <a:cs typeface="Trebuchet MS"/>
              </a:rPr>
              <a:t>9.720</a:t>
            </a:r>
            <a:r>
              <a:rPr sz="2250" b="1" spc="-17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1083" y="8271119"/>
            <a:ext cx="6289040" cy="1906270"/>
          </a:xfrm>
          <a:custGeom>
            <a:avLst/>
            <a:gdLst/>
            <a:ahLst/>
            <a:cxnLst/>
            <a:rect l="l" t="t" r="r" b="b"/>
            <a:pathLst>
              <a:path w="6289040" h="1906270">
                <a:moveTo>
                  <a:pt x="6094294" y="1906120"/>
                </a:moveTo>
                <a:lnTo>
                  <a:pt x="194143" y="1906120"/>
                </a:lnTo>
                <a:lnTo>
                  <a:pt x="149628" y="1900993"/>
                </a:lnTo>
                <a:lnTo>
                  <a:pt x="108764" y="1886387"/>
                </a:lnTo>
                <a:lnTo>
                  <a:pt x="72716" y="1863469"/>
                </a:lnTo>
                <a:lnTo>
                  <a:pt x="42651" y="1833403"/>
                </a:lnTo>
                <a:lnTo>
                  <a:pt x="19733" y="1797356"/>
                </a:lnTo>
                <a:lnTo>
                  <a:pt x="5127" y="1756491"/>
                </a:lnTo>
                <a:lnTo>
                  <a:pt x="0" y="1711976"/>
                </a:lnTo>
                <a:lnTo>
                  <a:pt x="0" y="194144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2"/>
                </a:lnTo>
                <a:lnTo>
                  <a:pt x="149628" y="5127"/>
                </a:lnTo>
                <a:lnTo>
                  <a:pt x="194143" y="0"/>
                </a:lnTo>
                <a:lnTo>
                  <a:pt x="6094294" y="0"/>
                </a:lnTo>
                <a:lnTo>
                  <a:pt x="6138810" y="5127"/>
                </a:lnTo>
                <a:lnTo>
                  <a:pt x="6179674" y="19732"/>
                </a:lnTo>
                <a:lnTo>
                  <a:pt x="6215722" y="42651"/>
                </a:lnTo>
                <a:lnTo>
                  <a:pt x="6245787" y="72716"/>
                </a:lnTo>
                <a:lnTo>
                  <a:pt x="6268706" y="108764"/>
                </a:lnTo>
                <a:lnTo>
                  <a:pt x="6283311" y="149628"/>
                </a:lnTo>
                <a:lnTo>
                  <a:pt x="6288439" y="194144"/>
                </a:lnTo>
                <a:lnTo>
                  <a:pt x="6288439" y="1711976"/>
                </a:lnTo>
                <a:lnTo>
                  <a:pt x="6283311" y="1756491"/>
                </a:lnTo>
                <a:lnTo>
                  <a:pt x="6268706" y="1797356"/>
                </a:lnTo>
                <a:lnTo>
                  <a:pt x="6245787" y="1833403"/>
                </a:lnTo>
                <a:lnTo>
                  <a:pt x="6215722" y="1863469"/>
                </a:lnTo>
                <a:lnTo>
                  <a:pt x="6179674" y="1886387"/>
                </a:lnTo>
                <a:lnTo>
                  <a:pt x="6138810" y="1900993"/>
                </a:lnTo>
                <a:lnTo>
                  <a:pt x="6094294" y="1906120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91440">
              <a:lnSpc>
                <a:spcPts val="2950"/>
              </a:lnSpc>
              <a:spcBef>
                <a:spcPts val="235"/>
              </a:spcBef>
            </a:pPr>
            <a:r>
              <a:rPr spc="275" dirty="0"/>
              <a:t>CASS</a:t>
            </a:r>
            <a:r>
              <a:rPr spc="-204" dirty="0"/>
              <a:t> </a:t>
            </a:r>
            <a:r>
              <a:rPr spc="204" dirty="0"/>
              <a:t>se</a:t>
            </a:r>
            <a:r>
              <a:rPr spc="-204" dirty="0"/>
              <a:t> </a:t>
            </a:r>
            <a:r>
              <a:rPr spc="160" dirty="0"/>
              <a:t>datorează</a:t>
            </a:r>
            <a:r>
              <a:rPr spc="-204" dirty="0"/>
              <a:t> </a:t>
            </a:r>
            <a:r>
              <a:rPr spc="285" dirty="0"/>
              <a:t>dacă</a:t>
            </a:r>
            <a:r>
              <a:rPr spc="-204" dirty="0"/>
              <a:t> </a:t>
            </a:r>
            <a:r>
              <a:rPr spc="80" dirty="0"/>
              <a:t>veniturile</a:t>
            </a:r>
            <a:r>
              <a:rPr spc="-204" dirty="0"/>
              <a:t> </a:t>
            </a:r>
            <a:r>
              <a:rPr spc="185" dirty="0"/>
              <a:t>cumulate </a:t>
            </a:r>
            <a:r>
              <a:rPr spc="229" dirty="0"/>
              <a:t>depășesc</a:t>
            </a:r>
            <a:r>
              <a:rPr spc="-200" dirty="0"/>
              <a:t> </a:t>
            </a:r>
            <a:r>
              <a:rPr spc="190" dirty="0"/>
              <a:t>anumite</a:t>
            </a:r>
            <a:r>
              <a:rPr spc="-200" dirty="0"/>
              <a:t> </a:t>
            </a:r>
            <a:r>
              <a:rPr spc="165" dirty="0"/>
              <a:t>plafoane</a:t>
            </a:r>
            <a:r>
              <a:rPr spc="-200" dirty="0"/>
              <a:t> </a:t>
            </a:r>
            <a:r>
              <a:rPr spc="130" dirty="0"/>
              <a:t>anuale.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pc="130" dirty="0"/>
          </a:p>
          <a:p>
            <a:pPr marL="12700" marR="5080">
              <a:lnSpc>
                <a:spcPts val="2950"/>
              </a:lnSpc>
            </a:pPr>
            <a:r>
              <a:rPr spc="130" dirty="0"/>
              <a:t>Plafoanele</a:t>
            </a:r>
            <a:r>
              <a:rPr spc="-220" dirty="0"/>
              <a:t> </a:t>
            </a:r>
            <a:r>
              <a:rPr spc="185" dirty="0"/>
              <a:t>sunt</a:t>
            </a:r>
            <a:r>
              <a:rPr spc="-215" dirty="0"/>
              <a:t> </a:t>
            </a:r>
            <a:r>
              <a:rPr spc="110" dirty="0"/>
              <a:t>stabilite</a:t>
            </a:r>
            <a:r>
              <a:rPr spc="-215" dirty="0"/>
              <a:t> </a:t>
            </a:r>
            <a:r>
              <a:rPr spc="125" dirty="0"/>
              <a:t>în</a:t>
            </a:r>
            <a:r>
              <a:rPr spc="-220" dirty="0"/>
              <a:t> </a:t>
            </a:r>
            <a:r>
              <a:rPr spc="100" dirty="0"/>
              <a:t>funcție</a:t>
            </a:r>
            <a:r>
              <a:rPr spc="-215" dirty="0"/>
              <a:t> </a:t>
            </a:r>
            <a:r>
              <a:rPr spc="165" dirty="0"/>
              <a:t>de</a:t>
            </a:r>
            <a:r>
              <a:rPr spc="-215" dirty="0"/>
              <a:t> </a:t>
            </a:r>
            <a:r>
              <a:rPr spc="135" dirty="0"/>
              <a:t>salariul </a:t>
            </a:r>
            <a:r>
              <a:rPr spc="229" dirty="0"/>
              <a:t>minim</a:t>
            </a:r>
            <a:r>
              <a:rPr spc="-220" dirty="0"/>
              <a:t> </a:t>
            </a:r>
            <a:r>
              <a:rPr spc="110" dirty="0"/>
              <a:t>brut</a:t>
            </a:r>
            <a:r>
              <a:rPr spc="-215" dirty="0"/>
              <a:t> </a:t>
            </a:r>
            <a:r>
              <a:rPr spc="160" dirty="0"/>
              <a:t>pe</a:t>
            </a:r>
            <a:r>
              <a:rPr spc="-215" dirty="0"/>
              <a:t> </a:t>
            </a:r>
            <a:r>
              <a:rPr spc="125" dirty="0"/>
              <a:t>economie:</a:t>
            </a:r>
          </a:p>
          <a:p>
            <a:pPr marL="238125" indent="-225425">
              <a:lnSpc>
                <a:spcPts val="2835"/>
              </a:lnSpc>
              <a:buChar char="•"/>
              <a:tabLst>
                <a:tab pos="238125" algn="l"/>
              </a:tabLst>
            </a:pPr>
            <a:r>
              <a:rPr spc="114" dirty="0"/>
              <a:t>6</a:t>
            </a:r>
            <a:r>
              <a:rPr spc="-215" dirty="0"/>
              <a:t> </a:t>
            </a:r>
            <a:r>
              <a:rPr spc="135" dirty="0"/>
              <a:t>salarii</a:t>
            </a:r>
            <a:r>
              <a:rPr spc="-210" dirty="0"/>
              <a:t> </a:t>
            </a:r>
            <a:r>
              <a:rPr spc="195" dirty="0"/>
              <a:t>minime</a:t>
            </a:r>
          </a:p>
          <a:p>
            <a:pPr marL="238125" indent="-225425">
              <a:lnSpc>
                <a:spcPts val="2950"/>
              </a:lnSpc>
              <a:buChar char="•"/>
              <a:tabLst>
                <a:tab pos="238125" algn="l"/>
              </a:tabLst>
            </a:pPr>
            <a:r>
              <a:rPr spc="-290" dirty="0"/>
              <a:t>12</a:t>
            </a:r>
            <a:r>
              <a:rPr spc="-210" dirty="0"/>
              <a:t> </a:t>
            </a:r>
            <a:r>
              <a:rPr spc="135" dirty="0"/>
              <a:t>salarii</a:t>
            </a:r>
            <a:r>
              <a:rPr spc="-210" dirty="0"/>
              <a:t> </a:t>
            </a:r>
            <a:r>
              <a:rPr spc="195" dirty="0"/>
              <a:t>minime</a:t>
            </a:r>
          </a:p>
          <a:p>
            <a:pPr marL="238125" indent="-225425">
              <a:lnSpc>
                <a:spcPts val="2975"/>
              </a:lnSpc>
              <a:buChar char="•"/>
              <a:tabLst>
                <a:tab pos="238125" algn="l"/>
              </a:tabLst>
            </a:pPr>
            <a:r>
              <a:rPr spc="85" dirty="0"/>
              <a:t>24</a:t>
            </a:r>
            <a:r>
              <a:rPr spc="-210" dirty="0"/>
              <a:t> </a:t>
            </a:r>
            <a:r>
              <a:rPr spc="135" dirty="0"/>
              <a:t>salarii</a:t>
            </a:r>
            <a:r>
              <a:rPr spc="-210" dirty="0"/>
              <a:t> </a:t>
            </a:r>
            <a:r>
              <a:rPr spc="195" dirty="0"/>
              <a:t>minime</a:t>
            </a:r>
          </a:p>
          <a:p>
            <a:pPr>
              <a:lnSpc>
                <a:spcPct val="100000"/>
              </a:lnSpc>
              <a:buClr>
                <a:srgbClr val="7D153B"/>
              </a:buClr>
              <a:buFont typeface="Trebuchet MS"/>
              <a:buChar char="•"/>
            </a:pPr>
            <a:endParaRPr spc="195" dirty="0"/>
          </a:p>
          <a:p>
            <a:pPr marL="12700">
              <a:lnSpc>
                <a:spcPct val="100000"/>
              </a:lnSpc>
            </a:pPr>
            <a:r>
              <a:rPr spc="220" dirty="0"/>
              <a:t>Cota</a:t>
            </a:r>
            <a:r>
              <a:rPr spc="-210" dirty="0"/>
              <a:t> </a:t>
            </a:r>
            <a:r>
              <a:rPr spc="175" dirty="0"/>
              <a:t>CASS:</a:t>
            </a:r>
            <a:r>
              <a:rPr spc="-204" dirty="0"/>
              <a:t> </a:t>
            </a:r>
            <a:r>
              <a:rPr spc="-25" dirty="0"/>
              <a:t>10%</a:t>
            </a:r>
          </a:p>
          <a:p>
            <a:pPr marL="1597025">
              <a:lnSpc>
                <a:spcPts val="2665"/>
              </a:lnSpc>
              <a:spcBef>
                <a:spcPts val="2890"/>
              </a:spcBef>
            </a:pPr>
            <a:r>
              <a:rPr sz="2250" spc="-10" dirty="0">
                <a:solidFill>
                  <a:srgbClr val="D9BFCA"/>
                </a:solidFill>
              </a:rPr>
              <a:t>Excepții:</a:t>
            </a:r>
            <a:endParaRPr sz="2250"/>
          </a:p>
          <a:p>
            <a:pPr marL="1597025">
              <a:lnSpc>
                <a:spcPts val="2625"/>
              </a:lnSpc>
            </a:pPr>
            <a:r>
              <a:rPr sz="2250" spc="180" dirty="0">
                <a:solidFill>
                  <a:srgbClr val="D9BFCA"/>
                </a:solidFill>
              </a:rPr>
              <a:t>Nu</a:t>
            </a:r>
            <a:r>
              <a:rPr sz="2250" spc="-200" dirty="0">
                <a:solidFill>
                  <a:srgbClr val="D9BFCA"/>
                </a:solidFill>
              </a:rPr>
              <a:t> </a:t>
            </a:r>
            <a:r>
              <a:rPr sz="2250" spc="175" dirty="0">
                <a:solidFill>
                  <a:srgbClr val="D9BFCA"/>
                </a:solidFill>
              </a:rPr>
              <a:t>se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135" dirty="0">
                <a:solidFill>
                  <a:srgbClr val="D9BFCA"/>
                </a:solidFill>
              </a:rPr>
              <a:t>datorează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240" dirty="0">
                <a:solidFill>
                  <a:srgbClr val="D9BFCA"/>
                </a:solidFill>
              </a:rPr>
              <a:t>CASS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250" dirty="0">
                <a:solidFill>
                  <a:srgbClr val="D9BFCA"/>
                </a:solidFill>
              </a:rPr>
              <a:t>dacă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130" dirty="0">
                <a:solidFill>
                  <a:srgbClr val="D9BFCA"/>
                </a:solidFill>
              </a:rPr>
              <a:t>persoana:</a:t>
            </a:r>
            <a:endParaRPr sz="2250"/>
          </a:p>
          <a:p>
            <a:pPr marL="1798955" lvl="1" indent="-201930">
              <a:lnSpc>
                <a:spcPts val="2625"/>
              </a:lnSpc>
              <a:buChar char="•"/>
              <a:tabLst>
                <a:tab pos="1798955" algn="l"/>
              </a:tabLst>
            </a:pPr>
            <a:r>
              <a:rPr sz="2250" b="1" spc="125" dirty="0">
                <a:solidFill>
                  <a:srgbClr val="D9BFCA"/>
                </a:solidFill>
                <a:latin typeface="Trebuchet MS"/>
                <a:cs typeface="Trebuchet MS"/>
              </a:rPr>
              <a:t>are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75" dirty="0">
                <a:solidFill>
                  <a:srgbClr val="D9BFCA"/>
                </a:solidFill>
                <a:latin typeface="Trebuchet MS"/>
                <a:cs typeface="Trebuchet MS"/>
              </a:rPr>
              <a:t>venituri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din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05" dirty="0">
                <a:solidFill>
                  <a:srgbClr val="D9BFCA"/>
                </a:solidFill>
                <a:latin typeface="Trebuchet MS"/>
                <a:cs typeface="Trebuchet MS"/>
              </a:rPr>
              <a:t>salarii</a:t>
            </a:r>
            <a:endParaRPr sz="2250">
              <a:latin typeface="Trebuchet MS"/>
              <a:cs typeface="Trebuchet MS"/>
            </a:endParaRPr>
          </a:p>
          <a:p>
            <a:pPr marL="1798955" lvl="1" indent="-201930">
              <a:lnSpc>
                <a:spcPts val="2625"/>
              </a:lnSpc>
              <a:buChar char="•"/>
              <a:tabLst>
                <a:tab pos="1798955" algn="l"/>
              </a:tabLst>
            </a:pPr>
            <a:r>
              <a:rPr sz="2250" b="1" spc="175" dirty="0">
                <a:solidFill>
                  <a:srgbClr val="D9BFCA"/>
                </a:solidFill>
                <a:latin typeface="Trebuchet MS"/>
                <a:cs typeface="Trebuchet MS"/>
              </a:rPr>
              <a:t>se</a:t>
            </a:r>
            <a:r>
              <a:rPr sz="2250" b="1" spc="-18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40" dirty="0">
                <a:solidFill>
                  <a:srgbClr val="D9BFCA"/>
                </a:solidFill>
                <a:latin typeface="Trebuchet MS"/>
                <a:cs typeface="Trebuchet MS"/>
              </a:rPr>
              <a:t>află</a:t>
            </a:r>
            <a:r>
              <a:rPr sz="2250" b="1" spc="-17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35" dirty="0">
                <a:solidFill>
                  <a:srgbClr val="D9BFCA"/>
                </a:solidFill>
                <a:latin typeface="Trebuchet MS"/>
                <a:cs typeface="Trebuchet MS"/>
              </a:rPr>
              <a:t>într-</a:t>
            </a:r>
            <a:r>
              <a:rPr sz="2250" b="1" spc="140" dirty="0">
                <a:solidFill>
                  <a:srgbClr val="D9BFCA"/>
                </a:solidFill>
                <a:latin typeface="Trebuchet MS"/>
                <a:cs typeface="Trebuchet MS"/>
              </a:rPr>
              <a:t>o</a:t>
            </a:r>
            <a:r>
              <a:rPr sz="2250" b="1" spc="-18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20" dirty="0">
                <a:solidFill>
                  <a:srgbClr val="D9BFCA"/>
                </a:solidFill>
                <a:latin typeface="Trebuchet MS"/>
                <a:cs typeface="Trebuchet MS"/>
              </a:rPr>
              <a:t>categorie</a:t>
            </a:r>
            <a:r>
              <a:rPr sz="2250" b="1" spc="-17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30" dirty="0">
                <a:solidFill>
                  <a:srgbClr val="D9BFCA"/>
                </a:solidFill>
                <a:latin typeface="Trebuchet MS"/>
                <a:cs typeface="Trebuchet MS"/>
              </a:rPr>
              <a:t>exceptată</a:t>
            </a:r>
            <a:endParaRPr sz="2250">
              <a:latin typeface="Trebuchet MS"/>
              <a:cs typeface="Trebuchet MS"/>
            </a:endParaRPr>
          </a:p>
          <a:p>
            <a:pPr marL="1798955" lvl="1" indent="-201930">
              <a:lnSpc>
                <a:spcPts val="2665"/>
              </a:lnSpc>
              <a:buChar char="•"/>
              <a:tabLst>
                <a:tab pos="1798955" algn="l"/>
              </a:tabLst>
            </a:pPr>
            <a:r>
              <a:rPr sz="2250" b="1" spc="180" dirty="0">
                <a:solidFill>
                  <a:srgbClr val="D9BFCA"/>
                </a:solidFill>
                <a:latin typeface="Trebuchet MS"/>
                <a:cs typeface="Trebuchet MS"/>
              </a:rPr>
              <a:t>nu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65" dirty="0">
                <a:solidFill>
                  <a:srgbClr val="D9BFCA"/>
                </a:solidFill>
                <a:latin typeface="Trebuchet MS"/>
                <a:cs typeface="Trebuchet MS"/>
              </a:rPr>
              <a:t>depășește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plafonul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minim.</a:t>
            </a:r>
            <a:endParaRPr sz="22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11175" algn="ctr">
              <a:lnSpc>
                <a:spcPts val="6700"/>
              </a:lnSpc>
              <a:spcBef>
                <a:spcPts val="90"/>
              </a:spcBef>
            </a:pPr>
            <a:r>
              <a:rPr spc="305" dirty="0"/>
              <a:t>Contribuția</a:t>
            </a:r>
            <a:r>
              <a:rPr spc="-484" dirty="0"/>
              <a:t> </a:t>
            </a:r>
            <a:r>
              <a:rPr spc="390" dirty="0"/>
              <a:t>la</a:t>
            </a:r>
            <a:r>
              <a:rPr spc="-480" dirty="0"/>
              <a:t> </a:t>
            </a:r>
            <a:r>
              <a:rPr spc="335" dirty="0"/>
              <a:t>pensie</a:t>
            </a:r>
          </a:p>
          <a:p>
            <a:pPr marL="661670" algn="ctr">
              <a:lnSpc>
                <a:spcPts val="6700"/>
              </a:lnSpc>
            </a:pPr>
            <a:r>
              <a:rPr spc="615" dirty="0"/>
              <a:t>(CAS)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863098" y="4145356"/>
            <a:ext cx="6162040" cy="3853619"/>
          </a:xfrm>
          <a:prstGeom prst="rect">
            <a:avLst/>
          </a:prstGeom>
          <a:solidFill>
            <a:srgbClr val="7D153B"/>
          </a:solidFill>
        </p:spPr>
        <p:txBody>
          <a:bodyPr vert="horz" wrap="square" lIns="0" tIns="1079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50"/>
              </a:spcBef>
            </a:pPr>
            <a:endParaRPr sz="2250" dirty="0">
              <a:latin typeface="Times New Roman"/>
              <a:cs typeface="Times New Roman"/>
            </a:endParaRPr>
          </a:p>
          <a:p>
            <a:pPr marL="172085">
              <a:lnSpc>
                <a:spcPct val="100000"/>
              </a:lnSpc>
              <a:spcBef>
                <a:spcPts val="5"/>
              </a:spcBef>
            </a:pPr>
            <a:r>
              <a:rPr sz="2250" b="1" spc="120" dirty="0">
                <a:solidFill>
                  <a:srgbClr val="D9BFCA"/>
                </a:solidFill>
                <a:latin typeface="Trebuchet MS"/>
                <a:cs typeface="Trebuchet MS"/>
              </a:rPr>
              <a:t>Exemplu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725" dirty="0">
                <a:solidFill>
                  <a:srgbClr val="D9BFCA"/>
                </a:solidFill>
                <a:latin typeface="Trebuchet MS"/>
                <a:cs typeface="Trebuchet MS"/>
              </a:rPr>
              <a:t>–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00" dirty="0">
                <a:solidFill>
                  <a:srgbClr val="D9BFCA"/>
                </a:solidFill>
                <a:latin typeface="Trebuchet MS"/>
                <a:cs typeface="Trebuchet MS"/>
              </a:rPr>
              <a:t>valori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05" dirty="0">
                <a:solidFill>
                  <a:srgbClr val="D9BFCA"/>
                </a:solidFill>
                <a:latin typeface="Trebuchet MS"/>
                <a:cs typeface="Trebuchet MS"/>
              </a:rPr>
              <a:t>pentru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0" dirty="0">
                <a:solidFill>
                  <a:srgbClr val="D9BFCA"/>
                </a:solidFill>
                <a:latin typeface="Trebuchet MS"/>
                <a:cs typeface="Trebuchet MS"/>
              </a:rPr>
              <a:t>202</a:t>
            </a:r>
            <a:r>
              <a:rPr lang="en-US" sz="2250" b="1" spc="-20" dirty="0">
                <a:solidFill>
                  <a:srgbClr val="D9BFCA"/>
                </a:solidFill>
                <a:latin typeface="Trebuchet MS"/>
                <a:cs typeface="Trebuchet MS"/>
              </a:rPr>
              <a:t>6</a:t>
            </a:r>
            <a:endParaRPr sz="22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2250" dirty="0">
              <a:latin typeface="Trebuchet MS"/>
              <a:cs typeface="Trebuchet MS"/>
            </a:endParaRPr>
          </a:p>
          <a:p>
            <a:pPr marL="172085" marR="2459355">
              <a:lnSpc>
                <a:spcPts val="2630"/>
              </a:lnSpc>
              <a:spcBef>
                <a:spcPts val="5"/>
              </a:spcBef>
            </a:pP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Salariul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30" dirty="0">
                <a:solidFill>
                  <a:srgbClr val="D9BFCA"/>
                </a:solidFill>
                <a:latin typeface="Trebuchet MS"/>
                <a:cs typeface="Trebuchet MS"/>
              </a:rPr>
              <a:t>minim:</a:t>
            </a:r>
            <a:r>
              <a:rPr sz="225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75" dirty="0">
                <a:solidFill>
                  <a:srgbClr val="D9BFCA"/>
                </a:solidFill>
                <a:latin typeface="Trebuchet MS"/>
                <a:cs typeface="Trebuchet MS"/>
              </a:rPr>
              <a:t>4.050</a:t>
            </a:r>
            <a:r>
              <a:rPr sz="225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 </a:t>
            </a:r>
            <a:r>
              <a:rPr sz="2250" b="1" spc="80" dirty="0">
                <a:solidFill>
                  <a:srgbClr val="D9BFCA"/>
                </a:solidFill>
                <a:latin typeface="Trebuchet MS"/>
                <a:cs typeface="Trebuchet MS"/>
              </a:rPr>
              <a:t>Plafoane:</a:t>
            </a:r>
            <a:endParaRPr sz="2250" dirty="0">
              <a:latin typeface="Trebuchet MS"/>
              <a:cs typeface="Trebuchet MS"/>
            </a:endParaRPr>
          </a:p>
          <a:p>
            <a:pPr marL="374015" indent="-201930">
              <a:lnSpc>
                <a:spcPts val="2510"/>
              </a:lnSpc>
              <a:buChar char="•"/>
              <a:tabLst>
                <a:tab pos="374015" algn="l"/>
              </a:tabLst>
            </a:pPr>
            <a:r>
              <a:rPr sz="2250" b="1" spc="-260" dirty="0">
                <a:solidFill>
                  <a:srgbClr val="D9BFCA"/>
                </a:solidFill>
                <a:latin typeface="Trebuchet MS"/>
                <a:cs typeface="Trebuchet MS"/>
              </a:rPr>
              <a:t>12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salarii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75" dirty="0">
                <a:solidFill>
                  <a:srgbClr val="D9BFCA"/>
                </a:solidFill>
                <a:latin typeface="Trebuchet MS"/>
                <a:cs typeface="Trebuchet MS"/>
              </a:rPr>
              <a:t>minime</a:t>
            </a:r>
            <a:r>
              <a:rPr sz="225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235" dirty="0">
                <a:solidFill>
                  <a:srgbClr val="D9BFCA"/>
                </a:solidFill>
                <a:latin typeface="Trebuchet MS"/>
                <a:cs typeface="Trebuchet MS"/>
              </a:rPr>
              <a:t>=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80" dirty="0">
                <a:solidFill>
                  <a:srgbClr val="D9BFCA"/>
                </a:solidFill>
                <a:latin typeface="Trebuchet MS"/>
                <a:cs typeface="Trebuchet MS"/>
              </a:rPr>
              <a:t>48.600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434340" lvl="1" indent="-201930">
              <a:lnSpc>
                <a:spcPts val="2665"/>
              </a:lnSpc>
              <a:buChar char="•"/>
              <a:tabLst>
                <a:tab pos="434340" algn="l"/>
              </a:tabLst>
            </a:pPr>
            <a:r>
              <a:rPr sz="2250" b="1" spc="75" dirty="0">
                <a:solidFill>
                  <a:srgbClr val="D9BFCA"/>
                </a:solidFill>
                <a:latin typeface="Trebuchet MS"/>
                <a:cs typeface="Trebuchet MS"/>
              </a:rPr>
              <a:t>24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salarii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75" dirty="0">
                <a:solidFill>
                  <a:srgbClr val="D9BFCA"/>
                </a:solidFill>
                <a:latin typeface="Trebuchet MS"/>
                <a:cs typeface="Trebuchet MS"/>
              </a:rPr>
              <a:t>minime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235" dirty="0">
                <a:solidFill>
                  <a:srgbClr val="D9BFCA"/>
                </a:solidFill>
                <a:latin typeface="Trebuchet MS"/>
                <a:cs typeface="Trebuchet MS"/>
              </a:rPr>
              <a:t>=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10" dirty="0">
                <a:solidFill>
                  <a:srgbClr val="D9BFCA"/>
                </a:solidFill>
                <a:latin typeface="Trebuchet MS"/>
                <a:cs typeface="Trebuchet MS"/>
              </a:rPr>
              <a:t>97.200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172085">
              <a:lnSpc>
                <a:spcPts val="2665"/>
              </a:lnSpc>
              <a:spcBef>
                <a:spcPts val="2550"/>
              </a:spcBef>
            </a:pPr>
            <a:r>
              <a:rPr sz="2250" b="1" spc="250" dirty="0">
                <a:solidFill>
                  <a:srgbClr val="D9BFCA"/>
                </a:solidFill>
                <a:latin typeface="Trebuchet MS"/>
                <a:cs typeface="Trebuchet MS"/>
              </a:rPr>
              <a:t>CAS</a:t>
            </a:r>
            <a:r>
              <a:rPr sz="2250" b="1" spc="-204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20" dirty="0">
                <a:solidFill>
                  <a:srgbClr val="D9BFCA"/>
                </a:solidFill>
                <a:latin typeface="Trebuchet MS"/>
                <a:cs typeface="Trebuchet MS"/>
              </a:rPr>
              <a:t>minim:</a:t>
            </a:r>
            <a:endParaRPr sz="2250" dirty="0">
              <a:latin typeface="Trebuchet MS"/>
              <a:cs typeface="Trebuchet MS"/>
            </a:endParaRPr>
          </a:p>
          <a:p>
            <a:pPr marL="374015" indent="-201930">
              <a:lnSpc>
                <a:spcPts val="2625"/>
              </a:lnSpc>
              <a:buChar char="•"/>
              <a:tabLst>
                <a:tab pos="374015" algn="l"/>
              </a:tabLst>
            </a:pPr>
            <a:r>
              <a:rPr sz="2250" b="1" spc="-165" dirty="0">
                <a:solidFill>
                  <a:srgbClr val="D9BFCA"/>
                </a:solidFill>
                <a:latin typeface="Trebuchet MS"/>
                <a:cs typeface="Trebuchet MS"/>
              </a:rPr>
              <a:t>12.150</a:t>
            </a:r>
            <a:r>
              <a:rPr sz="2250" b="1" spc="-15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  <a:p>
            <a:pPr marL="434340" lvl="1" indent="-201930">
              <a:lnSpc>
                <a:spcPts val="2665"/>
              </a:lnSpc>
              <a:buChar char="•"/>
              <a:tabLst>
                <a:tab pos="434340" algn="l"/>
              </a:tabLst>
            </a:pPr>
            <a:r>
              <a:rPr sz="2250" b="1" dirty="0">
                <a:solidFill>
                  <a:srgbClr val="D9BFCA"/>
                </a:solidFill>
                <a:latin typeface="Trebuchet MS"/>
                <a:cs typeface="Trebuchet MS"/>
              </a:rPr>
              <a:t>24.300</a:t>
            </a:r>
            <a:r>
              <a:rPr sz="2250" b="1" spc="5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25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1083" y="8271119"/>
            <a:ext cx="6289040" cy="1906270"/>
          </a:xfrm>
          <a:custGeom>
            <a:avLst/>
            <a:gdLst/>
            <a:ahLst/>
            <a:cxnLst/>
            <a:rect l="l" t="t" r="r" b="b"/>
            <a:pathLst>
              <a:path w="6289040" h="1906270">
                <a:moveTo>
                  <a:pt x="6094294" y="1906120"/>
                </a:moveTo>
                <a:lnTo>
                  <a:pt x="194143" y="1906120"/>
                </a:lnTo>
                <a:lnTo>
                  <a:pt x="149628" y="1900993"/>
                </a:lnTo>
                <a:lnTo>
                  <a:pt x="108764" y="1886387"/>
                </a:lnTo>
                <a:lnTo>
                  <a:pt x="72716" y="1863469"/>
                </a:lnTo>
                <a:lnTo>
                  <a:pt x="42651" y="1833403"/>
                </a:lnTo>
                <a:lnTo>
                  <a:pt x="19733" y="1797356"/>
                </a:lnTo>
                <a:lnTo>
                  <a:pt x="5127" y="1756491"/>
                </a:lnTo>
                <a:lnTo>
                  <a:pt x="0" y="1711976"/>
                </a:lnTo>
                <a:lnTo>
                  <a:pt x="0" y="194144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2"/>
                </a:lnTo>
                <a:lnTo>
                  <a:pt x="149628" y="5127"/>
                </a:lnTo>
                <a:lnTo>
                  <a:pt x="194143" y="0"/>
                </a:lnTo>
                <a:lnTo>
                  <a:pt x="6094294" y="0"/>
                </a:lnTo>
                <a:lnTo>
                  <a:pt x="6138810" y="5127"/>
                </a:lnTo>
                <a:lnTo>
                  <a:pt x="6179674" y="19732"/>
                </a:lnTo>
                <a:lnTo>
                  <a:pt x="6215722" y="42651"/>
                </a:lnTo>
                <a:lnTo>
                  <a:pt x="6245787" y="72716"/>
                </a:lnTo>
                <a:lnTo>
                  <a:pt x="6268706" y="108764"/>
                </a:lnTo>
                <a:lnTo>
                  <a:pt x="6283311" y="149628"/>
                </a:lnTo>
                <a:lnTo>
                  <a:pt x="6288439" y="194144"/>
                </a:lnTo>
                <a:lnTo>
                  <a:pt x="6288439" y="1711976"/>
                </a:lnTo>
                <a:lnTo>
                  <a:pt x="6283311" y="1756491"/>
                </a:lnTo>
                <a:lnTo>
                  <a:pt x="6268706" y="1797356"/>
                </a:lnTo>
                <a:lnTo>
                  <a:pt x="6245787" y="1833403"/>
                </a:lnTo>
                <a:lnTo>
                  <a:pt x="6215722" y="1863469"/>
                </a:lnTo>
                <a:lnTo>
                  <a:pt x="6179674" y="1886387"/>
                </a:lnTo>
                <a:lnTo>
                  <a:pt x="6138810" y="1900993"/>
                </a:lnTo>
                <a:lnTo>
                  <a:pt x="6094294" y="1906120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>
              <a:lnSpc>
                <a:spcPts val="2950"/>
              </a:lnSpc>
              <a:spcBef>
                <a:spcPts val="235"/>
              </a:spcBef>
            </a:pPr>
            <a:r>
              <a:rPr spc="280" dirty="0"/>
              <a:t>CAS</a:t>
            </a:r>
            <a:r>
              <a:rPr spc="-204" dirty="0"/>
              <a:t> </a:t>
            </a:r>
            <a:r>
              <a:rPr spc="204" dirty="0"/>
              <a:t>se</a:t>
            </a:r>
            <a:r>
              <a:rPr spc="-204" dirty="0"/>
              <a:t> </a:t>
            </a:r>
            <a:r>
              <a:rPr spc="160" dirty="0"/>
              <a:t>datorează</a:t>
            </a:r>
            <a:r>
              <a:rPr spc="-204" dirty="0"/>
              <a:t> </a:t>
            </a:r>
            <a:r>
              <a:rPr spc="285" dirty="0"/>
              <a:t>dacă</a:t>
            </a:r>
            <a:r>
              <a:rPr spc="-200" dirty="0"/>
              <a:t> </a:t>
            </a:r>
            <a:r>
              <a:rPr spc="80" dirty="0"/>
              <a:t>veniturile</a:t>
            </a:r>
            <a:r>
              <a:rPr spc="-204" dirty="0"/>
              <a:t> </a:t>
            </a:r>
            <a:r>
              <a:rPr spc="220" dirty="0"/>
              <a:t>depășesc </a:t>
            </a:r>
            <a:r>
              <a:rPr spc="135" dirty="0"/>
              <a:t>plafonul</a:t>
            </a:r>
            <a:r>
              <a:rPr spc="-200" dirty="0"/>
              <a:t> </a:t>
            </a:r>
            <a:r>
              <a:rPr spc="-25" dirty="0"/>
              <a:t>de:</a:t>
            </a:r>
          </a:p>
          <a:p>
            <a:pPr marL="238125" indent="-225425">
              <a:lnSpc>
                <a:spcPts val="2835"/>
              </a:lnSpc>
              <a:buChar char="•"/>
              <a:tabLst>
                <a:tab pos="238125" algn="l"/>
              </a:tabLst>
            </a:pPr>
            <a:r>
              <a:rPr spc="-290" dirty="0"/>
              <a:t>12</a:t>
            </a:r>
            <a:r>
              <a:rPr spc="-210" dirty="0"/>
              <a:t> </a:t>
            </a:r>
            <a:r>
              <a:rPr spc="135" dirty="0"/>
              <a:t>salarii</a:t>
            </a:r>
            <a:r>
              <a:rPr spc="-210" dirty="0"/>
              <a:t> </a:t>
            </a:r>
            <a:r>
              <a:rPr spc="195" dirty="0"/>
              <a:t>minime</a:t>
            </a:r>
          </a:p>
          <a:p>
            <a:pPr marL="304800" lvl="1" indent="-225425">
              <a:lnSpc>
                <a:spcPts val="2975"/>
              </a:lnSpc>
              <a:buChar char="•"/>
              <a:tabLst>
                <a:tab pos="304800" algn="l"/>
              </a:tabLst>
            </a:pPr>
            <a:r>
              <a:rPr sz="2500" b="1" spc="85" dirty="0">
                <a:solidFill>
                  <a:srgbClr val="7D153B"/>
                </a:solidFill>
                <a:latin typeface="Trebuchet MS"/>
                <a:cs typeface="Trebuchet MS"/>
              </a:rPr>
              <a:t>24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35" dirty="0">
                <a:solidFill>
                  <a:srgbClr val="7D153B"/>
                </a:solidFill>
                <a:latin typeface="Trebuchet MS"/>
                <a:cs typeface="Trebuchet MS"/>
              </a:rPr>
              <a:t>salarii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95" dirty="0">
                <a:solidFill>
                  <a:srgbClr val="7D153B"/>
                </a:solidFill>
                <a:latin typeface="Trebuchet MS"/>
                <a:cs typeface="Trebuchet MS"/>
              </a:rPr>
              <a:t>minime</a:t>
            </a:r>
            <a:endParaRPr sz="2500" dirty="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buClr>
                <a:srgbClr val="7D153B"/>
              </a:buClr>
              <a:buFont typeface="Trebuchet MS"/>
              <a:buChar char="•"/>
            </a:pPr>
            <a:endParaRPr sz="2500" dirty="0">
              <a:latin typeface="Trebuchet MS"/>
              <a:cs typeface="Trebuchet MS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7D153B"/>
              </a:buClr>
              <a:buFont typeface="Trebuchet MS"/>
              <a:buChar char="•"/>
            </a:pPr>
            <a:endParaRPr sz="2500" dirty="0">
              <a:latin typeface="Trebuchet MS"/>
              <a:cs typeface="Trebuchet MS"/>
            </a:endParaRPr>
          </a:p>
          <a:p>
            <a:pPr marL="12700">
              <a:lnSpc>
                <a:spcPts val="2975"/>
              </a:lnSpc>
              <a:spcBef>
                <a:spcPts val="5"/>
              </a:spcBef>
            </a:pPr>
            <a:r>
              <a:rPr spc="220" dirty="0"/>
              <a:t>Cota</a:t>
            </a:r>
            <a:r>
              <a:rPr spc="-210" dirty="0"/>
              <a:t> </a:t>
            </a:r>
            <a:r>
              <a:rPr spc="135" dirty="0"/>
              <a:t>CAS:</a:t>
            </a:r>
          </a:p>
          <a:p>
            <a:pPr marL="12700">
              <a:lnSpc>
                <a:spcPts val="2975"/>
              </a:lnSpc>
            </a:pPr>
            <a:r>
              <a:rPr spc="155" dirty="0"/>
              <a:t>25%</a:t>
            </a:r>
          </a:p>
          <a:p>
            <a:pPr>
              <a:lnSpc>
                <a:spcPct val="100000"/>
              </a:lnSpc>
            </a:pPr>
            <a:endParaRPr spc="155" dirty="0"/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pc="155" dirty="0"/>
          </a:p>
          <a:p>
            <a:pPr marL="667385">
              <a:lnSpc>
                <a:spcPts val="2665"/>
              </a:lnSpc>
            </a:pPr>
            <a:r>
              <a:rPr sz="2250" spc="-10" dirty="0">
                <a:solidFill>
                  <a:srgbClr val="D9BFCA"/>
                </a:solidFill>
              </a:rPr>
              <a:t>Excepții:</a:t>
            </a:r>
            <a:endParaRPr sz="2250" dirty="0"/>
          </a:p>
          <a:p>
            <a:pPr marL="667385">
              <a:lnSpc>
                <a:spcPts val="2625"/>
              </a:lnSpc>
            </a:pPr>
            <a:r>
              <a:rPr sz="2250" spc="250" dirty="0">
                <a:solidFill>
                  <a:srgbClr val="D9BFCA"/>
                </a:solidFill>
              </a:rPr>
              <a:t>CAS</a:t>
            </a:r>
            <a:r>
              <a:rPr sz="2250" spc="-200" dirty="0">
                <a:solidFill>
                  <a:srgbClr val="D9BFCA"/>
                </a:solidFill>
              </a:rPr>
              <a:t> </a:t>
            </a:r>
            <a:r>
              <a:rPr sz="2250" spc="185" dirty="0">
                <a:solidFill>
                  <a:srgbClr val="D9BFCA"/>
                </a:solidFill>
              </a:rPr>
              <a:t>nu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175" dirty="0">
                <a:solidFill>
                  <a:srgbClr val="D9BFCA"/>
                </a:solidFill>
              </a:rPr>
              <a:t>se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135" dirty="0">
                <a:solidFill>
                  <a:srgbClr val="D9BFCA"/>
                </a:solidFill>
              </a:rPr>
              <a:t>datorează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250" dirty="0">
                <a:solidFill>
                  <a:srgbClr val="D9BFCA"/>
                </a:solidFill>
              </a:rPr>
              <a:t>dacă</a:t>
            </a:r>
            <a:r>
              <a:rPr sz="2250" spc="-195" dirty="0">
                <a:solidFill>
                  <a:srgbClr val="D9BFCA"/>
                </a:solidFill>
              </a:rPr>
              <a:t> </a:t>
            </a:r>
            <a:r>
              <a:rPr sz="2250" spc="130" dirty="0">
                <a:solidFill>
                  <a:srgbClr val="D9BFCA"/>
                </a:solidFill>
              </a:rPr>
              <a:t>persoana:</a:t>
            </a:r>
            <a:endParaRPr sz="2250" dirty="0"/>
          </a:p>
          <a:p>
            <a:pPr marL="869315" lvl="2" indent="-201930">
              <a:lnSpc>
                <a:spcPts val="2625"/>
              </a:lnSpc>
              <a:buChar char="•"/>
              <a:tabLst>
                <a:tab pos="869315" algn="l"/>
              </a:tabLst>
            </a:pPr>
            <a:r>
              <a:rPr sz="2250" b="1" spc="110" dirty="0">
                <a:solidFill>
                  <a:srgbClr val="D9BFCA"/>
                </a:solidFill>
                <a:latin typeface="Trebuchet MS"/>
                <a:cs typeface="Trebuchet MS"/>
              </a:rPr>
              <a:t>este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35" dirty="0">
                <a:solidFill>
                  <a:srgbClr val="D9BFCA"/>
                </a:solidFill>
                <a:latin typeface="Trebuchet MS"/>
                <a:cs typeface="Trebuchet MS"/>
              </a:rPr>
              <a:t>pensionar</a:t>
            </a:r>
            <a:endParaRPr sz="2250" dirty="0">
              <a:latin typeface="Trebuchet MS"/>
              <a:cs typeface="Trebuchet MS"/>
            </a:endParaRPr>
          </a:p>
          <a:p>
            <a:pPr marL="869315" lvl="2" indent="-201930">
              <a:lnSpc>
                <a:spcPts val="2625"/>
              </a:lnSpc>
              <a:buChar char="•"/>
              <a:tabLst>
                <a:tab pos="869315" algn="l"/>
              </a:tabLst>
            </a:pPr>
            <a:r>
              <a:rPr sz="2250" b="1" spc="110" dirty="0">
                <a:solidFill>
                  <a:srgbClr val="D9BFCA"/>
                </a:solidFill>
                <a:latin typeface="Trebuchet MS"/>
                <a:cs typeface="Trebuchet MS"/>
              </a:rPr>
              <a:t>este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90" dirty="0">
                <a:solidFill>
                  <a:srgbClr val="D9BFCA"/>
                </a:solidFill>
                <a:latin typeface="Trebuchet MS"/>
                <a:cs typeface="Trebuchet MS"/>
              </a:rPr>
              <a:t>asigurată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35" dirty="0">
                <a:solidFill>
                  <a:srgbClr val="D9BFCA"/>
                </a:solidFill>
                <a:latin typeface="Trebuchet MS"/>
                <a:cs typeface="Trebuchet MS"/>
              </a:rPr>
              <a:t>într-</a:t>
            </a:r>
            <a:r>
              <a:rPr sz="2250" b="1" spc="180" dirty="0">
                <a:solidFill>
                  <a:srgbClr val="D9BFCA"/>
                </a:solidFill>
                <a:latin typeface="Trebuchet MS"/>
                <a:cs typeface="Trebuchet MS"/>
              </a:rPr>
              <a:t>un</a:t>
            </a:r>
            <a:r>
              <a:rPr sz="225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70" dirty="0">
                <a:solidFill>
                  <a:srgbClr val="D9BFCA"/>
                </a:solidFill>
                <a:latin typeface="Trebuchet MS"/>
                <a:cs typeface="Trebuchet MS"/>
              </a:rPr>
              <a:t>sistem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80" dirty="0">
                <a:solidFill>
                  <a:srgbClr val="D9BFCA"/>
                </a:solidFill>
                <a:latin typeface="Trebuchet MS"/>
                <a:cs typeface="Trebuchet MS"/>
              </a:rPr>
              <a:t>propriu</a:t>
            </a:r>
            <a:endParaRPr sz="2250" dirty="0">
              <a:latin typeface="Trebuchet MS"/>
              <a:cs typeface="Trebuchet MS"/>
            </a:endParaRPr>
          </a:p>
          <a:p>
            <a:pPr marL="869315" lvl="2" indent="-201930">
              <a:lnSpc>
                <a:spcPts val="2665"/>
              </a:lnSpc>
              <a:buChar char="•"/>
              <a:tabLst>
                <a:tab pos="869315" algn="l"/>
              </a:tabLst>
            </a:pPr>
            <a:r>
              <a:rPr sz="2250" b="1" spc="180" dirty="0">
                <a:solidFill>
                  <a:srgbClr val="D9BFCA"/>
                </a:solidFill>
                <a:latin typeface="Trebuchet MS"/>
                <a:cs typeface="Trebuchet MS"/>
              </a:rPr>
              <a:t>nu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65" dirty="0">
                <a:solidFill>
                  <a:srgbClr val="D9BFCA"/>
                </a:solidFill>
                <a:latin typeface="Trebuchet MS"/>
                <a:cs typeface="Trebuchet MS"/>
              </a:rPr>
              <a:t>depășește</a:t>
            </a:r>
            <a:r>
              <a:rPr sz="225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114" dirty="0">
                <a:solidFill>
                  <a:srgbClr val="D9BFCA"/>
                </a:solidFill>
                <a:latin typeface="Trebuchet MS"/>
                <a:cs typeface="Trebuchet MS"/>
              </a:rPr>
              <a:t>plafonul</a:t>
            </a:r>
            <a:r>
              <a:rPr sz="2250" b="1" spc="-19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250" b="1" spc="80" dirty="0">
                <a:solidFill>
                  <a:srgbClr val="D9BFCA"/>
                </a:solidFill>
                <a:latin typeface="Trebuchet MS"/>
                <a:cs typeface="Trebuchet MS"/>
              </a:rPr>
              <a:t>legal.</a:t>
            </a:r>
            <a:endParaRPr sz="22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5351" y="979015"/>
            <a:ext cx="16635172" cy="2271890"/>
          </a:xfrm>
          <a:prstGeom prst="rect">
            <a:avLst/>
          </a:prstGeom>
        </p:spPr>
        <p:txBody>
          <a:bodyPr vert="horz" wrap="square" lIns="0" tIns="543038" rIns="0" bIns="0" rtlCol="0">
            <a:spAutoFit/>
          </a:bodyPr>
          <a:lstStyle/>
          <a:p>
            <a:pPr marL="4531995">
              <a:lnSpc>
                <a:spcPct val="100000"/>
              </a:lnSpc>
              <a:spcBef>
                <a:spcPts val="90"/>
              </a:spcBef>
            </a:pPr>
            <a:r>
              <a:rPr spc="365" dirty="0"/>
              <a:t>Cine</a:t>
            </a:r>
            <a:r>
              <a:rPr spc="-495" dirty="0"/>
              <a:t> </a:t>
            </a:r>
            <a:r>
              <a:rPr spc="380" dirty="0" err="1"/>
              <a:t>calculează</a:t>
            </a:r>
            <a:r>
              <a:rPr spc="-495" dirty="0"/>
              <a:t> </a:t>
            </a:r>
            <a:r>
              <a:rPr spc="229" dirty="0" err="1"/>
              <a:t>taxele</a:t>
            </a:r>
            <a:r>
              <a:rPr lang="en-US" spc="229" dirty="0"/>
              <a:t>?</a:t>
            </a:r>
            <a:br>
              <a:rPr lang="en-US" spc="229" dirty="0"/>
            </a:br>
            <a:endParaRPr spc="229" dirty="0"/>
          </a:p>
        </p:txBody>
      </p:sp>
      <p:sp>
        <p:nvSpPr>
          <p:cNvPr id="3" name="object 3"/>
          <p:cNvSpPr txBox="1"/>
          <p:nvPr/>
        </p:nvSpPr>
        <p:spPr>
          <a:xfrm>
            <a:off x="2757981" y="4095510"/>
            <a:ext cx="9067165" cy="5166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În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00" dirty="0">
                <a:solidFill>
                  <a:srgbClr val="7D153B"/>
                </a:solidFill>
                <a:latin typeface="Trebuchet MS"/>
                <a:cs typeface="Trebuchet MS"/>
              </a:rPr>
              <a:t>multe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0" dirty="0">
                <a:solidFill>
                  <a:srgbClr val="7D153B"/>
                </a:solidFill>
                <a:latin typeface="Trebuchet MS"/>
                <a:cs typeface="Trebuchet MS"/>
              </a:rPr>
              <a:t>situații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5" dirty="0">
                <a:solidFill>
                  <a:srgbClr val="7D153B"/>
                </a:solidFill>
                <a:latin typeface="Trebuchet MS"/>
                <a:cs typeface="Trebuchet MS"/>
              </a:rPr>
              <a:t>taxele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9" dirty="0">
                <a:solidFill>
                  <a:srgbClr val="7D153B"/>
                </a:solidFill>
                <a:latin typeface="Trebuchet MS"/>
                <a:cs typeface="Trebuchet MS"/>
              </a:rPr>
              <a:t>sunt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00" dirty="0">
                <a:solidFill>
                  <a:srgbClr val="7D153B"/>
                </a:solidFill>
                <a:latin typeface="Trebuchet MS"/>
                <a:cs typeface="Trebuchet MS"/>
              </a:rPr>
              <a:t>reținute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0" dirty="0">
                <a:solidFill>
                  <a:srgbClr val="7D153B"/>
                </a:solidFill>
                <a:latin typeface="Trebuchet MS"/>
                <a:cs typeface="Trebuchet MS"/>
              </a:rPr>
              <a:t>la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sursă.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00">
              <a:latin typeface="Trebuchet MS"/>
              <a:cs typeface="Trebuchet MS"/>
            </a:endParaRPr>
          </a:p>
          <a:p>
            <a:pPr marL="12700">
              <a:lnSpc>
                <a:spcPts val="3700"/>
              </a:lnSpc>
            </a:pPr>
            <a:r>
              <a:rPr sz="3100" b="1" spc="355" dirty="0">
                <a:solidFill>
                  <a:srgbClr val="7D153B"/>
                </a:solidFill>
                <a:latin typeface="Trebuchet MS"/>
                <a:cs typeface="Trebuchet MS"/>
              </a:rPr>
              <a:t>Dacă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0" dirty="0">
                <a:solidFill>
                  <a:srgbClr val="7D153B"/>
                </a:solidFill>
                <a:latin typeface="Trebuchet MS"/>
                <a:cs typeface="Trebuchet MS"/>
              </a:rPr>
              <a:t>venitul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65" dirty="0">
                <a:solidFill>
                  <a:srgbClr val="7D153B"/>
                </a:solidFill>
                <a:latin typeface="Trebuchet MS"/>
                <a:cs typeface="Trebuchet MS"/>
              </a:rPr>
              <a:t>este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0" dirty="0">
                <a:solidFill>
                  <a:srgbClr val="7D153B"/>
                </a:solidFill>
                <a:latin typeface="Trebuchet MS"/>
                <a:cs typeface="Trebuchet MS"/>
              </a:rPr>
              <a:t>plătit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5" dirty="0">
                <a:solidFill>
                  <a:srgbClr val="7D153B"/>
                </a:solidFill>
                <a:latin typeface="Trebuchet MS"/>
                <a:cs typeface="Trebuchet MS"/>
              </a:rPr>
              <a:t>de: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675"/>
              </a:lnSpc>
              <a:buChar char="•"/>
              <a:tabLst>
                <a:tab pos="294640" algn="l"/>
              </a:tabLst>
            </a:pPr>
            <a:r>
              <a:rPr sz="3100" b="1" spc="170" dirty="0">
                <a:solidFill>
                  <a:srgbClr val="7D153B"/>
                </a:solidFill>
                <a:latin typeface="Trebuchet MS"/>
                <a:cs typeface="Trebuchet MS"/>
              </a:rPr>
              <a:t>societate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675"/>
              </a:lnSpc>
              <a:buChar char="•"/>
              <a:tabLst>
                <a:tab pos="294640" algn="l"/>
              </a:tabLst>
            </a:pPr>
            <a:r>
              <a:rPr sz="3100" b="1" spc="95" dirty="0">
                <a:solidFill>
                  <a:srgbClr val="7D153B"/>
                </a:solidFill>
                <a:latin typeface="Trebuchet MS"/>
                <a:cs typeface="Trebuchet MS"/>
              </a:rPr>
              <a:t>instituție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695"/>
              </a:lnSpc>
              <a:buChar char="•"/>
              <a:tabLst>
                <a:tab pos="294640" algn="l"/>
              </a:tabLst>
            </a:pPr>
            <a:r>
              <a:rPr sz="3100" b="1" spc="125" dirty="0">
                <a:solidFill>
                  <a:srgbClr val="7D153B"/>
                </a:solidFill>
                <a:latin typeface="Trebuchet MS"/>
                <a:cs typeface="Trebuchet MS"/>
              </a:rPr>
              <a:t>entitate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care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00" dirty="0">
                <a:solidFill>
                  <a:srgbClr val="7D153B"/>
                </a:solidFill>
                <a:latin typeface="Trebuchet MS"/>
                <a:cs typeface="Trebuchet MS"/>
              </a:rPr>
              <a:t>ține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55" dirty="0">
                <a:solidFill>
                  <a:srgbClr val="7D153B"/>
                </a:solidFill>
                <a:latin typeface="Trebuchet MS"/>
                <a:cs typeface="Trebuchet MS"/>
              </a:rPr>
              <a:t>contabilitate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7D153B"/>
              </a:buClr>
              <a:buFont typeface="Trebuchet MS"/>
              <a:buChar char="•"/>
            </a:pPr>
            <a:endParaRPr sz="3100">
              <a:latin typeface="Trebuchet MS"/>
              <a:cs typeface="Trebuchet MS"/>
            </a:endParaRPr>
          </a:p>
          <a:p>
            <a:pPr marL="12700">
              <a:lnSpc>
                <a:spcPts val="3695"/>
              </a:lnSpc>
            </a:pPr>
            <a:r>
              <a:rPr sz="3100" b="1" spc="204" dirty="0">
                <a:solidFill>
                  <a:srgbClr val="7D153B"/>
                </a:solidFill>
                <a:latin typeface="Trebuchet MS"/>
                <a:cs typeface="Trebuchet MS"/>
              </a:rPr>
              <a:t>atunci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25" dirty="0">
                <a:solidFill>
                  <a:srgbClr val="A86680"/>
                </a:solidFill>
                <a:latin typeface="Trebuchet MS"/>
                <a:cs typeface="Trebuchet MS"/>
              </a:rPr>
              <a:t>plătitorul</a:t>
            </a:r>
            <a:r>
              <a:rPr sz="3100" b="1" spc="-254" dirty="0">
                <a:solidFill>
                  <a:srgbClr val="A86680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A86680"/>
                </a:solidFill>
                <a:latin typeface="Trebuchet MS"/>
                <a:cs typeface="Trebuchet MS"/>
              </a:rPr>
              <a:t>de</a:t>
            </a:r>
            <a:r>
              <a:rPr sz="3100" b="1" spc="-254" dirty="0">
                <a:solidFill>
                  <a:srgbClr val="A86680"/>
                </a:solidFill>
                <a:latin typeface="Trebuchet MS"/>
                <a:cs typeface="Trebuchet MS"/>
              </a:rPr>
              <a:t> </a:t>
            </a:r>
            <a:r>
              <a:rPr sz="3100" b="1" spc="60" dirty="0">
                <a:solidFill>
                  <a:srgbClr val="A86680"/>
                </a:solidFill>
                <a:latin typeface="Trebuchet MS"/>
                <a:cs typeface="Trebuchet MS"/>
              </a:rPr>
              <a:t>venit</a:t>
            </a:r>
            <a:r>
              <a:rPr sz="3100" b="1" spc="60" dirty="0">
                <a:solidFill>
                  <a:srgbClr val="7D153B"/>
                </a:solidFill>
                <a:latin typeface="Trebuchet MS"/>
                <a:cs typeface="Trebuchet MS"/>
              </a:rPr>
              <a:t>: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675"/>
              </a:lnSpc>
              <a:buChar char="•"/>
              <a:tabLst>
                <a:tab pos="294640" algn="l"/>
              </a:tabLst>
            </a:pPr>
            <a:r>
              <a:rPr sz="3100" b="1" spc="215" dirty="0">
                <a:solidFill>
                  <a:srgbClr val="7D153B"/>
                </a:solidFill>
                <a:latin typeface="Trebuchet MS"/>
                <a:cs typeface="Trebuchet MS"/>
              </a:rPr>
              <a:t>calculează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0" dirty="0">
                <a:solidFill>
                  <a:srgbClr val="7D153B"/>
                </a:solidFill>
                <a:latin typeface="Trebuchet MS"/>
                <a:cs typeface="Trebuchet MS"/>
              </a:rPr>
              <a:t>impozitul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675"/>
              </a:lnSpc>
              <a:buChar char="•"/>
              <a:tabLst>
                <a:tab pos="294640" algn="l"/>
              </a:tabLst>
            </a:pPr>
            <a:r>
              <a:rPr sz="3100" b="1" spc="85" dirty="0">
                <a:solidFill>
                  <a:srgbClr val="7D153B"/>
                </a:solidFill>
                <a:latin typeface="Trebuchet MS"/>
                <a:cs typeface="Trebuchet MS"/>
              </a:rPr>
              <a:t>reține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0" dirty="0">
                <a:solidFill>
                  <a:srgbClr val="7D153B"/>
                </a:solidFill>
                <a:latin typeface="Trebuchet MS"/>
                <a:cs typeface="Trebuchet MS"/>
              </a:rPr>
              <a:t>impozitul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695"/>
              </a:lnSpc>
              <a:buChar char="•"/>
              <a:tabLst>
                <a:tab pos="294640" algn="l"/>
              </a:tabLst>
            </a:pPr>
            <a:r>
              <a:rPr sz="3100" b="1" spc="225" dirty="0">
                <a:solidFill>
                  <a:srgbClr val="7D153B"/>
                </a:solidFill>
                <a:latin typeface="Trebuchet MS"/>
                <a:cs typeface="Trebuchet MS"/>
              </a:rPr>
              <a:t>declară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și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plătește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70" dirty="0">
                <a:solidFill>
                  <a:srgbClr val="7D153B"/>
                </a:solidFill>
                <a:latin typeface="Trebuchet MS"/>
                <a:cs typeface="Trebuchet MS"/>
              </a:rPr>
              <a:t>taxele.</a:t>
            </a:r>
            <a:endParaRPr sz="3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3038" rIns="0" bIns="0" rtlCol="0">
            <a:spAutoFit/>
          </a:bodyPr>
          <a:lstStyle/>
          <a:p>
            <a:pPr marL="5602605">
              <a:lnSpc>
                <a:spcPct val="100000"/>
              </a:lnSpc>
              <a:spcBef>
                <a:spcPts val="90"/>
              </a:spcBef>
            </a:pPr>
            <a:r>
              <a:rPr spc="350" dirty="0"/>
              <a:t>Declarația</a:t>
            </a:r>
            <a:r>
              <a:rPr spc="-465" dirty="0"/>
              <a:t> </a:t>
            </a:r>
            <a:r>
              <a:rPr spc="345" dirty="0"/>
              <a:t>Unică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57981" y="4333271"/>
            <a:ext cx="9221470" cy="423354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>
              <a:lnSpc>
                <a:spcPts val="3679"/>
              </a:lnSpc>
              <a:spcBef>
                <a:spcPts val="265"/>
              </a:spcBef>
            </a:pP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În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40" dirty="0">
                <a:solidFill>
                  <a:srgbClr val="7D153B"/>
                </a:solidFill>
                <a:latin typeface="Trebuchet MS"/>
                <a:cs typeface="Trebuchet MS"/>
              </a:rPr>
              <a:t>anumite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0" dirty="0">
                <a:solidFill>
                  <a:srgbClr val="7D153B"/>
                </a:solidFill>
                <a:latin typeface="Trebuchet MS"/>
                <a:cs typeface="Trebuchet MS"/>
              </a:rPr>
              <a:t>situații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70" dirty="0">
                <a:solidFill>
                  <a:srgbClr val="7D153B"/>
                </a:solidFill>
                <a:latin typeface="Trebuchet MS"/>
                <a:cs typeface="Trebuchet MS"/>
              </a:rPr>
              <a:t>autorul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trebuie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415" dirty="0">
                <a:solidFill>
                  <a:srgbClr val="7D153B"/>
                </a:solidFill>
                <a:latin typeface="Trebuchet MS"/>
                <a:cs typeface="Trebuchet MS"/>
              </a:rPr>
              <a:t>să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depună: </a:t>
            </a:r>
            <a:r>
              <a:rPr sz="3100" b="1" spc="200" dirty="0">
                <a:solidFill>
                  <a:srgbClr val="7D153B"/>
                </a:solidFill>
                <a:latin typeface="Trebuchet MS"/>
                <a:cs typeface="Trebuchet MS"/>
              </a:rPr>
              <a:t>Declarația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00" dirty="0">
                <a:solidFill>
                  <a:srgbClr val="7D153B"/>
                </a:solidFill>
                <a:latin typeface="Trebuchet MS"/>
                <a:cs typeface="Trebuchet MS"/>
              </a:rPr>
              <a:t>Unică</a:t>
            </a:r>
            <a:endParaRPr sz="3100" dirty="0">
              <a:latin typeface="Trebuchet MS"/>
              <a:cs typeface="Trebuchet MS"/>
            </a:endParaRPr>
          </a:p>
          <a:p>
            <a:pPr marL="12700">
              <a:lnSpc>
                <a:spcPts val="3700"/>
              </a:lnSpc>
              <a:spcBef>
                <a:spcPts val="3510"/>
              </a:spcBef>
            </a:pP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exemplu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când: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675"/>
              </a:lnSpc>
              <a:buChar char="•"/>
              <a:tabLst>
                <a:tab pos="294640" algn="l"/>
              </a:tabLst>
            </a:pPr>
            <a:r>
              <a:rPr sz="3100" b="1" spc="245" dirty="0">
                <a:solidFill>
                  <a:srgbClr val="7D153B"/>
                </a:solidFill>
                <a:latin typeface="Trebuchet MS"/>
                <a:cs typeface="Trebuchet MS"/>
              </a:rPr>
              <a:t>depășește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plafoanele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60" dirty="0">
                <a:solidFill>
                  <a:srgbClr val="7D153B"/>
                </a:solidFill>
                <a:latin typeface="Trebuchet MS"/>
                <a:cs typeface="Trebuchet MS"/>
              </a:rPr>
              <a:t>pentru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0" dirty="0">
                <a:solidFill>
                  <a:srgbClr val="7D153B"/>
                </a:solidFill>
                <a:latin typeface="Trebuchet MS"/>
                <a:cs typeface="Trebuchet MS"/>
              </a:rPr>
              <a:t>contribuții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675"/>
              </a:lnSpc>
              <a:buChar char="•"/>
              <a:tabLst>
                <a:tab pos="294640" algn="l"/>
              </a:tabLst>
            </a:pP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are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venituri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345" dirty="0">
                <a:solidFill>
                  <a:srgbClr val="7D153B"/>
                </a:solidFill>
                <a:latin typeface="Trebuchet MS"/>
                <a:cs typeface="Trebuchet MS"/>
              </a:rPr>
              <a:t>mai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00" dirty="0">
                <a:solidFill>
                  <a:srgbClr val="7D153B"/>
                </a:solidFill>
                <a:latin typeface="Trebuchet MS"/>
                <a:cs typeface="Trebuchet MS"/>
              </a:rPr>
              <a:t>multe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5" dirty="0">
                <a:solidFill>
                  <a:srgbClr val="7D153B"/>
                </a:solidFill>
                <a:latin typeface="Trebuchet MS"/>
                <a:cs typeface="Trebuchet MS"/>
              </a:rPr>
              <a:t>surse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695"/>
              </a:lnSpc>
              <a:buChar char="•"/>
              <a:tabLst>
                <a:tab pos="294640" algn="l"/>
              </a:tabLst>
            </a:pP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trebuie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55" dirty="0">
                <a:solidFill>
                  <a:srgbClr val="7D153B"/>
                </a:solidFill>
                <a:latin typeface="Trebuchet MS"/>
                <a:cs typeface="Trebuchet MS"/>
              </a:rPr>
              <a:t>regularizate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75" dirty="0">
                <a:solidFill>
                  <a:srgbClr val="7D153B"/>
                </a:solidFill>
                <a:latin typeface="Trebuchet MS"/>
                <a:cs typeface="Trebuchet MS"/>
              </a:rPr>
              <a:t>contribuțiile.</a:t>
            </a:r>
            <a:endParaRPr sz="3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3100" b="1" spc="200" dirty="0">
                <a:solidFill>
                  <a:srgbClr val="7D153B"/>
                </a:solidFill>
                <a:latin typeface="Trebuchet MS"/>
                <a:cs typeface="Trebuchet MS"/>
              </a:rPr>
              <a:t>Declarația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54" dirty="0">
                <a:solidFill>
                  <a:srgbClr val="7D153B"/>
                </a:solidFill>
                <a:latin typeface="Trebuchet MS"/>
                <a:cs typeface="Trebuchet MS"/>
              </a:rPr>
              <a:t>se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5" dirty="0">
                <a:solidFill>
                  <a:srgbClr val="7D153B"/>
                </a:solidFill>
                <a:latin typeface="Trebuchet MS"/>
                <a:cs typeface="Trebuchet MS"/>
              </a:rPr>
              <a:t>depune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5" dirty="0">
                <a:solidFill>
                  <a:srgbClr val="7D153B"/>
                </a:solidFill>
                <a:latin typeface="Trebuchet MS"/>
                <a:cs typeface="Trebuchet MS"/>
              </a:rPr>
              <a:t>online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0" dirty="0">
                <a:solidFill>
                  <a:srgbClr val="7D153B"/>
                </a:solidFill>
                <a:latin typeface="Trebuchet MS"/>
                <a:cs typeface="Trebuchet MS"/>
              </a:rPr>
              <a:t>la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80" dirty="0">
                <a:solidFill>
                  <a:srgbClr val="7D153B"/>
                </a:solidFill>
                <a:latin typeface="Trebuchet MS"/>
                <a:cs typeface="Trebuchet MS"/>
              </a:rPr>
              <a:t>ANAF.</a:t>
            </a:r>
            <a:endParaRPr sz="31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19057" y="3954759"/>
            <a:ext cx="12840970" cy="1315103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>
              <a:lnSpc>
                <a:spcPts val="3379"/>
              </a:lnSpc>
              <a:spcBef>
                <a:spcPts val="254"/>
              </a:spcBef>
            </a:pPr>
            <a:endParaRPr sz="2850" dirty="0">
              <a:latin typeface="Trebuchet MS"/>
              <a:cs typeface="Trebuchet MS"/>
            </a:endParaRPr>
          </a:p>
          <a:p>
            <a:pPr marL="12700">
              <a:lnSpc>
                <a:spcPts val="3400"/>
              </a:lnSpc>
              <a:spcBef>
                <a:spcPts val="3225"/>
              </a:spcBef>
            </a:pPr>
            <a:endParaRPr sz="2850" dirty="0">
              <a:latin typeface="Trebuchet MS"/>
              <a:cs typeface="Trebuchet M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392338A-0932-2791-B2C9-6113943AE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215852"/>
            <a:ext cx="1652111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Trebuchet MS" panose="020B0603020202020204" pitchFamily="34" charset="0"/>
              </a:rPr>
              <a:t>Factura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effectLst/>
                <a:latin typeface="Trebuchet MS" panose="020B0603020202020204" pitchFamily="34" charset="0"/>
              </a:rPr>
              <a:t>și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Trebuchet MS" panose="020B0603020202020204" pitchFamily="34" charset="0"/>
              </a:rPr>
              <a:t> e-Factura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effectLst/>
                <a:latin typeface="Trebuchet MS" panose="020B0603020202020204" pitchFamily="34" charset="0"/>
              </a:rPr>
              <a:t>pentru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Trebuchet MS" panose="020B0603020202020204" pitchFamily="34" charset="0"/>
              </a:rPr>
              <a:t>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effectLst/>
                <a:latin typeface="Trebuchet MS" panose="020B0603020202020204" pitchFamily="34" charset="0"/>
              </a:rPr>
              <a:t>drepturi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effectLst/>
                <a:latin typeface="Trebuchet MS" panose="020B0603020202020204" pitchFamily="34" charset="0"/>
              </a:rPr>
              <a:t> de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effectLst/>
                <a:latin typeface="Trebuchet MS" panose="020B0603020202020204" pitchFamily="34" charset="0"/>
              </a:rPr>
              <a:t>autor</a:t>
            </a:r>
            <a:endParaRPr kumimoji="0" lang="en-US" altLang="en-US" i="0" u="none" strike="noStrike" cap="none" normalizeH="0" baseline="0" dirty="0">
              <a:ln>
                <a:noFill/>
              </a:ln>
              <a:effectLst/>
              <a:latin typeface="Trebuchet MS" panose="020B0603020202020204" pitchFamily="34" charset="0"/>
            </a:endParaRPr>
          </a:p>
        </p:txBody>
      </p:sp>
      <p:pic>
        <p:nvPicPr>
          <p:cNvPr id="9" name="object 6">
            <a:extLst>
              <a:ext uri="{FF2B5EF4-FFF2-40B4-BE49-F238E27FC236}">
                <a16:creationId xmlns:a16="http://schemas.microsoft.com/office/drawing/2014/main" id="{8BA241B0-3150-2A49-FF5D-301D4905727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2456" y="6851167"/>
            <a:ext cx="46369" cy="248788"/>
          </a:xfrm>
          <a:prstGeom prst="rect">
            <a:avLst/>
          </a:prstGeom>
        </p:spPr>
      </p:pic>
      <p:sp>
        <p:nvSpPr>
          <p:cNvPr id="11" name="object 2">
            <a:extLst>
              <a:ext uri="{FF2B5EF4-FFF2-40B4-BE49-F238E27FC236}">
                <a16:creationId xmlns:a16="http://schemas.microsoft.com/office/drawing/2014/main" id="{D16BD74F-355F-5E74-7FB4-2C50F8851189}"/>
              </a:ext>
            </a:extLst>
          </p:cNvPr>
          <p:cNvSpPr/>
          <p:nvPr/>
        </p:nvSpPr>
        <p:spPr>
          <a:xfrm>
            <a:off x="1371600" y="3954759"/>
            <a:ext cx="6477000" cy="4008142"/>
          </a:xfrm>
          <a:custGeom>
            <a:avLst/>
            <a:gdLst/>
            <a:ahLst/>
            <a:cxnLst/>
            <a:rect l="l" t="t" r="r" b="b"/>
            <a:pathLst>
              <a:path w="6958965" h="3682365">
                <a:moveTo>
                  <a:pt x="6720522" y="3682100"/>
                </a:moveTo>
                <a:lnTo>
                  <a:pt x="238124" y="3682100"/>
                </a:lnTo>
                <a:lnTo>
                  <a:pt x="190134" y="3677262"/>
                </a:lnTo>
                <a:lnTo>
                  <a:pt x="145436" y="3663387"/>
                </a:lnTo>
                <a:lnTo>
                  <a:pt x="104987" y="3641432"/>
                </a:lnTo>
                <a:lnTo>
                  <a:pt x="69745" y="3612354"/>
                </a:lnTo>
                <a:lnTo>
                  <a:pt x="40668" y="3577113"/>
                </a:lnTo>
                <a:lnTo>
                  <a:pt x="18713" y="3536664"/>
                </a:lnTo>
                <a:lnTo>
                  <a:pt x="4837" y="3491965"/>
                </a:lnTo>
                <a:lnTo>
                  <a:pt x="0" y="3443975"/>
                </a:lnTo>
                <a:lnTo>
                  <a:pt x="0" y="238124"/>
                </a:lnTo>
                <a:lnTo>
                  <a:pt x="4837" y="190134"/>
                </a:lnTo>
                <a:lnTo>
                  <a:pt x="18713" y="145436"/>
                </a:lnTo>
                <a:lnTo>
                  <a:pt x="40668" y="104987"/>
                </a:lnTo>
                <a:lnTo>
                  <a:pt x="69745" y="69745"/>
                </a:lnTo>
                <a:lnTo>
                  <a:pt x="104987" y="40668"/>
                </a:lnTo>
                <a:lnTo>
                  <a:pt x="145436" y="18713"/>
                </a:lnTo>
                <a:lnTo>
                  <a:pt x="190134" y="4837"/>
                </a:lnTo>
                <a:lnTo>
                  <a:pt x="238124" y="0"/>
                </a:lnTo>
                <a:lnTo>
                  <a:pt x="6720522" y="0"/>
                </a:lnTo>
                <a:lnTo>
                  <a:pt x="6768513" y="4837"/>
                </a:lnTo>
                <a:lnTo>
                  <a:pt x="6813211" y="18713"/>
                </a:lnTo>
                <a:lnTo>
                  <a:pt x="6853660" y="40668"/>
                </a:lnTo>
                <a:lnTo>
                  <a:pt x="6888902" y="69745"/>
                </a:lnTo>
                <a:lnTo>
                  <a:pt x="6917979" y="104987"/>
                </a:lnTo>
                <a:lnTo>
                  <a:pt x="6939934" y="145436"/>
                </a:lnTo>
                <a:lnTo>
                  <a:pt x="6953809" y="190134"/>
                </a:lnTo>
                <a:lnTo>
                  <a:pt x="6958647" y="238124"/>
                </a:lnTo>
                <a:lnTo>
                  <a:pt x="6958647" y="3443975"/>
                </a:lnTo>
                <a:lnTo>
                  <a:pt x="6953809" y="3491965"/>
                </a:lnTo>
                <a:lnTo>
                  <a:pt x="6939934" y="3536664"/>
                </a:lnTo>
                <a:lnTo>
                  <a:pt x="6917979" y="3577113"/>
                </a:lnTo>
                <a:lnTo>
                  <a:pt x="6888902" y="3612354"/>
                </a:lnTo>
                <a:lnTo>
                  <a:pt x="6853660" y="3641432"/>
                </a:lnTo>
                <a:lnTo>
                  <a:pt x="6813211" y="3663387"/>
                </a:lnTo>
                <a:lnTo>
                  <a:pt x="6768513" y="3677262"/>
                </a:lnTo>
                <a:lnTo>
                  <a:pt x="6720522" y="3682100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FACTURA</a:t>
            </a:r>
          </a:p>
          <a:p>
            <a:pPr algn="ctr"/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7" algn="l"/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 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Emiterea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facturii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pentru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veniturile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din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drepturi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de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autor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este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 </a:t>
            </a:r>
            <a:r>
              <a:rPr lang="en-US" sz="2500" b="1" i="1" dirty="0" err="1">
                <a:solidFill>
                  <a:schemeClr val="bg1"/>
                </a:solidFill>
                <a:latin typeface="Trebuchet MS" panose="020B0603020202020204" pitchFamily="34" charset="0"/>
              </a:rPr>
              <a:t>opțională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.</a:t>
            </a:r>
          </a:p>
          <a:p>
            <a:pPr lvl="4" algn="l"/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  Factura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poate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fi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emisă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de:</a:t>
            </a:r>
            <a:b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•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persoane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fizice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(pe CNP)</a:t>
            </a:r>
            <a:b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• PFA</a:t>
            </a:r>
            <a:b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•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societăți</a:t>
            </a:r>
            <a:endParaRPr lang="en-US" sz="25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A3C31469-DA07-06B7-C465-105D44DCA8A5}"/>
              </a:ext>
            </a:extLst>
          </p:cNvPr>
          <p:cNvSpPr/>
          <p:nvPr/>
        </p:nvSpPr>
        <p:spPr>
          <a:xfrm>
            <a:off x="9144000" y="4790352"/>
            <a:ext cx="7191508" cy="4619205"/>
          </a:xfrm>
          <a:custGeom>
            <a:avLst/>
            <a:gdLst/>
            <a:ahLst/>
            <a:cxnLst/>
            <a:rect l="l" t="t" r="r" b="b"/>
            <a:pathLst>
              <a:path w="6958965" h="3682365">
                <a:moveTo>
                  <a:pt x="6720522" y="3682100"/>
                </a:moveTo>
                <a:lnTo>
                  <a:pt x="238124" y="3682100"/>
                </a:lnTo>
                <a:lnTo>
                  <a:pt x="190134" y="3677262"/>
                </a:lnTo>
                <a:lnTo>
                  <a:pt x="145436" y="3663387"/>
                </a:lnTo>
                <a:lnTo>
                  <a:pt x="104987" y="3641432"/>
                </a:lnTo>
                <a:lnTo>
                  <a:pt x="69745" y="3612354"/>
                </a:lnTo>
                <a:lnTo>
                  <a:pt x="40668" y="3577113"/>
                </a:lnTo>
                <a:lnTo>
                  <a:pt x="18713" y="3536664"/>
                </a:lnTo>
                <a:lnTo>
                  <a:pt x="4837" y="3491965"/>
                </a:lnTo>
                <a:lnTo>
                  <a:pt x="0" y="3443975"/>
                </a:lnTo>
                <a:lnTo>
                  <a:pt x="0" y="238124"/>
                </a:lnTo>
                <a:lnTo>
                  <a:pt x="4837" y="190134"/>
                </a:lnTo>
                <a:lnTo>
                  <a:pt x="18713" y="145436"/>
                </a:lnTo>
                <a:lnTo>
                  <a:pt x="40668" y="104987"/>
                </a:lnTo>
                <a:lnTo>
                  <a:pt x="69745" y="69745"/>
                </a:lnTo>
                <a:lnTo>
                  <a:pt x="104987" y="40668"/>
                </a:lnTo>
                <a:lnTo>
                  <a:pt x="145436" y="18713"/>
                </a:lnTo>
                <a:lnTo>
                  <a:pt x="190134" y="4837"/>
                </a:lnTo>
                <a:lnTo>
                  <a:pt x="238124" y="0"/>
                </a:lnTo>
                <a:lnTo>
                  <a:pt x="6720522" y="0"/>
                </a:lnTo>
                <a:lnTo>
                  <a:pt x="6768513" y="4837"/>
                </a:lnTo>
                <a:lnTo>
                  <a:pt x="6813211" y="18713"/>
                </a:lnTo>
                <a:lnTo>
                  <a:pt x="6853660" y="40668"/>
                </a:lnTo>
                <a:lnTo>
                  <a:pt x="6888902" y="69745"/>
                </a:lnTo>
                <a:lnTo>
                  <a:pt x="6917979" y="104987"/>
                </a:lnTo>
                <a:lnTo>
                  <a:pt x="6939934" y="145436"/>
                </a:lnTo>
                <a:lnTo>
                  <a:pt x="6953809" y="190134"/>
                </a:lnTo>
                <a:lnTo>
                  <a:pt x="6958647" y="238124"/>
                </a:lnTo>
                <a:lnTo>
                  <a:pt x="6958647" y="3443975"/>
                </a:lnTo>
                <a:lnTo>
                  <a:pt x="6953809" y="3491965"/>
                </a:lnTo>
                <a:lnTo>
                  <a:pt x="6939934" y="3536664"/>
                </a:lnTo>
                <a:lnTo>
                  <a:pt x="6917979" y="3577113"/>
                </a:lnTo>
                <a:lnTo>
                  <a:pt x="6888902" y="3612354"/>
                </a:lnTo>
                <a:lnTo>
                  <a:pt x="6853660" y="3641432"/>
                </a:lnTo>
                <a:lnTo>
                  <a:pt x="6813211" y="3663387"/>
                </a:lnTo>
                <a:lnTo>
                  <a:pt x="6768513" y="3677262"/>
                </a:lnTo>
                <a:lnTo>
                  <a:pt x="6720522" y="3682100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E-FACTURA</a:t>
            </a:r>
          </a:p>
          <a:p>
            <a:pPr algn="l"/>
            <a:br>
              <a:rPr lang="en-US" sz="28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2850" dirty="0">
                <a:solidFill>
                  <a:schemeClr val="bg1"/>
                </a:solidFill>
                <a:latin typeface="Trebuchet MS" panose="020B0603020202020204" pitchFamily="34" charset="0"/>
              </a:rPr>
              <a:t>  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Pentru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persoanele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fizice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care emit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documente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pe CNP,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utilizarea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sistemului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 </a:t>
            </a:r>
            <a:r>
              <a:rPr lang="en-US" sz="2500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RO e-Factura </a:t>
            </a:r>
            <a:r>
              <a:rPr lang="en-US" sz="2500" b="1" i="1" dirty="0" err="1">
                <a:solidFill>
                  <a:schemeClr val="bg1"/>
                </a:solidFill>
                <a:latin typeface="Trebuchet MS" panose="020B0603020202020204" pitchFamily="34" charset="0"/>
              </a:rPr>
              <a:t>este</a:t>
            </a:r>
            <a:r>
              <a:rPr lang="en-US" sz="2500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opțională</a:t>
            </a:r>
            <a:r>
              <a:rPr lang="en-US" sz="2500" i="1" dirty="0">
                <a:solidFill>
                  <a:schemeClr val="bg1"/>
                </a:solidFill>
                <a:latin typeface="Trebuchet MS" panose="020B0603020202020204" pitchFamily="34" charset="0"/>
              </a:rPr>
              <a:t> 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(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Legea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nr. 88/2026).</a:t>
            </a:r>
          </a:p>
          <a:p>
            <a:pPr algn="ctr"/>
            <a:endParaRPr lang="en-US" sz="25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r>
              <a:rPr lang="en-US" sz="2500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   Important:</a:t>
            </a:r>
            <a:r>
              <a:rPr lang="en-US" sz="2500" i="1" dirty="0">
                <a:solidFill>
                  <a:schemeClr val="bg1"/>
                </a:solidFill>
                <a:latin typeface="Trebuchet MS" panose="020B0603020202020204" pitchFamily="34" charset="0"/>
              </a:rPr>
              <a:t> 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obligațiile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privind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declararea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și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impozitarea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veniturilor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din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drepturi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de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autor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rămân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sz="25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aplicabile</a:t>
            </a:r>
            <a:r>
              <a:rPr lang="en-US" sz="2500" dirty="0">
                <a:solidFill>
                  <a:schemeClr val="bg1"/>
                </a:solidFill>
                <a:latin typeface="Trebuchet MS" panose="020B0603020202020204" pitchFamily="34" charset="0"/>
              </a:rPr>
              <a:t>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3400" y="868274"/>
            <a:ext cx="16635172" cy="1924038"/>
          </a:xfrm>
          <a:prstGeom prst="rect">
            <a:avLst/>
          </a:prstGeom>
        </p:spPr>
        <p:txBody>
          <a:bodyPr vert="horz" wrap="square" lIns="0" tIns="308112" rIns="0" bIns="0" rtlCol="0">
            <a:spAutoFit/>
          </a:bodyPr>
          <a:lstStyle/>
          <a:p>
            <a:pPr marL="1599565">
              <a:lnSpc>
                <a:spcPct val="100000"/>
              </a:lnSpc>
              <a:spcBef>
                <a:spcPts val="90"/>
              </a:spcBef>
            </a:pPr>
            <a:r>
              <a:rPr spc="320" dirty="0"/>
              <a:t>Înregistrarea</a:t>
            </a:r>
            <a:r>
              <a:rPr spc="-484" dirty="0"/>
              <a:t> </a:t>
            </a:r>
            <a:r>
              <a:rPr spc="285" dirty="0"/>
              <a:t>în</a:t>
            </a:r>
            <a:r>
              <a:rPr spc="-480" dirty="0"/>
              <a:t> </a:t>
            </a:r>
            <a:r>
              <a:rPr spc="270" dirty="0"/>
              <a:t>Registrul</a:t>
            </a:r>
            <a:r>
              <a:rPr spc="-480" dirty="0"/>
              <a:t> </a:t>
            </a:r>
            <a:r>
              <a:rPr spc="315" dirty="0"/>
              <a:t>RO</a:t>
            </a:r>
            <a:r>
              <a:rPr spc="-480" dirty="0"/>
              <a:t> </a:t>
            </a:r>
            <a:r>
              <a:rPr spc="695" dirty="0"/>
              <a:t>e-</a:t>
            </a:r>
            <a:r>
              <a:rPr spc="325" dirty="0"/>
              <a:t>Factura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98311" y="4493040"/>
            <a:ext cx="9741289" cy="3495187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>
              <a:lnSpc>
                <a:spcPts val="3379"/>
              </a:lnSpc>
              <a:spcBef>
                <a:spcPts val="254"/>
              </a:spcBef>
            </a:pPr>
            <a:r>
              <a:rPr sz="2850" b="1" spc="114" dirty="0">
                <a:solidFill>
                  <a:srgbClr val="7D153B"/>
                </a:solidFill>
                <a:latin typeface="Trebuchet MS"/>
                <a:cs typeface="Trebuchet MS"/>
              </a:rPr>
              <a:t>Pentru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420" dirty="0">
                <a:solidFill>
                  <a:srgbClr val="7D153B"/>
                </a:solidFill>
                <a:latin typeface="Trebuchet MS"/>
                <a:cs typeface="Trebuchet MS"/>
              </a:rPr>
              <a:t>a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90" dirty="0">
                <a:solidFill>
                  <a:srgbClr val="7D153B"/>
                </a:solidFill>
                <a:latin typeface="Trebuchet MS"/>
                <a:cs typeface="Trebuchet MS"/>
              </a:rPr>
              <a:t>transmite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30" dirty="0">
                <a:solidFill>
                  <a:srgbClr val="7D153B"/>
                </a:solidFill>
                <a:latin typeface="Trebuchet MS"/>
                <a:cs typeface="Trebuchet MS"/>
              </a:rPr>
              <a:t>facturi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5" dirty="0" err="1">
                <a:solidFill>
                  <a:srgbClr val="7D153B"/>
                </a:solidFill>
                <a:latin typeface="Trebuchet MS"/>
                <a:cs typeface="Trebuchet MS"/>
              </a:rPr>
              <a:t>în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sistem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,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atunci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 cand se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opteaza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atat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 pentru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emiterea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facturilor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, cat si pentru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trasmiterea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lang="en-US" sz="2850" b="1" spc="235" dirty="0" err="1">
                <a:solidFill>
                  <a:srgbClr val="7D153B"/>
                </a:solidFill>
                <a:latin typeface="Trebuchet MS"/>
                <a:cs typeface="Trebuchet MS"/>
              </a:rPr>
              <a:t>acestora</a:t>
            </a:r>
            <a:r>
              <a:rPr lang="en-US" sz="2850" b="1" spc="235" dirty="0">
                <a:solidFill>
                  <a:srgbClr val="7D153B"/>
                </a:solidFill>
                <a:latin typeface="Trebuchet MS"/>
                <a:cs typeface="Trebuchet MS"/>
              </a:rPr>
              <a:t>,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5" dirty="0" err="1">
                <a:solidFill>
                  <a:srgbClr val="7D153B"/>
                </a:solidFill>
                <a:latin typeface="Trebuchet MS"/>
                <a:cs typeface="Trebuchet MS"/>
              </a:rPr>
              <a:t>este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75" dirty="0" err="1">
                <a:solidFill>
                  <a:srgbClr val="7D153B"/>
                </a:solidFill>
                <a:latin typeface="Trebuchet MS"/>
                <a:cs typeface="Trebuchet MS"/>
              </a:rPr>
              <a:t>necesară</a:t>
            </a:r>
            <a:r>
              <a:rPr lang="en-US" sz="2850" b="1" spc="175" dirty="0">
                <a:solidFill>
                  <a:srgbClr val="7D153B"/>
                </a:solidFill>
                <a:latin typeface="Trebuchet MS"/>
                <a:cs typeface="Trebuchet MS"/>
              </a:rPr>
              <a:t>:</a:t>
            </a:r>
            <a:r>
              <a:rPr sz="2850" b="1" spc="1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5" dirty="0">
                <a:solidFill>
                  <a:srgbClr val="7D153B"/>
                </a:solidFill>
                <a:latin typeface="Trebuchet MS"/>
                <a:cs typeface="Trebuchet MS"/>
              </a:rPr>
              <a:t>înscrierea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5" dirty="0">
                <a:solidFill>
                  <a:srgbClr val="7D153B"/>
                </a:solidFill>
                <a:latin typeface="Trebuchet MS"/>
                <a:cs typeface="Trebuchet MS"/>
              </a:rPr>
              <a:t>în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0" dirty="0">
                <a:solidFill>
                  <a:srgbClr val="7D153B"/>
                </a:solidFill>
                <a:latin typeface="Trebuchet MS"/>
                <a:cs typeface="Trebuchet MS"/>
              </a:rPr>
              <a:t>Registrul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75" dirty="0">
                <a:solidFill>
                  <a:srgbClr val="7D153B"/>
                </a:solidFill>
                <a:latin typeface="Trebuchet MS"/>
                <a:cs typeface="Trebuchet MS"/>
              </a:rPr>
              <a:t>RO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355" dirty="0">
                <a:solidFill>
                  <a:srgbClr val="7D153B"/>
                </a:solidFill>
                <a:latin typeface="Trebuchet MS"/>
                <a:cs typeface="Trebuchet MS"/>
              </a:rPr>
              <a:t>e-</a:t>
            </a:r>
            <a:r>
              <a:rPr sz="2850" b="1" spc="170" dirty="0">
                <a:solidFill>
                  <a:srgbClr val="7D153B"/>
                </a:solidFill>
                <a:latin typeface="Trebuchet MS"/>
                <a:cs typeface="Trebuchet MS"/>
              </a:rPr>
              <a:t>Factura</a:t>
            </a:r>
            <a:endParaRPr sz="2850" dirty="0">
              <a:latin typeface="Trebuchet MS"/>
              <a:cs typeface="Trebuchet MS"/>
            </a:endParaRPr>
          </a:p>
          <a:p>
            <a:pPr marL="12700">
              <a:lnSpc>
                <a:spcPts val="3400"/>
              </a:lnSpc>
              <a:spcBef>
                <a:spcPts val="3225"/>
              </a:spcBef>
            </a:pPr>
            <a:r>
              <a:rPr sz="2850" b="1" spc="170" dirty="0">
                <a:solidFill>
                  <a:srgbClr val="7D153B"/>
                </a:solidFill>
                <a:latin typeface="Trebuchet MS"/>
                <a:cs typeface="Trebuchet MS"/>
              </a:rPr>
              <a:t>Înregistrarea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240" dirty="0">
                <a:solidFill>
                  <a:srgbClr val="7D153B"/>
                </a:solidFill>
                <a:latin typeface="Trebuchet MS"/>
                <a:cs typeface="Trebuchet MS"/>
              </a:rPr>
              <a:t>se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90" dirty="0">
                <a:solidFill>
                  <a:srgbClr val="7D153B"/>
                </a:solidFill>
                <a:latin typeface="Trebuchet MS"/>
                <a:cs typeface="Trebuchet MS"/>
              </a:rPr>
              <a:t>face</a:t>
            </a:r>
            <a:r>
              <a:rPr sz="2850" b="1" spc="-229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-10" dirty="0">
                <a:solidFill>
                  <a:srgbClr val="7D153B"/>
                </a:solidFill>
                <a:latin typeface="Trebuchet MS"/>
                <a:cs typeface="Trebuchet MS"/>
              </a:rPr>
              <a:t>prin:</a:t>
            </a:r>
            <a:endParaRPr sz="2850" dirty="0">
              <a:latin typeface="Trebuchet MS"/>
              <a:cs typeface="Trebuchet MS"/>
            </a:endParaRPr>
          </a:p>
          <a:p>
            <a:pPr marL="271145" indent="-258445">
              <a:lnSpc>
                <a:spcPts val="3375"/>
              </a:lnSpc>
              <a:buChar char="•"/>
              <a:tabLst>
                <a:tab pos="271145" algn="l"/>
              </a:tabLst>
            </a:pPr>
            <a:r>
              <a:rPr sz="2850" b="1" spc="195" dirty="0">
                <a:solidFill>
                  <a:srgbClr val="7D153B"/>
                </a:solidFill>
                <a:latin typeface="Trebuchet MS"/>
                <a:cs typeface="Trebuchet MS"/>
              </a:rPr>
              <a:t>depunerea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0" dirty="0">
                <a:solidFill>
                  <a:srgbClr val="7D153B"/>
                </a:solidFill>
                <a:latin typeface="Trebuchet MS"/>
                <a:cs typeface="Trebuchet MS"/>
              </a:rPr>
              <a:t>formularului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10" dirty="0">
                <a:solidFill>
                  <a:srgbClr val="7D153B"/>
                </a:solidFill>
                <a:latin typeface="Trebuchet MS"/>
                <a:cs typeface="Trebuchet MS"/>
              </a:rPr>
              <a:t>D082</a:t>
            </a:r>
            <a:endParaRPr sz="2850" dirty="0">
              <a:latin typeface="Trebuchet MS"/>
              <a:cs typeface="Trebuchet MS"/>
            </a:endParaRPr>
          </a:p>
          <a:p>
            <a:pPr marL="271145" indent="-258445">
              <a:lnSpc>
                <a:spcPts val="3400"/>
              </a:lnSpc>
              <a:buChar char="•"/>
              <a:tabLst>
                <a:tab pos="271145" algn="l"/>
              </a:tabLst>
            </a:pPr>
            <a:r>
              <a:rPr sz="2850" b="1" spc="120" dirty="0">
                <a:solidFill>
                  <a:srgbClr val="7D153B"/>
                </a:solidFill>
                <a:latin typeface="Trebuchet MS"/>
                <a:cs typeface="Trebuchet MS"/>
              </a:rPr>
              <a:t>prin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75" dirty="0">
                <a:solidFill>
                  <a:srgbClr val="7D153B"/>
                </a:solidFill>
                <a:latin typeface="Trebuchet MS"/>
                <a:cs typeface="Trebuchet MS"/>
              </a:rPr>
              <a:t>Spațiul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35" dirty="0">
                <a:solidFill>
                  <a:srgbClr val="7D153B"/>
                </a:solidFill>
                <a:latin typeface="Trebuchet MS"/>
                <a:cs typeface="Trebuchet MS"/>
              </a:rPr>
              <a:t>Privat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35" dirty="0">
                <a:solidFill>
                  <a:srgbClr val="7D153B"/>
                </a:solidFill>
                <a:latin typeface="Trebuchet MS"/>
                <a:cs typeface="Trebuchet MS"/>
              </a:rPr>
              <a:t>Virtual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60" dirty="0">
                <a:solidFill>
                  <a:srgbClr val="7D153B"/>
                </a:solidFill>
                <a:latin typeface="Trebuchet MS"/>
                <a:cs typeface="Trebuchet MS"/>
              </a:rPr>
              <a:t>(SPV).</a:t>
            </a:r>
            <a:endParaRPr sz="28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5351" y="979015"/>
            <a:ext cx="16635172" cy="1331730"/>
          </a:xfrm>
          <a:prstGeom prst="rect">
            <a:avLst/>
          </a:prstGeom>
        </p:spPr>
        <p:txBody>
          <a:bodyPr vert="horz" wrap="square" lIns="0" tIns="465411" rIns="0" bIns="0" rtlCol="0">
            <a:spAutoFit/>
          </a:bodyPr>
          <a:lstStyle/>
          <a:p>
            <a:pPr marL="3288665">
              <a:lnSpc>
                <a:spcPct val="100000"/>
              </a:lnSpc>
              <a:spcBef>
                <a:spcPts val="90"/>
              </a:spcBef>
            </a:pPr>
            <a:r>
              <a:rPr spc="780" dirty="0"/>
              <a:t>Cum</a:t>
            </a:r>
            <a:r>
              <a:rPr spc="-490" dirty="0"/>
              <a:t> </a:t>
            </a:r>
            <a:r>
              <a:rPr spc="455" dirty="0"/>
              <a:t>se</a:t>
            </a:r>
            <a:r>
              <a:rPr spc="-490" dirty="0"/>
              <a:t> </a:t>
            </a:r>
            <a:r>
              <a:rPr spc="380" dirty="0"/>
              <a:t>deschide</a:t>
            </a:r>
            <a:r>
              <a:rPr spc="-484" dirty="0"/>
              <a:t> </a:t>
            </a:r>
            <a:r>
              <a:rPr spc="295" dirty="0" err="1"/>
              <a:t>contul</a:t>
            </a:r>
            <a:r>
              <a:rPr spc="-490" dirty="0"/>
              <a:t> </a:t>
            </a:r>
            <a:r>
              <a:rPr spc="425" dirty="0"/>
              <a:t>SPV</a:t>
            </a:r>
            <a:r>
              <a:rPr lang="en-US" spc="425" dirty="0"/>
              <a:t>?</a:t>
            </a:r>
            <a:endParaRPr spc="425" dirty="0"/>
          </a:p>
        </p:txBody>
      </p:sp>
      <p:grpSp>
        <p:nvGrpSpPr>
          <p:cNvPr id="3" name="object 3"/>
          <p:cNvGrpSpPr/>
          <p:nvPr/>
        </p:nvGrpSpPr>
        <p:grpSpPr>
          <a:xfrm>
            <a:off x="3524105" y="7628587"/>
            <a:ext cx="11239500" cy="642620"/>
            <a:chOff x="3524105" y="7628587"/>
            <a:chExt cx="11239500" cy="642620"/>
          </a:xfrm>
        </p:grpSpPr>
        <p:sp>
          <p:nvSpPr>
            <p:cNvPr id="4" name="object 4"/>
            <p:cNvSpPr/>
            <p:nvPr/>
          </p:nvSpPr>
          <p:spPr>
            <a:xfrm>
              <a:off x="3524105" y="7628587"/>
              <a:ext cx="11239500" cy="642620"/>
            </a:xfrm>
            <a:custGeom>
              <a:avLst/>
              <a:gdLst/>
              <a:ahLst/>
              <a:cxnLst/>
              <a:rect l="l" t="t" r="r" b="b"/>
              <a:pathLst>
                <a:path w="11239500" h="642620">
                  <a:moveTo>
                    <a:pt x="11045644" y="642531"/>
                  </a:moveTo>
                  <a:lnTo>
                    <a:pt x="194143" y="642531"/>
                  </a:lnTo>
                  <a:lnTo>
                    <a:pt x="149628" y="637404"/>
                  </a:lnTo>
                  <a:lnTo>
                    <a:pt x="108764" y="622799"/>
                  </a:lnTo>
                  <a:lnTo>
                    <a:pt x="72716" y="599880"/>
                  </a:lnTo>
                  <a:lnTo>
                    <a:pt x="42651" y="569815"/>
                  </a:lnTo>
                  <a:lnTo>
                    <a:pt x="19733" y="533767"/>
                  </a:lnTo>
                  <a:lnTo>
                    <a:pt x="5127" y="492903"/>
                  </a:lnTo>
                  <a:lnTo>
                    <a:pt x="0" y="448387"/>
                  </a:lnTo>
                  <a:lnTo>
                    <a:pt x="0" y="194144"/>
                  </a:lnTo>
                  <a:lnTo>
                    <a:pt x="5127" y="149628"/>
                  </a:lnTo>
                  <a:lnTo>
                    <a:pt x="19733" y="108764"/>
                  </a:lnTo>
                  <a:lnTo>
                    <a:pt x="42651" y="72716"/>
                  </a:lnTo>
                  <a:lnTo>
                    <a:pt x="72716" y="42651"/>
                  </a:lnTo>
                  <a:lnTo>
                    <a:pt x="108764" y="19733"/>
                  </a:lnTo>
                  <a:lnTo>
                    <a:pt x="149628" y="5127"/>
                  </a:lnTo>
                  <a:lnTo>
                    <a:pt x="194143" y="0"/>
                  </a:lnTo>
                  <a:lnTo>
                    <a:pt x="11045644" y="0"/>
                  </a:lnTo>
                  <a:lnTo>
                    <a:pt x="11090160" y="5127"/>
                  </a:lnTo>
                  <a:lnTo>
                    <a:pt x="11131024" y="19733"/>
                  </a:lnTo>
                  <a:lnTo>
                    <a:pt x="11167072" y="42651"/>
                  </a:lnTo>
                  <a:lnTo>
                    <a:pt x="11197138" y="72716"/>
                  </a:lnTo>
                  <a:lnTo>
                    <a:pt x="11220056" y="108764"/>
                  </a:lnTo>
                  <a:lnTo>
                    <a:pt x="11234662" y="149628"/>
                  </a:lnTo>
                  <a:lnTo>
                    <a:pt x="11239285" y="189767"/>
                  </a:lnTo>
                  <a:lnTo>
                    <a:pt x="11239285" y="452765"/>
                  </a:lnTo>
                  <a:lnTo>
                    <a:pt x="11234662" y="492903"/>
                  </a:lnTo>
                  <a:lnTo>
                    <a:pt x="11220056" y="533767"/>
                  </a:lnTo>
                  <a:lnTo>
                    <a:pt x="11197138" y="569815"/>
                  </a:lnTo>
                  <a:lnTo>
                    <a:pt x="11167072" y="599880"/>
                  </a:lnTo>
                  <a:lnTo>
                    <a:pt x="11131024" y="622799"/>
                  </a:lnTo>
                  <a:lnTo>
                    <a:pt x="11090160" y="637404"/>
                  </a:lnTo>
                  <a:lnTo>
                    <a:pt x="11045644" y="642531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9832" y="7878415"/>
              <a:ext cx="123825" cy="123824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3524105" y="8615767"/>
            <a:ext cx="11239500" cy="642620"/>
            <a:chOff x="3524105" y="8615767"/>
            <a:chExt cx="11239500" cy="642620"/>
          </a:xfrm>
        </p:grpSpPr>
        <p:sp>
          <p:nvSpPr>
            <p:cNvPr id="7" name="object 7"/>
            <p:cNvSpPr/>
            <p:nvPr/>
          </p:nvSpPr>
          <p:spPr>
            <a:xfrm>
              <a:off x="3524105" y="8615767"/>
              <a:ext cx="11239500" cy="642620"/>
            </a:xfrm>
            <a:custGeom>
              <a:avLst/>
              <a:gdLst/>
              <a:ahLst/>
              <a:cxnLst/>
              <a:rect l="l" t="t" r="r" b="b"/>
              <a:pathLst>
                <a:path w="11239500" h="642620">
                  <a:moveTo>
                    <a:pt x="11045644" y="642531"/>
                  </a:moveTo>
                  <a:lnTo>
                    <a:pt x="194143" y="642531"/>
                  </a:lnTo>
                  <a:lnTo>
                    <a:pt x="149628" y="637404"/>
                  </a:lnTo>
                  <a:lnTo>
                    <a:pt x="108764" y="622798"/>
                  </a:lnTo>
                  <a:lnTo>
                    <a:pt x="72716" y="599880"/>
                  </a:lnTo>
                  <a:lnTo>
                    <a:pt x="42651" y="569815"/>
                  </a:lnTo>
                  <a:lnTo>
                    <a:pt x="19733" y="533767"/>
                  </a:lnTo>
                  <a:lnTo>
                    <a:pt x="5127" y="492903"/>
                  </a:lnTo>
                  <a:lnTo>
                    <a:pt x="0" y="448387"/>
                  </a:lnTo>
                  <a:lnTo>
                    <a:pt x="0" y="194144"/>
                  </a:lnTo>
                  <a:lnTo>
                    <a:pt x="5127" y="149628"/>
                  </a:lnTo>
                  <a:lnTo>
                    <a:pt x="19733" y="108764"/>
                  </a:lnTo>
                  <a:lnTo>
                    <a:pt x="42651" y="72716"/>
                  </a:lnTo>
                  <a:lnTo>
                    <a:pt x="72716" y="42651"/>
                  </a:lnTo>
                  <a:lnTo>
                    <a:pt x="108764" y="19733"/>
                  </a:lnTo>
                  <a:lnTo>
                    <a:pt x="149628" y="5127"/>
                  </a:lnTo>
                  <a:lnTo>
                    <a:pt x="194143" y="0"/>
                  </a:lnTo>
                  <a:lnTo>
                    <a:pt x="11045644" y="0"/>
                  </a:lnTo>
                  <a:lnTo>
                    <a:pt x="11090160" y="5127"/>
                  </a:lnTo>
                  <a:lnTo>
                    <a:pt x="11131024" y="19733"/>
                  </a:lnTo>
                  <a:lnTo>
                    <a:pt x="11167072" y="42651"/>
                  </a:lnTo>
                  <a:lnTo>
                    <a:pt x="11197138" y="72716"/>
                  </a:lnTo>
                  <a:lnTo>
                    <a:pt x="11220056" y="108764"/>
                  </a:lnTo>
                  <a:lnTo>
                    <a:pt x="11234662" y="149628"/>
                  </a:lnTo>
                  <a:lnTo>
                    <a:pt x="11239285" y="189767"/>
                  </a:lnTo>
                  <a:lnTo>
                    <a:pt x="11239285" y="452764"/>
                  </a:lnTo>
                  <a:lnTo>
                    <a:pt x="11234662" y="492903"/>
                  </a:lnTo>
                  <a:lnTo>
                    <a:pt x="11220056" y="533767"/>
                  </a:lnTo>
                  <a:lnTo>
                    <a:pt x="11197138" y="569815"/>
                  </a:lnTo>
                  <a:lnTo>
                    <a:pt x="11167072" y="599880"/>
                  </a:lnTo>
                  <a:lnTo>
                    <a:pt x="11131024" y="622798"/>
                  </a:lnTo>
                  <a:lnTo>
                    <a:pt x="11090160" y="637404"/>
                  </a:lnTo>
                  <a:lnTo>
                    <a:pt x="11045644" y="642531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9832" y="8865596"/>
              <a:ext cx="123825" cy="123824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3524105" y="6643155"/>
            <a:ext cx="11239500" cy="642620"/>
            <a:chOff x="3524105" y="6643155"/>
            <a:chExt cx="11239500" cy="642620"/>
          </a:xfrm>
        </p:grpSpPr>
        <p:sp>
          <p:nvSpPr>
            <p:cNvPr id="10" name="object 10"/>
            <p:cNvSpPr/>
            <p:nvPr/>
          </p:nvSpPr>
          <p:spPr>
            <a:xfrm>
              <a:off x="3524105" y="6643155"/>
              <a:ext cx="11239500" cy="642620"/>
            </a:xfrm>
            <a:custGeom>
              <a:avLst/>
              <a:gdLst/>
              <a:ahLst/>
              <a:cxnLst/>
              <a:rect l="l" t="t" r="r" b="b"/>
              <a:pathLst>
                <a:path w="11239500" h="642620">
                  <a:moveTo>
                    <a:pt x="11045644" y="642531"/>
                  </a:moveTo>
                  <a:lnTo>
                    <a:pt x="194143" y="642531"/>
                  </a:lnTo>
                  <a:lnTo>
                    <a:pt x="149628" y="637404"/>
                  </a:lnTo>
                  <a:lnTo>
                    <a:pt x="108764" y="622798"/>
                  </a:lnTo>
                  <a:lnTo>
                    <a:pt x="72716" y="599880"/>
                  </a:lnTo>
                  <a:lnTo>
                    <a:pt x="42651" y="569814"/>
                  </a:lnTo>
                  <a:lnTo>
                    <a:pt x="19733" y="533767"/>
                  </a:lnTo>
                  <a:lnTo>
                    <a:pt x="5127" y="492903"/>
                  </a:lnTo>
                  <a:lnTo>
                    <a:pt x="0" y="448388"/>
                  </a:lnTo>
                  <a:lnTo>
                    <a:pt x="0" y="194144"/>
                  </a:lnTo>
                  <a:lnTo>
                    <a:pt x="5127" y="149628"/>
                  </a:lnTo>
                  <a:lnTo>
                    <a:pt x="19733" y="108764"/>
                  </a:lnTo>
                  <a:lnTo>
                    <a:pt x="42651" y="72716"/>
                  </a:lnTo>
                  <a:lnTo>
                    <a:pt x="72716" y="42651"/>
                  </a:lnTo>
                  <a:lnTo>
                    <a:pt x="108764" y="19733"/>
                  </a:lnTo>
                  <a:lnTo>
                    <a:pt x="149628" y="5127"/>
                  </a:lnTo>
                  <a:lnTo>
                    <a:pt x="194143" y="0"/>
                  </a:lnTo>
                  <a:lnTo>
                    <a:pt x="11045644" y="0"/>
                  </a:lnTo>
                  <a:lnTo>
                    <a:pt x="11090160" y="5127"/>
                  </a:lnTo>
                  <a:lnTo>
                    <a:pt x="11131024" y="19733"/>
                  </a:lnTo>
                  <a:lnTo>
                    <a:pt x="11167072" y="42651"/>
                  </a:lnTo>
                  <a:lnTo>
                    <a:pt x="11197138" y="72716"/>
                  </a:lnTo>
                  <a:lnTo>
                    <a:pt x="11220056" y="108764"/>
                  </a:lnTo>
                  <a:lnTo>
                    <a:pt x="11234662" y="149628"/>
                  </a:lnTo>
                  <a:lnTo>
                    <a:pt x="11239285" y="189766"/>
                  </a:lnTo>
                  <a:lnTo>
                    <a:pt x="11239285" y="452765"/>
                  </a:lnTo>
                  <a:lnTo>
                    <a:pt x="11234662" y="492903"/>
                  </a:lnTo>
                  <a:lnTo>
                    <a:pt x="11220056" y="533767"/>
                  </a:lnTo>
                  <a:lnTo>
                    <a:pt x="11197138" y="569814"/>
                  </a:lnTo>
                  <a:lnTo>
                    <a:pt x="11167072" y="599880"/>
                  </a:lnTo>
                  <a:lnTo>
                    <a:pt x="11131024" y="622798"/>
                  </a:lnTo>
                  <a:lnTo>
                    <a:pt x="11090160" y="637404"/>
                  </a:lnTo>
                  <a:lnTo>
                    <a:pt x="11045644" y="642531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9832" y="6895162"/>
              <a:ext cx="123825" cy="123824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3524105" y="5657724"/>
            <a:ext cx="11239500" cy="642620"/>
            <a:chOff x="3524105" y="5657724"/>
            <a:chExt cx="11239500" cy="642620"/>
          </a:xfrm>
        </p:grpSpPr>
        <p:sp>
          <p:nvSpPr>
            <p:cNvPr id="13" name="object 13"/>
            <p:cNvSpPr/>
            <p:nvPr/>
          </p:nvSpPr>
          <p:spPr>
            <a:xfrm>
              <a:off x="3524105" y="5657724"/>
              <a:ext cx="11239500" cy="642620"/>
            </a:xfrm>
            <a:custGeom>
              <a:avLst/>
              <a:gdLst/>
              <a:ahLst/>
              <a:cxnLst/>
              <a:rect l="l" t="t" r="r" b="b"/>
              <a:pathLst>
                <a:path w="11239500" h="642620">
                  <a:moveTo>
                    <a:pt x="11045644" y="642531"/>
                  </a:moveTo>
                  <a:lnTo>
                    <a:pt x="194143" y="642531"/>
                  </a:lnTo>
                  <a:lnTo>
                    <a:pt x="149628" y="637404"/>
                  </a:lnTo>
                  <a:lnTo>
                    <a:pt x="108764" y="622799"/>
                  </a:lnTo>
                  <a:lnTo>
                    <a:pt x="72716" y="599880"/>
                  </a:lnTo>
                  <a:lnTo>
                    <a:pt x="42651" y="569815"/>
                  </a:lnTo>
                  <a:lnTo>
                    <a:pt x="19733" y="533767"/>
                  </a:lnTo>
                  <a:lnTo>
                    <a:pt x="5127" y="492903"/>
                  </a:lnTo>
                  <a:lnTo>
                    <a:pt x="0" y="448387"/>
                  </a:lnTo>
                  <a:lnTo>
                    <a:pt x="0" y="194143"/>
                  </a:lnTo>
                  <a:lnTo>
                    <a:pt x="5127" y="149628"/>
                  </a:lnTo>
                  <a:lnTo>
                    <a:pt x="19733" y="108764"/>
                  </a:lnTo>
                  <a:lnTo>
                    <a:pt x="42651" y="72716"/>
                  </a:lnTo>
                  <a:lnTo>
                    <a:pt x="72716" y="42651"/>
                  </a:lnTo>
                  <a:lnTo>
                    <a:pt x="108764" y="19733"/>
                  </a:lnTo>
                  <a:lnTo>
                    <a:pt x="149628" y="5127"/>
                  </a:lnTo>
                  <a:lnTo>
                    <a:pt x="194143" y="0"/>
                  </a:lnTo>
                  <a:lnTo>
                    <a:pt x="11045644" y="0"/>
                  </a:lnTo>
                  <a:lnTo>
                    <a:pt x="11090160" y="5127"/>
                  </a:lnTo>
                  <a:lnTo>
                    <a:pt x="11131024" y="19733"/>
                  </a:lnTo>
                  <a:lnTo>
                    <a:pt x="11167072" y="42651"/>
                  </a:lnTo>
                  <a:lnTo>
                    <a:pt x="11197138" y="72716"/>
                  </a:lnTo>
                  <a:lnTo>
                    <a:pt x="11220056" y="108764"/>
                  </a:lnTo>
                  <a:lnTo>
                    <a:pt x="11234662" y="149628"/>
                  </a:lnTo>
                  <a:lnTo>
                    <a:pt x="11239285" y="189766"/>
                  </a:lnTo>
                  <a:lnTo>
                    <a:pt x="11239285" y="452764"/>
                  </a:lnTo>
                  <a:lnTo>
                    <a:pt x="11234662" y="492903"/>
                  </a:lnTo>
                  <a:lnTo>
                    <a:pt x="11220056" y="533767"/>
                  </a:lnTo>
                  <a:lnTo>
                    <a:pt x="11197138" y="569815"/>
                  </a:lnTo>
                  <a:lnTo>
                    <a:pt x="11167072" y="599880"/>
                  </a:lnTo>
                  <a:lnTo>
                    <a:pt x="11131024" y="622799"/>
                  </a:lnTo>
                  <a:lnTo>
                    <a:pt x="11090160" y="637404"/>
                  </a:lnTo>
                  <a:lnTo>
                    <a:pt x="11045644" y="642531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9832" y="5909731"/>
              <a:ext cx="123825" cy="123824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2730355" y="4016820"/>
            <a:ext cx="12872085" cy="21691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50" b="1" spc="229" dirty="0">
                <a:solidFill>
                  <a:srgbClr val="7D153B"/>
                </a:solidFill>
                <a:latin typeface="Trebuchet MS"/>
                <a:cs typeface="Trebuchet MS"/>
              </a:rPr>
              <a:t>SPV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5" dirty="0">
                <a:solidFill>
                  <a:srgbClr val="7D153B"/>
                </a:solidFill>
                <a:latin typeface="Trebuchet MS"/>
                <a:cs typeface="Trebuchet MS"/>
              </a:rPr>
              <a:t>este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204" dirty="0">
                <a:solidFill>
                  <a:srgbClr val="7D153B"/>
                </a:solidFill>
                <a:latin typeface="Trebuchet MS"/>
                <a:cs typeface="Trebuchet MS"/>
              </a:rPr>
              <a:t>platforma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25" dirty="0">
                <a:solidFill>
                  <a:srgbClr val="7D153B"/>
                </a:solidFill>
                <a:latin typeface="Trebuchet MS"/>
                <a:cs typeface="Trebuchet MS"/>
              </a:rPr>
              <a:t>online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20" dirty="0">
                <a:solidFill>
                  <a:srgbClr val="7D153B"/>
                </a:solidFill>
                <a:latin typeface="Trebuchet MS"/>
                <a:cs typeface="Trebuchet MS"/>
              </a:rPr>
              <a:t>prin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95" dirty="0">
                <a:solidFill>
                  <a:srgbClr val="7D153B"/>
                </a:solidFill>
                <a:latin typeface="Trebuchet MS"/>
                <a:cs typeface="Trebuchet MS"/>
              </a:rPr>
              <a:t>care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30" dirty="0">
                <a:solidFill>
                  <a:srgbClr val="7D153B"/>
                </a:solidFill>
                <a:latin typeface="Trebuchet MS"/>
                <a:cs typeface="Trebuchet MS"/>
              </a:rPr>
              <a:t>contribuabilii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265" dirty="0">
                <a:solidFill>
                  <a:srgbClr val="7D153B"/>
                </a:solidFill>
                <a:latin typeface="Trebuchet MS"/>
                <a:cs typeface="Trebuchet MS"/>
              </a:rPr>
              <a:t>comunică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245" dirty="0">
                <a:solidFill>
                  <a:srgbClr val="7D153B"/>
                </a:solidFill>
                <a:latin typeface="Trebuchet MS"/>
                <a:cs typeface="Trebuchet MS"/>
              </a:rPr>
              <a:t>cu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85" dirty="0">
                <a:solidFill>
                  <a:srgbClr val="7D153B"/>
                </a:solidFill>
                <a:latin typeface="Trebuchet MS"/>
                <a:cs typeface="Trebuchet MS"/>
              </a:rPr>
              <a:t>ANAF.</a:t>
            </a:r>
            <a:endParaRPr sz="28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5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850" b="1" spc="170" dirty="0">
                <a:solidFill>
                  <a:srgbClr val="7D153B"/>
                </a:solidFill>
                <a:latin typeface="Trebuchet MS"/>
                <a:cs typeface="Trebuchet MS"/>
              </a:rPr>
              <a:t>Pașii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95" dirty="0">
                <a:solidFill>
                  <a:srgbClr val="7D153B"/>
                </a:solidFill>
                <a:latin typeface="Trebuchet MS"/>
                <a:cs typeface="Trebuchet MS"/>
              </a:rPr>
              <a:t>principali:</a:t>
            </a:r>
            <a:endParaRPr sz="2850" dirty="0">
              <a:latin typeface="Trebuchet MS"/>
              <a:cs typeface="Trebuchet MS"/>
            </a:endParaRPr>
          </a:p>
          <a:p>
            <a:pPr marL="1641475">
              <a:lnSpc>
                <a:spcPct val="100000"/>
              </a:lnSpc>
              <a:spcBef>
                <a:spcPts val="3275"/>
              </a:spcBef>
            </a:pPr>
            <a:r>
              <a:rPr sz="2850" b="1" spc="265" dirty="0">
                <a:solidFill>
                  <a:srgbClr val="FFFFFF"/>
                </a:solidFill>
                <a:latin typeface="Trebuchet MS"/>
                <a:cs typeface="Trebuchet MS"/>
              </a:rPr>
              <a:t>accesarea</a:t>
            </a:r>
            <a:r>
              <a:rPr sz="2850" b="1" spc="-2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220" dirty="0">
                <a:solidFill>
                  <a:srgbClr val="FFFFFF"/>
                </a:solidFill>
                <a:latin typeface="Trebuchet MS"/>
                <a:cs typeface="Trebuchet MS"/>
              </a:rPr>
              <a:t>site-</a:t>
            </a:r>
            <a:r>
              <a:rPr sz="2850" b="1" spc="114" dirty="0">
                <a:solidFill>
                  <a:srgbClr val="FFFFFF"/>
                </a:solidFill>
                <a:latin typeface="Trebuchet MS"/>
                <a:cs typeface="Trebuchet MS"/>
              </a:rPr>
              <a:t>ului</a:t>
            </a:r>
            <a:r>
              <a:rPr sz="2850" b="1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30" dirty="0">
                <a:solidFill>
                  <a:srgbClr val="FFFFFF"/>
                </a:solidFill>
                <a:latin typeface="Trebuchet MS"/>
                <a:cs typeface="Trebuchet MS"/>
              </a:rPr>
              <a:t>anaf.ro</a:t>
            </a:r>
            <a:endParaRPr sz="285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59374" y="6709964"/>
            <a:ext cx="7741284" cy="2432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50" b="1" spc="210" dirty="0">
                <a:solidFill>
                  <a:srgbClr val="FFFFFF"/>
                </a:solidFill>
                <a:latin typeface="Trebuchet MS"/>
                <a:cs typeface="Trebuchet MS"/>
              </a:rPr>
              <a:t>alegerea</a:t>
            </a:r>
            <a:r>
              <a:rPr sz="2850" b="1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14" dirty="0">
                <a:solidFill>
                  <a:srgbClr val="FFFFFF"/>
                </a:solidFill>
                <a:latin typeface="Trebuchet MS"/>
                <a:cs typeface="Trebuchet MS"/>
              </a:rPr>
              <a:t>opțiunii</a:t>
            </a:r>
            <a:r>
              <a:rPr sz="2850" b="1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75" dirty="0">
                <a:solidFill>
                  <a:srgbClr val="FFFFFF"/>
                </a:solidFill>
                <a:latin typeface="Trebuchet MS"/>
                <a:cs typeface="Trebuchet MS"/>
              </a:rPr>
              <a:t>Spațiul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35" dirty="0">
                <a:solidFill>
                  <a:srgbClr val="FFFFFF"/>
                </a:solidFill>
                <a:latin typeface="Trebuchet MS"/>
                <a:cs typeface="Trebuchet MS"/>
              </a:rPr>
              <a:t>Privat</a:t>
            </a:r>
            <a:r>
              <a:rPr sz="2850" b="1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30" dirty="0">
                <a:solidFill>
                  <a:srgbClr val="FFFFFF"/>
                </a:solidFill>
                <a:latin typeface="Trebuchet MS"/>
                <a:cs typeface="Trebuchet MS"/>
              </a:rPr>
              <a:t>Virtual</a:t>
            </a:r>
            <a:endParaRPr sz="2850">
              <a:latin typeface="Trebuchet MS"/>
              <a:cs typeface="Trebuchet MS"/>
            </a:endParaRPr>
          </a:p>
          <a:p>
            <a:pPr marL="12700" marR="5080">
              <a:lnSpc>
                <a:spcPts val="7770"/>
              </a:lnSpc>
              <a:spcBef>
                <a:spcPts val="760"/>
              </a:spcBef>
            </a:pPr>
            <a:r>
              <a:rPr sz="2850" b="1" spc="215" dirty="0">
                <a:solidFill>
                  <a:srgbClr val="FFFFFF"/>
                </a:solidFill>
                <a:latin typeface="Trebuchet MS"/>
                <a:cs typeface="Trebuchet MS"/>
              </a:rPr>
              <a:t>completarea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50" dirty="0">
                <a:solidFill>
                  <a:srgbClr val="FFFFFF"/>
                </a:solidFill>
                <a:latin typeface="Trebuchet MS"/>
                <a:cs typeface="Trebuchet MS"/>
              </a:rPr>
              <a:t>formularului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9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40" dirty="0">
                <a:solidFill>
                  <a:srgbClr val="FFFFFF"/>
                </a:solidFill>
                <a:latin typeface="Trebuchet MS"/>
                <a:cs typeface="Trebuchet MS"/>
              </a:rPr>
              <a:t>înregistrare </a:t>
            </a:r>
            <a:r>
              <a:rPr sz="2850" b="1" spc="195" dirty="0">
                <a:solidFill>
                  <a:srgbClr val="FFFFFF"/>
                </a:solidFill>
                <a:latin typeface="Trebuchet MS"/>
                <a:cs typeface="Trebuchet MS"/>
              </a:rPr>
              <a:t>confirmarea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90" dirty="0">
                <a:solidFill>
                  <a:srgbClr val="FFFFFF"/>
                </a:solidFill>
                <a:latin typeface="Trebuchet MS"/>
                <a:cs typeface="Trebuchet MS"/>
              </a:rPr>
              <a:t>identității</a:t>
            </a:r>
            <a:endParaRPr sz="28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47933" rIns="0" bIns="0" rtlCol="0">
            <a:spAutoFit/>
          </a:bodyPr>
          <a:lstStyle/>
          <a:p>
            <a:pPr marL="3811904">
              <a:lnSpc>
                <a:spcPct val="100000"/>
              </a:lnSpc>
              <a:spcBef>
                <a:spcPts val="90"/>
              </a:spcBef>
            </a:pPr>
            <a:r>
              <a:rPr spc="220" dirty="0"/>
              <a:t>Certificatul</a:t>
            </a:r>
            <a:r>
              <a:rPr spc="-480" dirty="0"/>
              <a:t> </a:t>
            </a:r>
            <a:r>
              <a:rPr spc="315" dirty="0"/>
              <a:t>digital</a:t>
            </a:r>
            <a:r>
              <a:rPr spc="-475" dirty="0"/>
              <a:t> </a:t>
            </a:r>
            <a:r>
              <a:rPr spc="265" dirty="0"/>
              <a:t>calificat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1122" y="5258892"/>
            <a:ext cx="123825" cy="12382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053622" y="4645070"/>
            <a:ext cx="14647544" cy="346138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629285" marR="5080" indent="-617220">
              <a:lnSpc>
                <a:spcPts val="3379"/>
              </a:lnSpc>
              <a:spcBef>
                <a:spcPts val="254"/>
              </a:spcBef>
            </a:pPr>
            <a:r>
              <a:rPr sz="2850" b="1" spc="120" dirty="0">
                <a:solidFill>
                  <a:srgbClr val="7D153B"/>
                </a:solidFill>
                <a:latin typeface="Trebuchet MS"/>
                <a:cs typeface="Trebuchet MS"/>
              </a:rPr>
              <a:t>Pentru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90" dirty="0">
                <a:solidFill>
                  <a:srgbClr val="7D153B"/>
                </a:solidFill>
                <a:latin typeface="Trebuchet MS"/>
                <a:cs typeface="Trebuchet MS"/>
              </a:rPr>
              <a:t>transmiterea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85" dirty="0">
                <a:solidFill>
                  <a:srgbClr val="7D153B"/>
                </a:solidFill>
                <a:latin typeface="Trebuchet MS"/>
                <a:cs typeface="Trebuchet MS"/>
              </a:rPr>
              <a:t>documentelor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60" dirty="0">
                <a:solidFill>
                  <a:srgbClr val="7D153B"/>
                </a:solidFill>
                <a:latin typeface="Trebuchet MS"/>
                <a:cs typeface="Trebuchet MS"/>
              </a:rPr>
              <a:t>fiscale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75" dirty="0">
                <a:solidFill>
                  <a:srgbClr val="7D153B"/>
                </a:solidFill>
                <a:latin typeface="Trebuchet MS"/>
                <a:cs typeface="Trebuchet MS"/>
              </a:rPr>
              <a:t>și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10" dirty="0">
                <a:solidFill>
                  <a:srgbClr val="7D153B"/>
                </a:solidFill>
                <a:latin typeface="Trebuchet MS"/>
                <a:cs typeface="Trebuchet MS"/>
              </a:rPr>
              <a:t>utilizarea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355" dirty="0">
                <a:solidFill>
                  <a:srgbClr val="7D153B"/>
                </a:solidFill>
                <a:latin typeface="Trebuchet MS"/>
                <a:cs typeface="Trebuchet MS"/>
              </a:rPr>
              <a:t>e-</a:t>
            </a:r>
            <a:r>
              <a:rPr sz="2850" b="1" spc="180" dirty="0">
                <a:solidFill>
                  <a:srgbClr val="7D153B"/>
                </a:solidFill>
                <a:latin typeface="Trebuchet MS"/>
                <a:cs typeface="Trebuchet MS"/>
              </a:rPr>
              <a:t>Factura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5" dirty="0">
                <a:solidFill>
                  <a:srgbClr val="7D153B"/>
                </a:solidFill>
                <a:latin typeface="Trebuchet MS"/>
                <a:cs typeface="Trebuchet MS"/>
              </a:rPr>
              <a:t>este</a:t>
            </a:r>
            <a:r>
              <a:rPr sz="285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5" dirty="0">
                <a:solidFill>
                  <a:srgbClr val="7D153B"/>
                </a:solidFill>
                <a:latin typeface="Trebuchet MS"/>
                <a:cs typeface="Trebuchet MS"/>
              </a:rPr>
              <a:t>necesar: </a:t>
            </a:r>
            <a:r>
              <a:rPr sz="2850" b="1" spc="105" dirty="0">
                <a:solidFill>
                  <a:srgbClr val="7D153B"/>
                </a:solidFill>
                <a:latin typeface="Trebuchet MS"/>
                <a:cs typeface="Trebuchet MS"/>
              </a:rPr>
              <a:t>certificat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75" dirty="0">
                <a:solidFill>
                  <a:srgbClr val="7D153B"/>
                </a:solidFill>
                <a:latin typeface="Trebuchet MS"/>
                <a:cs typeface="Trebuchet MS"/>
              </a:rPr>
              <a:t>digital</a:t>
            </a:r>
            <a:r>
              <a:rPr sz="2850" b="1" spc="-23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0" dirty="0">
                <a:solidFill>
                  <a:srgbClr val="7D153B"/>
                </a:solidFill>
                <a:latin typeface="Trebuchet MS"/>
                <a:cs typeface="Trebuchet MS"/>
              </a:rPr>
              <a:t>calificat</a:t>
            </a:r>
            <a:endParaRPr sz="2850" dirty="0">
              <a:latin typeface="Trebuchet MS"/>
              <a:cs typeface="Trebuchet MS"/>
            </a:endParaRPr>
          </a:p>
          <a:p>
            <a:pPr marL="12700">
              <a:lnSpc>
                <a:spcPts val="3400"/>
              </a:lnSpc>
              <a:spcBef>
                <a:spcPts val="3215"/>
              </a:spcBef>
            </a:pPr>
            <a:r>
              <a:rPr sz="2850" b="1" spc="250" dirty="0">
                <a:solidFill>
                  <a:srgbClr val="7D153B"/>
                </a:solidFill>
                <a:latin typeface="Trebuchet MS"/>
                <a:cs typeface="Trebuchet MS"/>
              </a:rPr>
              <a:t>Acesta</a:t>
            </a:r>
            <a:r>
              <a:rPr sz="2850" b="1" spc="-2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90" dirty="0">
                <a:solidFill>
                  <a:srgbClr val="7D153B"/>
                </a:solidFill>
                <a:latin typeface="Trebuchet MS"/>
                <a:cs typeface="Trebuchet MS"/>
              </a:rPr>
              <a:t>permite:</a:t>
            </a:r>
            <a:endParaRPr sz="2850" dirty="0">
              <a:latin typeface="Trebuchet MS"/>
              <a:cs typeface="Trebuchet MS"/>
            </a:endParaRPr>
          </a:p>
          <a:p>
            <a:pPr marL="271145" indent="-258445">
              <a:lnSpc>
                <a:spcPts val="3375"/>
              </a:lnSpc>
              <a:buChar char="•"/>
              <a:tabLst>
                <a:tab pos="271145" algn="l"/>
              </a:tabLst>
            </a:pPr>
            <a:r>
              <a:rPr sz="2850" b="1" spc="160" dirty="0">
                <a:solidFill>
                  <a:srgbClr val="7D153B"/>
                </a:solidFill>
                <a:latin typeface="Trebuchet MS"/>
                <a:cs typeface="Trebuchet MS"/>
              </a:rPr>
              <a:t>autentificarea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5" dirty="0">
                <a:solidFill>
                  <a:srgbClr val="7D153B"/>
                </a:solidFill>
                <a:latin typeface="Trebuchet MS"/>
                <a:cs typeface="Trebuchet MS"/>
              </a:rPr>
              <a:t>în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204" dirty="0">
                <a:solidFill>
                  <a:srgbClr val="7D153B"/>
                </a:solidFill>
                <a:latin typeface="Trebuchet MS"/>
                <a:cs typeface="Trebuchet MS"/>
              </a:rPr>
              <a:t>SPV</a:t>
            </a:r>
            <a:endParaRPr sz="2850" dirty="0">
              <a:latin typeface="Trebuchet MS"/>
              <a:cs typeface="Trebuchet MS"/>
            </a:endParaRPr>
          </a:p>
          <a:p>
            <a:pPr marL="271145" indent="-258445">
              <a:lnSpc>
                <a:spcPts val="3375"/>
              </a:lnSpc>
              <a:buChar char="•"/>
              <a:tabLst>
                <a:tab pos="271145" algn="l"/>
              </a:tabLst>
            </a:pPr>
            <a:r>
              <a:rPr sz="2850" b="1" spc="195" dirty="0">
                <a:solidFill>
                  <a:srgbClr val="7D153B"/>
                </a:solidFill>
                <a:latin typeface="Trebuchet MS"/>
                <a:cs typeface="Trebuchet MS"/>
              </a:rPr>
              <a:t>depunerea</a:t>
            </a:r>
            <a:r>
              <a:rPr sz="2850" b="1" spc="-22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50" dirty="0">
                <a:solidFill>
                  <a:srgbClr val="7D153B"/>
                </a:solidFill>
                <a:latin typeface="Trebuchet MS"/>
                <a:cs typeface="Trebuchet MS"/>
              </a:rPr>
              <a:t>formularului</a:t>
            </a:r>
            <a:r>
              <a:rPr sz="285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14" dirty="0">
                <a:solidFill>
                  <a:srgbClr val="7D153B"/>
                </a:solidFill>
                <a:latin typeface="Trebuchet MS"/>
                <a:cs typeface="Trebuchet MS"/>
              </a:rPr>
              <a:t>D082</a:t>
            </a:r>
            <a:endParaRPr sz="2850" dirty="0">
              <a:latin typeface="Trebuchet MS"/>
              <a:cs typeface="Trebuchet MS"/>
            </a:endParaRPr>
          </a:p>
          <a:p>
            <a:pPr marL="271145" indent="-258445">
              <a:lnSpc>
                <a:spcPts val="3375"/>
              </a:lnSpc>
              <a:buChar char="•"/>
              <a:tabLst>
                <a:tab pos="271145" algn="l"/>
              </a:tabLst>
            </a:pPr>
            <a:r>
              <a:rPr sz="2850" b="1" spc="190" dirty="0">
                <a:solidFill>
                  <a:srgbClr val="7D153B"/>
                </a:solidFill>
                <a:latin typeface="Trebuchet MS"/>
                <a:cs typeface="Trebuchet MS"/>
              </a:rPr>
              <a:t>transmiterea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85" dirty="0">
                <a:solidFill>
                  <a:srgbClr val="7D153B"/>
                </a:solidFill>
                <a:latin typeface="Trebuchet MS"/>
                <a:cs typeface="Trebuchet MS"/>
              </a:rPr>
              <a:t>documentelor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65" dirty="0">
                <a:solidFill>
                  <a:srgbClr val="7D153B"/>
                </a:solidFill>
                <a:latin typeface="Trebuchet MS"/>
                <a:cs typeface="Trebuchet MS"/>
              </a:rPr>
              <a:t>către</a:t>
            </a:r>
            <a:r>
              <a:rPr sz="285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65" dirty="0">
                <a:solidFill>
                  <a:srgbClr val="7D153B"/>
                </a:solidFill>
                <a:latin typeface="Trebuchet MS"/>
                <a:cs typeface="Trebuchet MS"/>
              </a:rPr>
              <a:t>ANAF</a:t>
            </a:r>
            <a:endParaRPr sz="2850" dirty="0">
              <a:latin typeface="Trebuchet MS"/>
              <a:cs typeface="Trebuchet MS"/>
            </a:endParaRPr>
          </a:p>
          <a:p>
            <a:pPr marL="271145" indent="-258445">
              <a:lnSpc>
                <a:spcPts val="3395"/>
              </a:lnSpc>
              <a:buChar char="•"/>
              <a:tabLst>
                <a:tab pos="271145" algn="l"/>
              </a:tabLst>
            </a:pPr>
            <a:r>
              <a:rPr sz="2850" b="1" spc="275" dirty="0">
                <a:solidFill>
                  <a:srgbClr val="7D153B"/>
                </a:solidFill>
                <a:latin typeface="Trebuchet MS"/>
                <a:cs typeface="Trebuchet MS"/>
              </a:rPr>
              <a:t>semnarea</a:t>
            </a:r>
            <a:r>
              <a:rPr sz="2850" b="1" spc="-229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5" dirty="0">
                <a:solidFill>
                  <a:srgbClr val="7D153B"/>
                </a:solidFill>
                <a:latin typeface="Trebuchet MS"/>
                <a:cs typeface="Trebuchet MS"/>
              </a:rPr>
              <a:t>electronică</a:t>
            </a:r>
            <a:r>
              <a:rPr sz="2850" b="1" spc="-229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420" dirty="0">
                <a:solidFill>
                  <a:srgbClr val="7D153B"/>
                </a:solidFill>
                <a:latin typeface="Trebuchet MS"/>
                <a:cs typeface="Trebuchet MS"/>
              </a:rPr>
              <a:t>a</a:t>
            </a:r>
            <a:r>
              <a:rPr sz="2850" b="1" spc="-22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850" b="1" spc="140" dirty="0">
                <a:solidFill>
                  <a:srgbClr val="7D153B"/>
                </a:solidFill>
                <a:latin typeface="Trebuchet MS"/>
                <a:cs typeface="Trebuchet MS"/>
              </a:rPr>
              <a:t>documentelor.</a:t>
            </a:r>
            <a:endParaRPr sz="28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3067" rIns="0" bIns="0" rtlCol="0">
            <a:spAutoFit/>
          </a:bodyPr>
          <a:lstStyle/>
          <a:p>
            <a:pPr marL="6417310">
              <a:lnSpc>
                <a:spcPct val="100000"/>
              </a:lnSpc>
              <a:spcBef>
                <a:spcPts val="90"/>
              </a:spcBef>
            </a:pPr>
            <a:r>
              <a:rPr spc="240" dirty="0"/>
              <a:t>Concluzii</a:t>
            </a:r>
          </a:p>
        </p:txBody>
      </p:sp>
      <p:sp>
        <p:nvSpPr>
          <p:cNvPr id="3" name="object 3"/>
          <p:cNvSpPr/>
          <p:nvPr/>
        </p:nvSpPr>
        <p:spPr>
          <a:xfrm>
            <a:off x="3524105" y="7280604"/>
            <a:ext cx="11239500" cy="642620"/>
          </a:xfrm>
          <a:custGeom>
            <a:avLst/>
            <a:gdLst/>
            <a:ahLst/>
            <a:cxnLst/>
            <a:rect l="l" t="t" r="r" b="b"/>
            <a:pathLst>
              <a:path w="11239500" h="642620">
                <a:moveTo>
                  <a:pt x="11045644" y="642531"/>
                </a:moveTo>
                <a:lnTo>
                  <a:pt x="194143" y="642531"/>
                </a:lnTo>
                <a:lnTo>
                  <a:pt x="149628" y="637404"/>
                </a:lnTo>
                <a:lnTo>
                  <a:pt x="108764" y="622798"/>
                </a:lnTo>
                <a:lnTo>
                  <a:pt x="72716" y="599880"/>
                </a:lnTo>
                <a:lnTo>
                  <a:pt x="42651" y="569815"/>
                </a:lnTo>
                <a:lnTo>
                  <a:pt x="19733" y="533767"/>
                </a:lnTo>
                <a:lnTo>
                  <a:pt x="5127" y="492903"/>
                </a:lnTo>
                <a:lnTo>
                  <a:pt x="0" y="448388"/>
                </a:lnTo>
                <a:lnTo>
                  <a:pt x="0" y="194144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3"/>
                </a:lnTo>
                <a:lnTo>
                  <a:pt x="149628" y="5127"/>
                </a:lnTo>
                <a:lnTo>
                  <a:pt x="194143" y="0"/>
                </a:lnTo>
                <a:lnTo>
                  <a:pt x="11045644" y="0"/>
                </a:lnTo>
                <a:lnTo>
                  <a:pt x="11090160" y="5127"/>
                </a:lnTo>
                <a:lnTo>
                  <a:pt x="11131024" y="19733"/>
                </a:lnTo>
                <a:lnTo>
                  <a:pt x="11167072" y="42651"/>
                </a:lnTo>
                <a:lnTo>
                  <a:pt x="11197138" y="72716"/>
                </a:lnTo>
                <a:lnTo>
                  <a:pt x="11220056" y="108764"/>
                </a:lnTo>
                <a:lnTo>
                  <a:pt x="11234662" y="149628"/>
                </a:lnTo>
                <a:lnTo>
                  <a:pt x="11239285" y="189767"/>
                </a:lnTo>
                <a:lnTo>
                  <a:pt x="11239285" y="452765"/>
                </a:lnTo>
                <a:lnTo>
                  <a:pt x="11234662" y="492903"/>
                </a:lnTo>
                <a:lnTo>
                  <a:pt x="11220056" y="533767"/>
                </a:lnTo>
                <a:lnTo>
                  <a:pt x="11197138" y="569815"/>
                </a:lnTo>
                <a:lnTo>
                  <a:pt x="11167072" y="599880"/>
                </a:lnTo>
                <a:lnTo>
                  <a:pt x="11131024" y="622798"/>
                </a:lnTo>
                <a:lnTo>
                  <a:pt x="11090160" y="637404"/>
                </a:lnTo>
                <a:lnTo>
                  <a:pt x="11045644" y="642531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4105" y="8285086"/>
            <a:ext cx="11239500" cy="642620"/>
          </a:xfrm>
          <a:custGeom>
            <a:avLst/>
            <a:gdLst/>
            <a:ahLst/>
            <a:cxnLst/>
            <a:rect l="l" t="t" r="r" b="b"/>
            <a:pathLst>
              <a:path w="11239500" h="642620">
                <a:moveTo>
                  <a:pt x="11045644" y="642531"/>
                </a:moveTo>
                <a:lnTo>
                  <a:pt x="194143" y="642531"/>
                </a:lnTo>
                <a:lnTo>
                  <a:pt x="149628" y="637404"/>
                </a:lnTo>
                <a:lnTo>
                  <a:pt x="108764" y="622799"/>
                </a:lnTo>
                <a:lnTo>
                  <a:pt x="72716" y="599880"/>
                </a:lnTo>
                <a:lnTo>
                  <a:pt x="42651" y="569815"/>
                </a:lnTo>
                <a:lnTo>
                  <a:pt x="19733" y="533767"/>
                </a:lnTo>
                <a:lnTo>
                  <a:pt x="5127" y="492903"/>
                </a:lnTo>
                <a:lnTo>
                  <a:pt x="0" y="448387"/>
                </a:lnTo>
                <a:lnTo>
                  <a:pt x="0" y="194144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3"/>
                </a:lnTo>
                <a:lnTo>
                  <a:pt x="149628" y="5127"/>
                </a:lnTo>
                <a:lnTo>
                  <a:pt x="194143" y="0"/>
                </a:lnTo>
                <a:lnTo>
                  <a:pt x="11045644" y="0"/>
                </a:lnTo>
                <a:lnTo>
                  <a:pt x="11090160" y="5127"/>
                </a:lnTo>
                <a:lnTo>
                  <a:pt x="11131024" y="19733"/>
                </a:lnTo>
                <a:lnTo>
                  <a:pt x="11167072" y="42651"/>
                </a:lnTo>
                <a:lnTo>
                  <a:pt x="11197138" y="72716"/>
                </a:lnTo>
                <a:lnTo>
                  <a:pt x="11220056" y="108764"/>
                </a:lnTo>
                <a:lnTo>
                  <a:pt x="11234662" y="149628"/>
                </a:lnTo>
                <a:lnTo>
                  <a:pt x="11239285" y="189767"/>
                </a:lnTo>
                <a:lnTo>
                  <a:pt x="11239285" y="452764"/>
                </a:lnTo>
                <a:lnTo>
                  <a:pt x="11234662" y="492903"/>
                </a:lnTo>
                <a:lnTo>
                  <a:pt x="11220056" y="533767"/>
                </a:lnTo>
                <a:lnTo>
                  <a:pt x="11197138" y="569815"/>
                </a:lnTo>
                <a:lnTo>
                  <a:pt x="11167072" y="599880"/>
                </a:lnTo>
                <a:lnTo>
                  <a:pt x="11131024" y="622799"/>
                </a:lnTo>
                <a:lnTo>
                  <a:pt x="11090160" y="637404"/>
                </a:lnTo>
                <a:lnTo>
                  <a:pt x="11045644" y="642531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24105" y="6276122"/>
            <a:ext cx="11239500" cy="642620"/>
          </a:xfrm>
          <a:custGeom>
            <a:avLst/>
            <a:gdLst/>
            <a:ahLst/>
            <a:cxnLst/>
            <a:rect l="l" t="t" r="r" b="b"/>
            <a:pathLst>
              <a:path w="11239500" h="642620">
                <a:moveTo>
                  <a:pt x="11045644" y="642531"/>
                </a:moveTo>
                <a:lnTo>
                  <a:pt x="194143" y="642531"/>
                </a:lnTo>
                <a:lnTo>
                  <a:pt x="149628" y="637404"/>
                </a:lnTo>
                <a:lnTo>
                  <a:pt x="108764" y="622798"/>
                </a:lnTo>
                <a:lnTo>
                  <a:pt x="72716" y="599880"/>
                </a:lnTo>
                <a:lnTo>
                  <a:pt x="42651" y="569814"/>
                </a:lnTo>
                <a:lnTo>
                  <a:pt x="19733" y="533767"/>
                </a:lnTo>
                <a:lnTo>
                  <a:pt x="5127" y="492903"/>
                </a:lnTo>
                <a:lnTo>
                  <a:pt x="0" y="448387"/>
                </a:lnTo>
                <a:lnTo>
                  <a:pt x="0" y="194144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3"/>
                </a:lnTo>
                <a:lnTo>
                  <a:pt x="149628" y="5127"/>
                </a:lnTo>
                <a:lnTo>
                  <a:pt x="194143" y="0"/>
                </a:lnTo>
                <a:lnTo>
                  <a:pt x="11045644" y="0"/>
                </a:lnTo>
                <a:lnTo>
                  <a:pt x="11090160" y="5127"/>
                </a:lnTo>
                <a:lnTo>
                  <a:pt x="11131024" y="19733"/>
                </a:lnTo>
                <a:lnTo>
                  <a:pt x="11167072" y="42651"/>
                </a:lnTo>
                <a:lnTo>
                  <a:pt x="11197138" y="72716"/>
                </a:lnTo>
                <a:lnTo>
                  <a:pt x="11220056" y="108764"/>
                </a:lnTo>
                <a:lnTo>
                  <a:pt x="11234662" y="149628"/>
                </a:lnTo>
                <a:lnTo>
                  <a:pt x="11239285" y="189767"/>
                </a:lnTo>
                <a:lnTo>
                  <a:pt x="11239285" y="452764"/>
                </a:lnTo>
                <a:lnTo>
                  <a:pt x="11234662" y="492903"/>
                </a:lnTo>
                <a:lnTo>
                  <a:pt x="11220056" y="533767"/>
                </a:lnTo>
                <a:lnTo>
                  <a:pt x="11197138" y="569814"/>
                </a:lnTo>
                <a:lnTo>
                  <a:pt x="11167072" y="599880"/>
                </a:lnTo>
                <a:lnTo>
                  <a:pt x="11131024" y="622798"/>
                </a:lnTo>
                <a:lnTo>
                  <a:pt x="11090160" y="637404"/>
                </a:lnTo>
                <a:lnTo>
                  <a:pt x="11045644" y="642531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480949" y="5304447"/>
            <a:ext cx="11239500" cy="642620"/>
          </a:xfrm>
          <a:custGeom>
            <a:avLst/>
            <a:gdLst/>
            <a:ahLst/>
            <a:cxnLst/>
            <a:rect l="l" t="t" r="r" b="b"/>
            <a:pathLst>
              <a:path w="11239500" h="642620">
                <a:moveTo>
                  <a:pt x="11045644" y="642531"/>
                </a:moveTo>
                <a:lnTo>
                  <a:pt x="194143" y="642531"/>
                </a:lnTo>
                <a:lnTo>
                  <a:pt x="149628" y="637404"/>
                </a:lnTo>
                <a:lnTo>
                  <a:pt x="108764" y="622798"/>
                </a:lnTo>
                <a:lnTo>
                  <a:pt x="72716" y="599880"/>
                </a:lnTo>
                <a:lnTo>
                  <a:pt x="42651" y="569815"/>
                </a:lnTo>
                <a:lnTo>
                  <a:pt x="19733" y="533767"/>
                </a:lnTo>
                <a:lnTo>
                  <a:pt x="5127" y="492903"/>
                </a:lnTo>
                <a:lnTo>
                  <a:pt x="0" y="448388"/>
                </a:lnTo>
                <a:lnTo>
                  <a:pt x="0" y="194143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3"/>
                </a:lnTo>
                <a:lnTo>
                  <a:pt x="149628" y="5127"/>
                </a:lnTo>
                <a:lnTo>
                  <a:pt x="194143" y="0"/>
                </a:lnTo>
                <a:lnTo>
                  <a:pt x="11045644" y="0"/>
                </a:lnTo>
                <a:lnTo>
                  <a:pt x="11090160" y="5127"/>
                </a:lnTo>
                <a:lnTo>
                  <a:pt x="11131024" y="19733"/>
                </a:lnTo>
                <a:lnTo>
                  <a:pt x="11167072" y="42651"/>
                </a:lnTo>
                <a:lnTo>
                  <a:pt x="11197137" y="72716"/>
                </a:lnTo>
                <a:lnTo>
                  <a:pt x="11220056" y="108764"/>
                </a:lnTo>
                <a:lnTo>
                  <a:pt x="11234661" y="149628"/>
                </a:lnTo>
                <a:lnTo>
                  <a:pt x="11239285" y="189770"/>
                </a:lnTo>
                <a:lnTo>
                  <a:pt x="11239285" y="452761"/>
                </a:lnTo>
                <a:lnTo>
                  <a:pt x="11234661" y="492903"/>
                </a:lnTo>
                <a:lnTo>
                  <a:pt x="11220056" y="533767"/>
                </a:lnTo>
                <a:lnTo>
                  <a:pt x="11197137" y="569815"/>
                </a:lnTo>
                <a:lnTo>
                  <a:pt x="11167072" y="599880"/>
                </a:lnTo>
                <a:lnTo>
                  <a:pt x="11131024" y="622798"/>
                </a:lnTo>
                <a:lnTo>
                  <a:pt x="11090160" y="637404"/>
                </a:lnTo>
                <a:lnTo>
                  <a:pt x="11045644" y="642531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39418" y="4298100"/>
            <a:ext cx="10993755" cy="4857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00" b="1" u="heavy" spc="12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Pentru</a:t>
            </a:r>
            <a:r>
              <a:rPr sz="3000" b="1" u="heavy" spc="-254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9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veniturile</a:t>
            </a:r>
            <a:r>
              <a:rPr sz="3000" b="1" u="heavy" spc="-25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17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din</a:t>
            </a:r>
            <a:r>
              <a:rPr sz="3000" b="1" u="heavy" spc="-25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114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drepturi</a:t>
            </a:r>
            <a:r>
              <a:rPr sz="3000" b="1" u="heavy" spc="-25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204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de</a:t>
            </a:r>
            <a:r>
              <a:rPr sz="3000" b="1" u="heavy" spc="-25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185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autor</a:t>
            </a:r>
            <a:r>
              <a:rPr sz="3000" b="1" u="heavy" spc="-25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11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trebuie</a:t>
            </a:r>
            <a:r>
              <a:rPr sz="3000" b="1" u="heavy" spc="-25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 </a:t>
            </a:r>
            <a:r>
              <a:rPr sz="3000" b="1" u="heavy" spc="120" dirty="0">
                <a:solidFill>
                  <a:srgbClr val="7D153B"/>
                </a:solidFill>
                <a:uFill>
                  <a:solidFill>
                    <a:srgbClr val="7D153B"/>
                  </a:solidFill>
                </a:uFill>
                <a:latin typeface="Trebuchet MS"/>
                <a:cs typeface="Trebuchet MS"/>
              </a:rPr>
              <a:t>analizate: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524105" y="9289568"/>
            <a:ext cx="11239500" cy="642620"/>
          </a:xfrm>
          <a:custGeom>
            <a:avLst/>
            <a:gdLst/>
            <a:ahLst/>
            <a:cxnLst/>
            <a:rect l="l" t="t" r="r" b="b"/>
            <a:pathLst>
              <a:path w="11239500" h="642620">
                <a:moveTo>
                  <a:pt x="11045644" y="642531"/>
                </a:moveTo>
                <a:lnTo>
                  <a:pt x="194143" y="642531"/>
                </a:lnTo>
                <a:lnTo>
                  <a:pt x="149628" y="637404"/>
                </a:lnTo>
                <a:lnTo>
                  <a:pt x="108764" y="622798"/>
                </a:lnTo>
                <a:lnTo>
                  <a:pt x="72716" y="599880"/>
                </a:lnTo>
                <a:lnTo>
                  <a:pt x="42651" y="569815"/>
                </a:lnTo>
                <a:lnTo>
                  <a:pt x="19733" y="533767"/>
                </a:lnTo>
                <a:lnTo>
                  <a:pt x="5127" y="492903"/>
                </a:lnTo>
                <a:lnTo>
                  <a:pt x="0" y="448388"/>
                </a:lnTo>
                <a:lnTo>
                  <a:pt x="0" y="194144"/>
                </a:lnTo>
                <a:lnTo>
                  <a:pt x="5127" y="149628"/>
                </a:lnTo>
                <a:lnTo>
                  <a:pt x="19733" y="108764"/>
                </a:lnTo>
                <a:lnTo>
                  <a:pt x="42651" y="72716"/>
                </a:lnTo>
                <a:lnTo>
                  <a:pt x="72716" y="42651"/>
                </a:lnTo>
                <a:lnTo>
                  <a:pt x="108764" y="19733"/>
                </a:lnTo>
                <a:lnTo>
                  <a:pt x="149628" y="5127"/>
                </a:lnTo>
                <a:lnTo>
                  <a:pt x="194143" y="0"/>
                </a:lnTo>
                <a:lnTo>
                  <a:pt x="11045644" y="0"/>
                </a:lnTo>
                <a:lnTo>
                  <a:pt x="11090160" y="5127"/>
                </a:lnTo>
                <a:lnTo>
                  <a:pt x="11131024" y="19733"/>
                </a:lnTo>
                <a:lnTo>
                  <a:pt x="11167072" y="42651"/>
                </a:lnTo>
                <a:lnTo>
                  <a:pt x="11197138" y="72716"/>
                </a:lnTo>
                <a:lnTo>
                  <a:pt x="11220056" y="108764"/>
                </a:lnTo>
                <a:lnTo>
                  <a:pt x="11234662" y="149628"/>
                </a:lnTo>
                <a:lnTo>
                  <a:pt x="11239285" y="189767"/>
                </a:lnTo>
                <a:lnTo>
                  <a:pt x="11239285" y="452765"/>
                </a:lnTo>
                <a:lnTo>
                  <a:pt x="11234662" y="492903"/>
                </a:lnTo>
                <a:lnTo>
                  <a:pt x="11220056" y="533767"/>
                </a:lnTo>
                <a:lnTo>
                  <a:pt x="11197138" y="569815"/>
                </a:lnTo>
                <a:lnTo>
                  <a:pt x="11167072" y="599880"/>
                </a:lnTo>
                <a:lnTo>
                  <a:pt x="11131024" y="622798"/>
                </a:lnTo>
                <a:lnTo>
                  <a:pt x="11090160" y="637404"/>
                </a:lnTo>
                <a:lnTo>
                  <a:pt x="11045644" y="642531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51905" y="5486308"/>
            <a:ext cx="6951980" cy="4437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446405" algn="ctr">
              <a:lnSpc>
                <a:spcPct val="100000"/>
              </a:lnSpc>
              <a:spcBef>
                <a:spcPts val="105"/>
              </a:spcBef>
            </a:pPr>
            <a:r>
              <a:rPr sz="2850" b="1" spc="155" dirty="0">
                <a:solidFill>
                  <a:srgbClr val="FFFFFF"/>
                </a:solidFill>
                <a:latin typeface="Trebuchet MS"/>
                <a:cs typeface="Trebuchet MS"/>
              </a:rPr>
              <a:t>existența</a:t>
            </a:r>
            <a:r>
              <a:rPr sz="2850" b="1" spc="-2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45" dirty="0">
                <a:solidFill>
                  <a:srgbClr val="FFFFFF"/>
                </a:solidFill>
                <a:latin typeface="Trebuchet MS"/>
                <a:cs typeface="Trebuchet MS"/>
              </a:rPr>
              <a:t>contractului</a:t>
            </a:r>
            <a:endParaRPr sz="2850" dirty="0">
              <a:latin typeface="Trebuchet MS"/>
              <a:cs typeface="Trebuchet MS"/>
            </a:endParaRPr>
          </a:p>
          <a:p>
            <a:pPr marL="525145" marR="885190" indent="588010">
              <a:lnSpc>
                <a:spcPts val="7800"/>
              </a:lnSpc>
              <a:spcBef>
                <a:spcPts val="969"/>
              </a:spcBef>
            </a:pPr>
            <a:r>
              <a:rPr sz="2850" b="1" spc="200" dirty="0">
                <a:solidFill>
                  <a:srgbClr val="FFFFFF"/>
                </a:solidFill>
                <a:latin typeface="Trebuchet MS"/>
                <a:cs typeface="Trebuchet MS"/>
              </a:rPr>
              <a:t>regimul</a:t>
            </a:r>
            <a:r>
              <a:rPr sz="2850" b="1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65" dirty="0">
                <a:solidFill>
                  <a:srgbClr val="FFFFFF"/>
                </a:solidFill>
                <a:latin typeface="Trebuchet MS"/>
                <a:cs typeface="Trebuchet MS"/>
              </a:rPr>
              <a:t>fiscal</a:t>
            </a:r>
            <a:r>
              <a:rPr sz="2850" b="1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70" dirty="0" err="1">
                <a:solidFill>
                  <a:srgbClr val="FFFFFF"/>
                </a:solidFill>
                <a:latin typeface="Trebuchet MS"/>
                <a:cs typeface="Trebuchet MS"/>
              </a:rPr>
              <a:t>aplicabil</a:t>
            </a:r>
            <a:r>
              <a:rPr sz="2850" b="1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2850" b="1" spc="200" dirty="0" err="1">
                <a:solidFill>
                  <a:srgbClr val="FFFFFF"/>
                </a:solidFill>
                <a:latin typeface="Trebuchet MS"/>
                <a:cs typeface="Trebuchet MS"/>
              </a:rPr>
              <a:t>optiunea</a:t>
            </a:r>
            <a:r>
              <a:rPr sz="2850" b="1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9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850" b="1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30" dirty="0">
                <a:solidFill>
                  <a:srgbClr val="FFFFFF"/>
                </a:solidFill>
                <a:latin typeface="Trebuchet MS"/>
                <a:cs typeface="Trebuchet MS"/>
              </a:rPr>
              <a:t>emitere</a:t>
            </a:r>
            <a:r>
              <a:rPr sz="2850" b="1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42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2850" b="1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00" dirty="0">
                <a:solidFill>
                  <a:srgbClr val="FFFFFF"/>
                </a:solidFill>
                <a:latin typeface="Trebuchet MS"/>
                <a:cs typeface="Trebuchet MS"/>
              </a:rPr>
              <a:t>facturii</a:t>
            </a:r>
            <a:endParaRPr sz="2850" dirty="0">
              <a:latin typeface="Trebuchet MS"/>
              <a:cs typeface="Trebuchet MS"/>
            </a:endParaRPr>
          </a:p>
          <a:p>
            <a:pPr marL="783590" marR="5080" indent="-771525">
              <a:lnSpc>
                <a:spcPts val="7909"/>
              </a:lnSpc>
            </a:pPr>
            <a:r>
              <a:rPr lang="en-US" sz="2850" b="1" spc="190" dirty="0" err="1">
                <a:solidFill>
                  <a:srgbClr val="FFFFFF"/>
                </a:solidFill>
                <a:latin typeface="Trebuchet MS"/>
                <a:cs typeface="Trebuchet MS"/>
              </a:rPr>
              <a:t>optiunea</a:t>
            </a:r>
            <a:r>
              <a:rPr lang="en-US" sz="2850" b="1" spc="190" dirty="0">
                <a:solidFill>
                  <a:srgbClr val="FFFFFF"/>
                </a:solidFill>
                <a:latin typeface="Trebuchet MS"/>
                <a:cs typeface="Trebuchet MS"/>
              </a:rPr>
              <a:t> de </a:t>
            </a:r>
            <a:r>
              <a:rPr sz="2850" b="1" spc="190" dirty="0" err="1">
                <a:solidFill>
                  <a:srgbClr val="FFFFFF"/>
                </a:solidFill>
                <a:latin typeface="Trebuchet MS"/>
                <a:cs typeface="Trebuchet MS"/>
              </a:rPr>
              <a:t>transmitere</a:t>
            </a:r>
            <a:r>
              <a:rPr sz="2850" b="1" spc="-2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10" dirty="0" err="1">
                <a:solidFill>
                  <a:srgbClr val="FFFFFF"/>
                </a:solidFill>
                <a:latin typeface="Trebuchet MS"/>
                <a:cs typeface="Trebuchet MS"/>
              </a:rPr>
              <a:t>facturii</a:t>
            </a:r>
            <a:r>
              <a:rPr sz="2850" b="1" spc="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200" dirty="0">
                <a:solidFill>
                  <a:srgbClr val="FFFFFF"/>
                </a:solidFill>
                <a:latin typeface="Trebuchet MS"/>
                <a:cs typeface="Trebuchet MS"/>
              </a:rPr>
              <a:t>declararea</a:t>
            </a:r>
            <a:r>
              <a:rPr sz="2850" b="1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75" dirty="0">
                <a:solidFill>
                  <a:srgbClr val="FFFFFF"/>
                </a:solidFill>
                <a:latin typeface="Trebuchet MS"/>
                <a:cs typeface="Trebuchet MS"/>
              </a:rPr>
              <a:t>și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225" dirty="0">
                <a:solidFill>
                  <a:srgbClr val="FFFFFF"/>
                </a:solidFill>
                <a:latin typeface="Trebuchet MS"/>
                <a:cs typeface="Trebuchet MS"/>
              </a:rPr>
              <a:t>plata</a:t>
            </a:r>
            <a:r>
              <a:rPr sz="2850" b="1" spc="-229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50" b="1" spc="110" dirty="0">
                <a:solidFill>
                  <a:srgbClr val="FFFFFF"/>
                </a:solidFill>
                <a:latin typeface="Trebuchet MS"/>
                <a:cs typeface="Trebuchet MS"/>
              </a:rPr>
              <a:t>taxelor</a:t>
            </a:r>
            <a:endParaRPr sz="28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0688" y="3917471"/>
            <a:ext cx="6958965" cy="3052250"/>
          </a:xfrm>
          <a:custGeom>
            <a:avLst/>
            <a:gdLst/>
            <a:ahLst/>
            <a:cxnLst/>
            <a:rect l="l" t="t" r="r" b="b"/>
            <a:pathLst>
              <a:path w="6958965" h="3682365">
                <a:moveTo>
                  <a:pt x="6720522" y="3682100"/>
                </a:moveTo>
                <a:lnTo>
                  <a:pt x="238124" y="3682100"/>
                </a:lnTo>
                <a:lnTo>
                  <a:pt x="190134" y="3677262"/>
                </a:lnTo>
                <a:lnTo>
                  <a:pt x="145436" y="3663387"/>
                </a:lnTo>
                <a:lnTo>
                  <a:pt x="104987" y="3641432"/>
                </a:lnTo>
                <a:lnTo>
                  <a:pt x="69745" y="3612354"/>
                </a:lnTo>
                <a:lnTo>
                  <a:pt x="40668" y="3577113"/>
                </a:lnTo>
                <a:lnTo>
                  <a:pt x="18713" y="3536664"/>
                </a:lnTo>
                <a:lnTo>
                  <a:pt x="4837" y="3491965"/>
                </a:lnTo>
                <a:lnTo>
                  <a:pt x="0" y="3443975"/>
                </a:lnTo>
                <a:lnTo>
                  <a:pt x="0" y="238124"/>
                </a:lnTo>
                <a:lnTo>
                  <a:pt x="4837" y="190134"/>
                </a:lnTo>
                <a:lnTo>
                  <a:pt x="18713" y="145436"/>
                </a:lnTo>
                <a:lnTo>
                  <a:pt x="40668" y="104987"/>
                </a:lnTo>
                <a:lnTo>
                  <a:pt x="69745" y="69745"/>
                </a:lnTo>
                <a:lnTo>
                  <a:pt x="104987" y="40668"/>
                </a:lnTo>
                <a:lnTo>
                  <a:pt x="145436" y="18713"/>
                </a:lnTo>
                <a:lnTo>
                  <a:pt x="190134" y="4837"/>
                </a:lnTo>
                <a:lnTo>
                  <a:pt x="238124" y="0"/>
                </a:lnTo>
                <a:lnTo>
                  <a:pt x="6720522" y="0"/>
                </a:lnTo>
                <a:lnTo>
                  <a:pt x="6768513" y="4837"/>
                </a:lnTo>
                <a:lnTo>
                  <a:pt x="6813211" y="18713"/>
                </a:lnTo>
                <a:lnTo>
                  <a:pt x="6853660" y="40668"/>
                </a:lnTo>
                <a:lnTo>
                  <a:pt x="6888902" y="69745"/>
                </a:lnTo>
                <a:lnTo>
                  <a:pt x="6917979" y="104987"/>
                </a:lnTo>
                <a:lnTo>
                  <a:pt x="6939934" y="145436"/>
                </a:lnTo>
                <a:lnTo>
                  <a:pt x="6953809" y="190134"/>
                </a:lnTo>
                <a:lnTo>
                  <a:pt x="6958647" y="238124"/>
                </a:lnTo>
                <a:lnTo>
                  <a:pt x="6958647" y="3443975"/>
                </a:lnTo>
                <a:lnTo>
                  <a:pt x="6953809" y="3491965"/>
                </a:lnTo>
                <a:lnTo>
                  <a:pt x="6939934" y="3536664"/>
                </a:lnTo>
                <a:lnTo>
                  <a:pt x="6917979" y="3577113"/>
                </a:lnTo>
                <a:lnTo>
                  <a:pt x="6888902" y="3612354"/>
                </a:lnTo>
                <a:lnTo>
                  <a:pt x="6853660" y="3641432"/>
                </a:lnTo>
                <a:lnTo>
                  <a:pt x="6813211" y="3663387"/>
                </a:lnTo>
                <a:lnTo>
                  <a:pt x="6768513" y="3677262"/>
                </a:lnTo>
                <a:lnTo>
                  <a:pt x="6720522" y="3682100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8229600"/>
            <a:ext cx="18288000" cy="2057400"/>
          </a:xfrm>
          <a:custGeom>
            <a:avLst/>
            <a:gdLst/>
            <a:ahLst/>
            <a:cxnLst/>
            <a:rect l="l" t="t" r="r" b="b"/>
            <a:pathLst>
              <a:path w="18288000" h="2057400">
                <a:moveTo>
                  <a:pt x="18287999" y="2057399"/>
                </a:moveTo>
                <a:lnTo>
                  <a:pt x="0" y="2057399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2057399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84947" y="4243859"/>
            <a:ext cx="6400702" cy="192103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699770">
              <a:lnSpc>
                <a:spcPct val="122500"/>
              </a:lnSpc>
              <a:spcBef>
                <a:spcPts val="100"/>
              </a:spcBef>
              <a:tabLst>
                <a:tab pos="1009650" algn="l"/>
              </a:tabLst>
            </a:pPr>
            <a:endParaRPr sz="2550" spc="-10" dirty="0">
              <a:solidFill>
                <a:srgbClr val="FFFFFF"/>
              </a:solidFill>
              <a:latin typeface="Lucida Sans Unicode"/>
              <a:cs typeface="Lucida Sans Unicode"/>
            </a:endParaRPr>
          </a:p>
          <a:p>
            <a:pPr marL="1219835" marR="5080" indent="-1207770">
              <a:lnSpc>
                <a:spcPct val="122500"/>
              </a:lnSpc>
              <a:spcBef>
                <a:spcPts val="5"/>
              </a:spcBef>
              <a:tabLst>
                <a:tab pos="1185545" algn="l"/>
              </a:tabLst>
            </a:pPr>
            <a:r>
              <a:rPr sz="2550" b="1" spc="75" dirty="0">
                <a:solidFill>
                  <a:srgbClr val="FFFFFF"/>
                </a:solidFill>
                <a:latin typeface="Trebuchet MS"/>
                <a:cs typeface="Trebuchet MS"/>
              </a:rPr>
              <a:t>Email:</a:t>
            </a:r>
            <a:r>
              <a:rPr lang="en-US" sz="2550" b="1" spc="75" dirty="0">
                <a:solidFill>
                  <a:srgbClr val="FFFFFF"/>
                </a:solidFill>
                <a:latin typeface="Trebuchet MS"/>
              </a:rPr>
              <a:t> </a:t>
            </a:r>
            <a:endParaRPr lang="en-US" sz="2550" b="1" spc="75" dirty="0">
              <a:solidFill>
                <a:srgbClr val="FFFFFF"/>
              </a:solidFill>
              <a:latin typeface="Trebuchet MS"/>
              <a:cs typeface="Lucida Sans Unicode"/>
            </a:endParaRPr>
          </a:p>
          <a:p>
            <a:pPr marL="1219835" marR="5080" indent="-1207770">
              <a:lnSpc>
                <a:spcPct val="122500"/>
              </a:lnSpc>
              <a:spcBef>
                <a:spcPts val="5"/>
              </a:spcBef>
              <a:tabLst>
                <a:tab pos="1185545" algn="l"/>
              </a:tabLst>
            </a:pPr>
            <a:r>
              <a:rPr lang="en-US" sz="2550" b="1" spc="75" dirty="0">
                <a:solidFill>
                  <a:srgbClr val="FFFFFF"/>
                </a:solidFill>
                <a:latin typeface="Trebuchet MS"/>
                <a:hlinkClick r:id="rId2"/>
              </a:rPr>
              <a:t>florentina.radulescu@askfor.r</a:t>
            </a:r>
            <a:r>
              <a:rPr lang="en-US" sz="2550" b="1" spc="75" dirty="0">
                <a:solidFill>
                  <a:srgbClr val="FFFFFF"/>
                </a:solidFill>
                <a:latin typeface="Trebuchet MS"/>
              </a:rPr>
              <a:t>o</a:t>
            </a:r>
            <a:endParaRPr lang="en-US" sz="2550" b="1" spc="75" dirty="0">
              <a:solidFill>
                <a:srgbClr val="FFFFFF"/>
              </a:solidFill>
              <a:latin typeface="Trebuchet MS"/>
              <a:cs typeface="Lucida Sans Unicode"/>
            </a:endParaRPr>
          </a:p>
          <a:p>
            <a:pPr marL="1219835" marR="5080" indent="-1207770">
              <a:lnSpc>
                <a:spcPct val="122500"/>
              </a:lnSpc>
              <a:spcBef>
                <a:spcPts val="5"/>
              </a:spcBef>
              <a:tabLst>
                <a:tab pos="1185545" algn="l"/>
              </a:tabLst>
            </a:pPr>
            <a:r>
              <a:rPr sz="2550" b="1" spc="-10" dirty="0">
                <a:solidFill>
                  <a:srgbClr val="FFFFFF"/>
                </a:solidFill>
                <a:latin typeface="Trebuchet MS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office@askfor.ro</a:t>
            </a:r>
            <a:endParaRPr sz="2550" b="1" dirty="0">
              <a:latin typeface="Trebuchet MS"/>
              <a:cs typeface="Lucida Sans Unicode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6172199"/>
              <a:ext cx="2531828" cy="411479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39669" y="0"/>
              <a:ext cx="2848329" cy="373868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257604" y="1747571"/>
              <a:ext cx="7886699" cy="5905499"/>
            </a:xfrm>
            <a:prstGeom prst="rect">
              <a:avLst/>
            </a:prstGeom>
          </p:spPr>
        </p:pic>
      </p:grpSp>
      <p:sp>
        <p:nvSpPr>
          <p:cNvPr id="9" name="object 9" descr="$PPTXTitle"/>
          <p:cNvSpPr txBox="1">
            <a:spLocks noGrp="1"/>
          </p:cNvSpPr>
          <p:nvPr>
            <p:ph type="title"/>
          </p:nvPr>
        </p:nvSpPr>
        <p:spPr>
          <a:xfrm>
            <a:off x="1565481" y="2076303"/>
            <a:ext cx="7273925" cy="11804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550" spc="935" dirty="0">
                <a:solidFill>
                  <a:srgbClr val="7D153B"/>
                </a:solidFill>
              </a:rPr>
              <a:t>Va</a:t>
            </a:r>
            <a:r>
              <a:rPr sz="7550" spc="-665" dirty="0">
                <a:solidFill>
                  <a:srgbClr val="7D153B"/>
                </a:solidFill>
              </a:rPr>
              <a:t> </a:t>
            </a:r>
            <a:r>
              <a:rPr sz="7550" spc="645" dirty="0">
                <a:solidFill>
                  <a:srgbClr val="7D153B"/>
                </a:solidFill>
              </a:rPr>
              <a:t>mulțumim!</a:t>
            </a:r>
            <a:endParaRPr sz="75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5351" y="979015"/>
            <a:ext cx="16635172" cy="1202072"/>
          </a:xfrm>
          <a:prstGeom prst="rect">
            <a:avLst/>
          </a:prstGeom>
        </p:spPr>
        <p:txBody>
          <a:bodyPr vert="horz" wrap="square" lIns="0" tIns="337007" rIns="0" bIns="0" rtlCol="0">
            <a:spAutoFit/>
          </a:bodyPr>
          <a:lstStyle/>
          <a:p>
            <a:pPr marL="1381760">
              <a:lnSpc>
                <a:spcPct val="100000"/>
              </a:lnSpc>
              <a:spcBef>
                <a:spcPts val="90"/>
              </a:spcBef>
            </a:pPr>
            <a:r>
              <a:rPr spc="520" dirty="0"/>
              <a:t>Ce</a:t>
            </a:r>
            <a:r>
              <a:rPr spc="-490" dirty="0"/>
              <a:t> </a:t>
            </a:r>
            <a:r>
              <a:rPr spc="405" dirty="0"/>
              <a:t>sunt</a:t>
            </a:r>
            <a:r>
              <a:rPr spc="-490" dirty="0"/>
              <a:t> </a:t>
            </a:r>
            <a:r>
              <a:rPr spc="180" dirty="0"/>
              <a:t>veniturile</a:t>
            </a:r>
            <a:r>
              <a:rPr spc="-490" dirty="0"/>
              <a:t> </a:t>
            </a:r>
            <a:r>
              <a:rPr spc="315" dirty="0"/>
              <a:t>din</a:t>
            </a:r>
            <a:r>
              <a:rPr spc="-490" dirty="0"/>
              <a:t> </a:t>
            </a:r>
            <a:r>
              <a:rPr spc="210" dirty="0"/>
              <a:t>drepturi</a:t>
            </a:r>
            <a:r>
              <a:rPr spc="-490" dirty="0"/>
              <a:t> </a:t>
            </a:r>
            <a:r>
              <a:rPr spc="370" dirty="0"/>
              <a:t>de</a:t>
            </a:r>
            <a:r>
              <a:rPr spc="-490" dirty="0"/>
              <a:t> </a:t>
            </a:r>
            <a:r>
              <a:rPr spc="310" dirty="0" err="1"/>
              <a:t>autor</a:t>
            </a:r>
            <a:r>
              <a:rPr lang="en-US" spc="310" dirty="0"/>
              <a:t>?</a:t>
            </a:r>
            <a:endParaRPr spc="310" dirty="0"/>
          </a:p>
        </p:txBody>
      </p:sp>
      <p:sp>
        <p:nvSpPr>
          <p:cNvPr id="3" name="object 3"/>
          <p:cNvSpPr txBox="1"/>
          <p:nvPr/>
        </p:nvSpPr>
        <p:spPr>
          <a:xfrm>
            <a:off x="1420193" y="4674883"/>
            <a:ext cx="15534640" cy="19164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10"/>
              </a:spcBef>
            </a:pPr>
            <a:r>
              <a:rPr sz="3100" b="1" spc="105" dirty="0">
                <a:solidFill>
                  <a:srgbClr val="7D153B"/>
                </a:solidFill>
                <a:latin typeface="Trebuchet MS"/>
                <a:cs typeface="Trebuchet MS"/>
              </a:rPr>
              <a:t>Veniturile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20" dirty="0">
                <a:solidFill>
                  <a:srgbClr val="7D153B"/>
                </a:solidFill>
                <a:latin typeface="Trebuchet MS"/>
                <a:cs typeface="Trebuchet MS"/>
              </a:rPr>
              <a:t>drepturi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autor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9" dirty="0">
                <a:solidFill>
                  <a:srgbClr val="7D153B"/>
                </a:solidFill>
                <a:latin typeface="Trebuchet MS"/>
                <a:cs typeface="Trebuchet MS"/>
              </a:rPr>
              <a:t>sunt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00" dirty="0">
                <a:solidFill>
                  <a:srgbClr val="7D153B"/>
                </a:solidFill>
                <a:latin typeface="Trebuchet MS"/>
                <a:cs typeface="Trebuchet MS"/>
              </a:rPr>
              <a:t>veniturile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obținute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65" dirty="0">
                <a:solidFill>
                  <a:srgbClr val="7D153B"/>
                </a:solidFill>
                <a:latin typeface="Trebuchet MS"/>
                <a:cs typeface="Trebuchet MS"/>
              </a:rPr>
              <a:t>valorificarea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0" dirty="0">
                <a:solidFill>
                  <a:srgbClr val="7D153B"/>
                </a:solidFill>
                <a:latin typeface="Trebuchet MS"/>
                <a:cs typeface="Trebuchet MS"/>
              </a:rPr>
              <a:t>unei </a:t>
            </a:r>
            <a:r>
              <a:rPr sz="3100" b="1" spc="120" dirty="0">
                <a:solidFill>
                  <a:srgbClr val="7D153B"/>
                </a:solidFill>
                <a:latin typeface="Trebuchet MS"/>
                <a:cs typeface="Trebuchet MS"/>
              </a:rPr>
              <a:t>creații</a:t>
            </a:r>
            <a:r>
              <a:rPr sz="31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90" dirty="0">
                <a:solidFill>
                  <a:srgbClr val="7D153B"/>
                </a:solidFill>
                <a:latin typeface="Trebuchet MS"/>
                <a:cs typeface="Trebuchet MS"/>
              </a:rPr>
              <a:t>intelectuale.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Autorul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50" dirty="0">
                <a:solidFill>
                  <a:srgbClr val="7D153B"/>
                </a:solidFill>
                <a:latin typeface="Trebuchet MS"/>
                <a:cs typeface="Trebuchet MS"/>
              </a:rPr>
              <a:t>nu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vinde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5" dirty="0">
                <a:solidFill>
                  <a:srgbClr val="7D153B"/>
                </a:solidFill>
                <a:latin typeface="Trebuchet MS"/>
                <a:cs typeface="Trebuchet MS"/>
              </a:rPr>
              <a:t>opera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55" dirty="0">
                <a:solidFill>
                  <a:srgbClr val="7D153B"/>
                </a:solidFill>
                <a:latin typeface="Trebuchet MS"/>
                <a:cs typeface="Trebuchet MS"/>
              </a:rPr>
              <a:t>în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95" dirty="0">
                <a:solidFill>
                  <a:srgbClr val="7D153B"/>
                </a:solidFill>
                <a:latin typeface="Trebuchet MS"/>
                <a:cs typeface="Trebuchet MS"/>
              </a:rPr>
              <a:t>sine,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5" dirty="0">
                <a:solidFill>
                  <a:srgbClr val="7D153B"/>
                </a:solidFill>
                <a:latin typeface="Trebuchet MS"/>
                <a:cs typeface="Trebuchet MS"/>
              </a:rPr>
              <a:t>ci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0" dirty="0">
                <a:solidFill>
                  <a:srgbClr val="7D153B"/>
                </a:solidFill>
                <a:latin typeface="Trebuchet MS"/>
                <a:cs typeface="Trebuchet MS"/>
              </a:rPr>
              <a:t>dreptul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75" dirty="0">
                <a:solidFill>
                  <a:srgbClr val="7D153B"/>
                </a:solidFill>
                <a:latin typeface="Trebuchet MS"/>
                <a:cs typeface="Trebuchet MS"/>
              </a:rPr>
              <a:t>utilizare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445" dirty="0">
                <a:solidFill>
                  <a:srgbClr val="7D153B"/>
                </a:solidFill>
                <a:latin typeface="Trebuchet MS"/>
                <a:cs typeface="Trebuchet MS"/>
              </a:rPr>
              <a:t>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60" dirty="0">
                <a:solidFill>
                  <a:srgbClr val="7D153B"/>
                </a:solidFill>
                <a:latin typeface="Trebuchet MS"/>
                <a:cs typeface="Trebuchet MS"/>
              </a:rPr>
              <a:t>acesteia.</a:t>
            </a:r>
            <a:endParaRPr sz="3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79160" y="9226724"/>
            <a:ext cx="6423660" cy="89979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900" b="1" spc="95" dirty="0">
                <a:solidFill>
                  <a:srgbClr val="7D153B"/>
                </a:solidFill>
                <a:latin typeface="Trebuchet MS"/>
                <a:cs typeface="Trebuchet MS"/>
              </a:rPr>
              <a:t>Reglementare:</a:t>
            </a:r>
            <a:endParaRPr sz="1900">
              <a:latin typeface="Trebuchet MS"/>
              <a:cs typeface="Trebuchet MS"/>
            </a:endParaRPr>
          </a:p>
          <a:p>
            <a:pPr marL="186055" indent="-173355">
              <a:lnSpc>
                <a:spcPct val="100000"/>
              </a:lnSpc>
              <a:spcBef>
                <a:spcPts val="10"/>
              </a:spcBef>
              <a:buChar char="•"/>
              <a:tabLst>
                <a:tab pos="186055" algn="l"/>
              </a:tabLst>
            </a:pPr>
            <a:r>
              <a:rPr sz="1900" b="1" spc="125" dirty="0">
                <a:solidFill>
                  <a:srgbClr val="7D153B"/>
                </a:solidFill>
                <a:latin typeface="Trebuchet MS"/>
                <a:cs typeface="Trebuchet MS"/>
              </a:rPr>
              <a:t>Legea</a:t>
            </a:r>
            <a:r>
              <a:rPr sz="1900" b="1" spc="-15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-10" dirty="0">
                <a:solidFill>
                  <a:srgbClr val="7D153B"/>
                </a:solidFill>
                <a:latin typeface="Trebuchet MS"/>
                <a:cs typeface="Trebuchet MS"/>
              </a:rPr>
              <a:t>nr.</a:t>
            </a:r>
            <a:r>
              <a:rPr sz="1900" b="1" spc="-1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dirty="0">
                <a:solidFill>
                  <a:srgbClr val="7D153B"/>
                </a:solidFill>
                <a:latin typeface="Trebuchet MS"/>
                <a:cs typeface="Trebuchet MS"/>
              </a:rPr>
              <a:t>8/1996</a:t>
            </a:r>
            <a:r>
              <a:rPr sz="1900" b="1" spc="-1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95" dirty="0">
                <a:solidFill>
                  <a:srgbClr val="7D153B"/>
                </a:solidFill>
                <a:latin typeface="Trebuchet MS"/>
                <a:cs typeface="Trebuchet MS"/>
              </a:rPr>
              <a:t>privind</a:t>
            </a:r>
            <a:r>
              <a:rPr sz="1900" b="1" spc="-1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85" dirty="0">
                <a:solidFill>
                  <a:srgbClr val="7D153B"/>
                </a:solidFill>
                <a:latin typeface="Trebuchet MS"/>
                <a:cs typeface="Trebuchet MS"/>
              </a:rPr>
              <a:t>dreptul</a:t>
            </a:r>
            <a:r>
              <a:rPr sz="1900" b="1" spc="-1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14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1900" b="1" spc="-15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95" dirty="0">
                <a:solidFill>
                  <a:srgbClr val="7D153B"/>
                </a:solidFill>
                <a:latin typeface="Trebuchet MS"/>
                <a:cs typeface="Trebuchet MS"/>
              </a:rPr>
              <a:t>autor</a:t>
            </a:r>
            <a:endParaRPr sz="1900">
              <a:latin typeface="Trebuchet MS"/>
              <a:cs typeface="Trebuchet MS"/>
            </a:endParaRPr>
          </a:p>
          <a:p>
            <a:pPr marL="186055" indent="-173355">
              <a:lnSpc>
                <a:spcPct val="100000"/>
              </a:lnSpc>
              <a:spcBef>
                <a:spcPts val="15"/>
              </a:spcBef>
              <a:buChar char="•"/>
              <a:tabLst>
                <a:tab pos="186055" algn="l"/>
              </a:tabLst>
            </a:pPr>
            <a:r>
              <a:rPr sz="1900" b="1" spc="150" dirty="0">
                <a:solidFill>
                  <a:srgbClr val="7D153B"/>
                </a:solidFill>
                <a:latin typeface="Trebuchet MS"/>
                <a:cs typeface="Trebuchet MS"/>
              </a:rPr>
              <a:t>Codul</a:t>
            </a:r>
            <a:r>
              <a:rPr sz="1900" b="1" spc="-1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110" dirty="0">
                <a:solidFill>
                  <a:srgbClr val="7D153B"/>
                </a:solidFill>
                <a:latin typeface="Trebuchet MS"/>
                <a:cs typeface="Trebuchet MS"/>
              </a:rPr>
              <a:t>fiscal</a:t>
            </a:r>
            <a:r>
              <a:rPr sz="1900" b="1" spc="-1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630" dirty="0">
                <a:solidFill>
                  <a:srgbClr val="7D153B"/>
                </a:solidFill>
                <a:latin typeface="Trebuchet MS"/>
                <a:cs typeface="Trebuchet MS"/>
              </a:rPr>
              <a:t>–</a:t>
            </a:r>
            <a:r>
              <a:rPr sz="1900" b="1" spc="-1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70" dirty="0">
                <a:solidFill>
                  <a:srgbClr val="7D153B"/>
                </a:solidFill>
                <a:latin typeface="Trebuchet MS"/>
                <a:cs typeface="Trebuchet MS"/>
              </a:rPr>
              <a:t>venituri</a:t>
            </a:r>
            <a:r>
              <a:rPr sz="1900" b="1" spc="-1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114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1900" b="1" spc="-1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85" dirty="0">
                <a:solidFill>
                  <a:srgbClr val="7D153B"/>
                </a:solidFill>
                <a:latin typeface="Trebuchet MS"/>
                <a:cs typeface="Trebuchet MS"/>
              </a:rPr>
              <a:t>proprietate</a:t>
            </a:r>
            <a:r>
              <a:rPr sz="1900" b="1" spc="-1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1900" b="1" spc="90" dirty="0">
                <a:solidFill>
                  <a:srgbClr val="7D153B"/>
                </a:solidFill>
                <a:latin typeface="Trebuchet MS"/>
                <a:cs typeface="Trebuchet MS"/>
              </a:rPr>
              <a:t>intelectuală</a:t>
            </a:r>
            <a:endParaRPr sz="1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95351" y="979015"/>
            <a:ext cx="16635172" cy="1234083"/>
          </a:xfrm>
          <a:prstGeom prst="rect">
            <a:avLst/>
          </a:prstGeom>
        </p:spPr>
        <p:txBody>
          <a:bodyPr vert="horz" wrap="square" lIns="0" tIns="368708" rIns="0" bIns="0" rtlCol="0">
            <a:spAutoFit/>
          </a:bodyPr>
          <a:lstStyle/>
          <a:p>
            <a:pPr marL="3585210">
              <a:lnSpc>
                <a:spcPct val="100000"/>
              </a:lnSpc>
              <a:spcBef>
                <a:spcPts val="90"/>
              </a:spcBef>
            </a:pPr>
            <a:r>
              <a:rPr spc="520" dirty="0"/>
              <a:t>Ce</a:t>
            </a:r>
            <a:r>
              <a:rPr spc="-500" dirty="0"/>
              <a:t> </a:t>
            </a:r>
            <a:r>
              <a:rPr spc="295" dirty="0"/>
              <a:t>este</a:t>
            </a:r>
            <a:r>
              <a:rPr spc="-495" dirty="0"/>
              <a:t> </a:t>
            </a:r>
            <a:r>
              <a:rPr spc="380" dirty="0"/>
              <a:t>o</a:t>
            </a:r>
            <a:r>
              <a:rPr spc="-500" dirty="0"/>
              <a:t> </a:t>
            </a:r>
            <a:r>
              <a:rPr spc="385" dirty="0" err="1"/>
              <a:t>operă</a:t>
            </a:r>
            <a:r>
              <a:rPr spc="-495" dirty="0"/>
              <a:t> </a:t>
            </a:r>
            <a:r>
              <a:rPr spc="254" dirty="0" err="1"/>
              <a:t>protejată</a:t>
            </a:r>
            <a:r>
              <a:rPr lang="en-US" spc="254" dirty="0"/>
              <a:t>?</a:t>
            </a:r>
            <a:endParaRPr spc="254" dirty="0"/>
          </a:p>
        </p:txBody>
      </p:sp>
      <p:sp>
        <p:nvSpPr>
          <p:cNvPr id="3" name="object 3"/>
          <p:cNvSpPr txBox="1"/>
          <p:nvPr/>
        </p:nvSpPr>
        <p:spPr>
          <a:xfrm>
            <a:off x="1570774" y="4088407"/>
            <a:ext cx="14304010" cy="52222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Sunt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protejate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05" dirty="0">
                <a:solidFill>
                  <a:srgbClr val="7D153B"/>
                </a:solidFill>
                <a:latin typeface="Trebuchet MS"/>
                <a:cs typeface="Trebuchet MS"/>
              </a:rPr>
              <a:t>creațiile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35" dirty="0">
                <a:solidFill>
                  <a:srgbClr val="7D153B"/>
                </a:solidFill>
                <a:latin typeface="Trebuchet MS"/>
                <a:cs typeface="Trebuchet MS"/>
              </a:rPr>
              <a:t>intelectuale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70" dirty="0">
                <a:solidFill>
                  <a:srgbClr val="7D153B"/>
                </a:solidFill>
                <a:latin typeface="Trebuchet MS"/>
                <a:cs typeface="Trebuchet MS"/>
              </a:rPr>
              <a:t>originale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domenii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75" dirty="0">
                <a:solidFill>
                  <a:srgbClr val="7D153B"/>
                </a:solidFill>
                <a:latin typeface="Trebuchet MS"/>
                <a:cs typeface="Trebuchet MS"/>
              </a:rPr>
              <a:t>precum:</a:t>
            </a:r>
            <a:endParaRPr sz="3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70" dirty="0">
                <a:solidFill>
                  <a:srgbClr val="7D153B"/>
                </a:solidFill>
                <a:latin typeface="Trebuchet MS"/>
                <a:cs typeface="Trebuchet MS"/>
              </a:rPr>
              <a:t>literar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30" dirty="0">
                <a:solidFill>
                  <a:srgbClr val="7D153B"/>
                </a:solidFill>
                <a:latin typeface="Trebuchet MS"/>
                <a:cs typeface="Trebuchet MS"/>
              </a:rPr>
              <a:t>artistic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75" dirty="0">
                <a:solidFill>
                  <a:srgbClr val="7D153B"/>
                </a:solidFill>
                <a:latin typeface="Trebuchet MS"/>
                <a:cs typeface="Trebuchet MS"/>
              </a:rPr>
              <a:t>științific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65" dirty="0">
                <a:solidFill>
                  <a:srgbClr val="7D153B"/>
                </a:solidFill>
                <a:latin typeface="Trebuchet MS"/>
                <a:cs typeface="Trebuchet MS"/>
              </a:rPr>
              <a:t>software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35" dirty="0">
                <a:solidFill>
                  <a:srgbClr val="7D153B"/>
                </a:solidFill>
                <a:latin typeface="Trebuchet MS"/>
                <a:cs typeface="Trebuchet MS"/>
              </a:rPr>
              <a:t>fotografie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254" dirty="0">
                <a:solidFill>
                  <a:srgbClr val="7D153B"/>
                </a:solidFill>
                <a:latin typeface="Trebuchet MS"/>
                <a:cs typeface="Trebuchet MS"/>
              </a:rPr>
              <a:t>design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ct val="100000"/>
              </a:lnSpc>
              <a:buChar char="•"/>
              <a:tabLst>
                <a:tab pos="294640" algn="l"/>
              </a:tabLst>
            </a:pPr>
            <a:r>
              <a:rPr sz="3100" b="1" spc="175" dirty="0">
                <a:solidFill>
                  <a:srgbClr val="7D153B"/>
                </a:solidFill>
                <a:latin typeface="Trebuchet MS"/>
                <a:cs typeface="Trebuchet MS"/>
              </a:rPr>
              <a:t>audiovizual</a:t>
            </a:r>
            <a:endParaRPr sz="3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100" b="1" spc="135" dirty="0">
                <a:solidFill>
                  <a:srgbClr val="7D153B"/>
                </a:solidFill>
                <a:latin typeface="Trebuchet MS"/>
                <a:cs typeface="Trebuchet MS"/>
              </a:rPr>
              <a:t>Protecția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60" dirty="0">
                <a:solidFill>
                  <a:srgbClr val="7D153B"/>
                </a:solidFill>
                <a:latin typeface="Trebuchet MS"/>
                <a:cs typeface="Trebuchet MS"/>
              </a:rPr>
              <a:t>apare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60" dirty="0">
                <a:solidFill>
                  <a:srgbClr val="7D153B"/>
                </a:solidFill>
                <a:latin typeface="Trebuchet MS"/>
                <a:cs typeface="Trebuchet MS"/>
              </a:rPr>
              <a:t>momentul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75" dirty="0">
                <a:solidFill>
                  <a:srgbClr val="7D153B"/>
                </a:solidFill>
                <a:latin typeface="Trebuchet MS"/>
                <a:cs typeface="Trebuchet MS"/>
              </a:rPr>
              <a:t>creației,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fără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formalități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înregistrare.</a:t>
            </a:r>
            <a:endParaRPr sz="31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3066" rIns="0" bIns="0" rtlCol="0">
            <a:spAutoFit/>
          </a:bodyPr>
          <a:lstStyle/>
          <a:p>
            <a:pPr marL="4726305">
              <a:lnSpc>
                <a:spcPct val="100000"/>
              </a:lnSpc>
              <a:spcBef>
                <a:spcPts val="90"/>
              </a:spcBef>
            </a:pPr>
            <a:r>
              <a:rPr spc="290" dirty="0"/>
              <a:t>Exemple</a:t>
            </a:r>
            <a:r>
              <a:rPr spc="-490" dirty="0"/>
              <a:t> </a:t>
            </a:r>
            <a:r>
              <a:rPr spc="370" dirty="0"/>
              <a:t>de</a:t>
            </a:r>
            <a:r>
              <a:rPr spc="-490" dirty="0"/>
              <a:t> </a:t>
            </a:r>
            <a:r>
              <a:rPr spc="254" dirty="0"/>
              <a:t>activități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98311" y="4294466"/>
            <a:ext cx="9103360" cy="427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Venituri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20" dirty="0">
                <a:solidFill>
                  <a:srgbClr val="7D153B"/>
                </a:solidFill>
                <a:latin typeface="Trebuchet MS"/>
                <a:cs typeface="Trebuchet MS"/>
              </a:rPr>
              <a:t>drepturi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autor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pot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90" dirty="0">
                <a:solidFill>
                  <a:srgbClr val="7D153B"/>
                </a:solidFill>
                <a:latin typeface="Trebuchet MS"/>
                <a:cs typeface="Trebuchet MS"/>
              </a:rPr>
              <a:t>apărea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45" dirty="0">
                <a:solidFill>
                  <a:srgbClr val="7D153B"/>
                </a:solidFill>
                <a:latin typeface="Trebuchet MS"/>
                <a:cs typeface="Trebuchet MS"/>
              </a:rPr>
              <a:t>din: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90" dirty="0">
                <a:solidFill>
                  <a:srgbClr val="7D153B"/>
                </a:solidFill>
                <a:latin typeface="Trebuchet MS"/>
                <a:cs typeface="Trebuchet MS"/>
              </a:rPr>
              <a:t>articole,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80" dirty="0">
                <a:solidFill>
                  <a:srgbClr val="7D153B"/>
                </a:solidFill>
                <a:latin typeface="Trebuchet MS"/>
                <a:cs typeface="Trebuchet MS"/>
              </a:rPr>
              <a:t>cărți,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5" dirty="0">
                <a:solidFill>
                  <a:srgbClr val="7D153B"/>
                </a:solidFill>
                <a:latin typeface="Trebuchet MS"/>
                <a:cs typeface="Trebuchet MS"/>
              </a:rPr>
              <a:t>studii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45" dirty="0">
                <a:solidFill>
                  <a:srgbClr val="7D153B"/>
                </a:solidFill>
                <a:latin typeface="Trebuchet MS"/>
                <a:cs typeface="Trebuchet MS"/>
              </a:rPr>
              <a:t>fotografie</a:t>
            </a:r>
            <a:r>
              <a:rPr sz="3100" b="1" spc="-2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și</a:t>
            </a:r>
            <a:r>
              <a:rPr sz="3100" b="1" spc="-25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0" dirty="0">
                <a:solidFill>
                  <a:srgbClr val="7D153B"/>
                </a:solidFill>
                <a:latin typeface="Trebuchet MS"/>
                <a:cs typeface="Trebuchet MS"/>
              </a:rPr>
              <a:t>ilustrație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265" dirty="0">
                <a:solidFill>
                  <a:srgbClr val="7D153B"/>
                </a:solidFill>
                <a:latin typeface="Trebuchet MS"/>
                <a:cs typeface="Trebuchet MS"/>
              </a:rPr>
              <a:t>design</a:t>
            </a:r>
            <a:r>
              <a:rPr sz="31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grafic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40" dirty="0">
                <a:solidFill>
                  <a:srgbClr val="7D153B"/>
                </a:solidFill>
                <a:latin typeface="Trebuchet MS"/>
                <a:cs typeface="Trebuchet MS"/>
              </a:rPr>
              <a:t>dezvoltare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65" dirty="0">
                <a:solidFill>
                  <a:srgbClr val="7D153B"/>
                </a:solidFill>
                <a:latin typeface="Trebuchet MS"/>
                <a:cs typeface="Trebuchet MS"/>
              </a:rPr>
              <a:t>software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20" dirty="0">
                <a:solidFill>
                  <a:srgbClr val="7D153B"/>
                </a:solidFill>
                <a:latin typeface="Trebuchet MS"/>
                <a:cs typeface="Trebuchet MS"/>
              </a:rPr>
              <a:t>creații</a:t>
            </a:r>
            <a:r>
              <a:rPr sz="31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muzicale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60" dirty="0">
                <a:solidFill>
                  <a:srgbClr val="7D153B"/>
                </a:solidFill>
                <a:latin typeface="Trebuchet MS"/>
                <a:cs typeface="Trebuchet MS"/>
              </a:rPr>
              <a:t>cursuri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360" dirty="0">
                <a:solidFill>
                  <a:srgbClr val="7D153B"/>
                </a:solidFill>
                <a:latin typeface="Trebuchet MS"/>
                <a:cs typeface="Trebuchet MS"/>
              </a:rPr>
              <a:t>sau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materiale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educaționale</a:t>
            </a:r>
            <a:endParaRPr sz="3100">
              <a:latin typeface="Trebuchet MS"/>
              <a:cs typeface="Trebuchet MS"/>
            </a:endParaRPr>
          </a:p>
          <a:p>
            <a:pPr marL="294640" indent="-281940">
              <a:lnSpc>
                <a:spcPct val="100000"/>
              </a:lnSpc>
              <a:buChar char="•"/>
              <a:tabLst>
                <a:tab pos="294640" algn="l"/>
              </a:tabLst>
            </a:pPr>
            <a:r>
              <a:rPr sz="3100" b="1" spc="160" dirty="0">
                <a:solidFill>
                  <a:srgbClr val="7D153B"/>
                </a:solidFill>
                <a:latin typeface="Trebuchet MS"/>
                <a:cs typeface="Trebuchet MS"/>
              </a:rPr>
              <a:t>conținut</a:t>
            </a:r>
            <a:r>
              <a:rPr sz="310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75" dirty="0">
                <a:solidFill>
                  <a:srgbClr val="7D153B"/>
                </a:solidFill>
                <a:latin typeface="Trebuchet MS"/>
                <a:cs typeface="Trebuchet MS"/>
              </a:rPr>
              <a:t>digital</a:t>
            </a:r>
            <a:endParaRPr sz="3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90072" y="8132617"/>
            <a:ext cx="8707755" cy="1225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6730">
              <a:lnSpc>
                <a:spcPct val="123000"/>
              </a:lnSpc>
              <a:spcBef>
                <a:spcPts val="100"/>
              </a:spcBef>
            </a:pPr>
            <a:r>
              <a:rPr sz="3200" b="1" spc="160" dirty="0">
                <a:solidFill>
                  <a:srgbClr val="7D153B"/>
                </a:solidFill>
                <a:latin typeface="Trebuchet MS"/>
                <a:cs typeface="Trebuchet MS"/>
              </a:rPr>
              <a:t>Relația</a:t>
            </a:r>
            <a:r>
              <a:rPr sz="32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110" dirty="0">
                <a:solidFill>
                  <a:srgbClr val="7D153B"/>
                </a:solidFill>
                <a:latin typeface="Trebuchet MS"/>
                <a:cs typeface="Trebuchet MS"/>
              </a:rPr>
              <a:t>dintre</a:t>
            </a:r>
            <a:r>
              <a:rPr sz="32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145" dirty="0">
                <a:solidFill>
                  <a:srgbClr val="7D153B"/>
                </a:solidFill>
                <a:latin typeface="Trebuchet MS"/>
                <a:cs typeface="Trebuchet MS"/>
              </a:rPr>
              <a:t>părți</a:t>
            </a:r>
            <a:r>
              <a:rPr sz="32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260" dirty="0">
                <a:solidFill>
                  <a:srgbClr val="7D153B"/>
                </a:solidFill>
                <a:latin typeface="Trebuchet MS"/>
                <a:cs typeface="Trebuchet MS"/>
              </a:rPr>
              <a:t>se</a:t>
            </a:r>
            <a:r>
              <a:rPr sz="32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175" dirty="0">
                <a:solidFill>
                  <a:srgbClr val="7D153B"/>
                </a:solidFill>
                <a:latin typeface="Trebuchet MS"/>
                <a:cs typeface="Trebuchet MS"/>
              </a:rPr>
              <a:t>stabilește</a:t>
            </a:r>
            <a:r>
              <a:rPr sz="32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40" dirty="0">
                <a:solidFill>
                  <a:srgbClr val="7D153B"/>
                </a:solidFill>
                <a:latin typeface="Trebuchet MS"/>
                <a:cs typeface="Trebuchet MS"/>
              </a:rPr>
              <a:t>prin: </a:t>
            </a:r>
            <a:r>
              <a:rPr sz="3200" b="1" spc="185" dirty="0">
                <a:solidFill>
                  <a:srgbClr val="7D153B"/>
                </a:solidFill>
                <a:latin typeface="Trebuchet MS"/>
                <a:cs typeface="Trebuchet MS"/>
              </a:rPr>
              <a:t>contract</a:t>
            </a:r>
            <a:r>
              <a:rPr sz="3200" b="1" spc="-28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200" b="1" spc="-28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200" dirty="0">
                <a:solidFill>
                  <a:srgbClr val="7D153B"/>
                </a:solidFill>
                <a:latin typeface="Trebuchet MS"/>
                <a:cs typeface="Trebuchet MS"/>
              </a:rPr>
              <a:t>cesiune</a:t>
            </a:r>
            <a:r>
              <a:rPr sz="3200" b="1" spc="-28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455" dirty="0">
                <a:solidFill>
                  <a:srgbClr val="7D153B"/>
                </a:solidFill>
                <a:latin typeface="Trebuchet MS"/>
                <a:cs typeface="Trebuchet MS"/>
              </a:rPr>
              <a:t>a</a:t>
            </a:r>
            <a:r>
              <a:rPr sz="3200" b="1" spc="-28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105" dirty="0">
                <a:solidFill>
                  <a:srgbClr val="7D153B"/>
                </a:solidFill>
                <a:latin typeface="Trebuchet MS"/>
                <a:cs typeface="Trebuchet MS"/>
              </a:rPr>
              <a:t>drepturilor</a:t>
            </a:r>
            <a:r>
              <a:rPr sz="3200" b="1" spc="-28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200" b="1" spc="-28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200" b="1" spc="175" dirty="0">
                <a:solidFill>
                  <a:srgbClr val="7D153B"/>
                </a:solidFill>
                <a:latin typeface="Trebuchet MS"/>
                <a:cs typeface="Trebuchet MS"/>
              </a:rPr>
              <a:t>autor</a:t>
            </a:r>
            <a:endParaRPr sz="32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8288000" cy="3738879"/>
            <a:chOff x="0" y="0"/>
            <a:chExt cx="18288000" cy="373887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439669" y="0"/>
              <a:ext cx="2848329" cy="373868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830643"/>
              <a:ext cx="18288000" cy="1422400"/>
            </a:xfrm>
            <a:custGeom>
              <a:avLst/>
              <a:gdLst/>
              <a:ahLst/>
              <a:cxnLst/>
              <a:rect l="l" t="t" r="r" b="b"/>
              <a:pathLst>
                <a:path w="18288000" h="1422400">
                  <a:moveTo>
                    <a:pt x="18288000" y="1421885"/>
                  </a:moveTo>
                  <a:lnTo>
                    <a:pt x="0" y="1421885"/>
                  </a:lnTo>
                  <a:lnTo>
                    <a:pt x="0" y="0"/>
                  </a:lnTo>
                  <a:lnTo>
                    <a:pt x="18288000" y="0"/>
                  </a:lnTo>
                  <a:lnTo>
                    <a:pt x="18288000" y="1421885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2385" rIns="0" bIns="0" rtlCol="0">
            <a:spAutoFit/>
          </a:bodyPr>
          <a:lstStyle/>
          <a:p>
            <a:pPr marL="197485">
              <a:lnSpc>
                <a:spcPct val="100000"/>
              </a:lnSpc>
              <a:spcBef>
                <a:spcPts val="90"/>
              </a:spcBef>
            </a:pPr>
            <a:r>
              <a:rPr spc="170" dirty="0"/>
              <a:t>Părțile</a:t>
            </a:r>
            <a:r>
              <a:rPr spc="-475" dirty="0"/>
              <a:t> </a:t>
            </a:r>
            <a:r>
              <a:rPr spc="335" dirty="0"/>
              <a:t>implicate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08051" y="3279674"/>
            <a:ext cx="8242300" cy="4354830"/>
          </a:xfrm>
          <a:prstGeom prst="rect">
            <a:avLst/>
          </a:prstGeom>
          <a:solidFill>
            <a:srgbClr val="7D153B"/>
          </a:solidFill>
        </p:spPr>
        <p:txBody>
          <a:bodyPr vert="horz" wrap="square" lIns="0" tIns="93980" rIns="0" bIns="0" rtlCol="0">
            <a:spAutoFit/>
          </a:bodyPr>
          <a:lstStyle/>
          <a:p>
            <a:pPr marL="656590" marR="1046480" indent="2344420">
              <a:lnSpc>
                <a:spcPts val="11160"/>
              </a:lnSpc>
              <a:spcBef>
                <a:spcPts val="740"/>
              </a:spcBef>
            </a:pPr>
            <a:r>
              <a:rPr sz="3750" b="1" spc="170" dirty="0">
                <a:solidFill>
                  <a:srgbClr val="FFFFFF"/>
                </a:solidFill>
                <a:latin typeface="Trebuchet MS"/>
                <a:cs typeface="Trebuchet MS"/>
              </a:rPr>
              <a:t>Autorul </a:t>
            </a:r>
            <a:r>
              <a:rPr sz="3750" b="1" spc="325" dirty="0">
                <a:solidFill>
                  <a:srgbClr val="FFFFFF"/>
                </a:solidFill>
                <a:latin typeface="Trebuchet MS"/>
                <a:cs typeface="Trebuchet MS"/>
              </a:rPr>
              <a:t>persoana</a:t>
            </a:r>
            <a:r>
              <a:rPr sz="3750" b="1" spc="-3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110" dirty="0">
                <a:solidFill>
                  <a:srgbClr val="FFFFFF"/>
                </a:solidFill>
                <a:latin typeface="Trebuchet MS"/>
                <a:cs typeface="Trebuchet MS"/>
              </a:rPr>
              <a:t>fizică</a:t>
            </a:r>
            <a:r>
              <a:rPr sz="3750" b="1" spc="-3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245" dirty="0">
                <a:solidFill>
                  <a:srgbClr val="FFFFFF"/>
                </a:solidFill>
                <a:latin typeface="Trebuchet MS"/>
                <a:cs typeface="Trebuchet MS"/>
              </a:rPr>
              <a:t>ce</a:t>
            </a:r>
            <a:r>
              <a:rPr sz="3750" b="1" spc="-3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215" dirty="0">
                <a:solidFill>
                  <a:srgbClr val="FFFFFF"/>
                </a:solidFill>
                <a:latin typeface="Trebuchet MS"/>
                <a:cs typeface="Trebuchet MS"/>
              </a:rPr>
              <a:t>creează</a:t>
            </a:r>
            <a:endParaRPr sz="3750">
              <a:latin typeface="Trebuchet MS"/>
              <a:cs typeface="Trebuchet MS"/>
            </a:endParaRPr>
          </a:p>
          <a:p>
            <a:pPr marR="389890" algn="ctr">
              <a:lnSpc>
                <a:spcPts val="4100"/>
              </a:lnSpc>
            </a:pPr>
            <a:r>
              <a:rPr sz="3750" b="1" spc="245" dirty="0">
                <a:solidFill>
                  <a:srgbClr val="FFFFFF"/>
                </a:solidFill>
                <a:latin typeface="Trebuchet MS"/>
                <a:cs typeface="Trebuchet MS"/>
              </a:rPr>
              <a:t>opera</a:t>
            </a:r>
            <a:endParaRPr sz="375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18022" y="8479317"/>
            <a:ext cx="1678588" cy="156504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463204" y="3279674"/>
            <a:ext cx="8415020" cy="4354830"/>
          </a:xfrm>
          <a:prstGeom prst="rect">
            <a:avLst/>
          </a:prstGeom>
          <a:solidFill>
            <a:srgbClr val="7D153B"/>
          </a:solidFill>
        </p:spPr>
        <p:txBody>
          <a:bodyPr vert="horz" wrap="square" lIns="0" tIns="2038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605"/>
              </a:spcBef>
            </a:pPr>
            <a:endParaRPr sz="37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3750" b="1" spc="145" dirty="0">
                <a:solidFill>
                  <a:srgbClr val="FFFFFF"/>
                </a:solidFill>
                <a:latin typeface="Trebuchet MS"/>
                <a:cs typeface="Trebuchet MS"/>
              </a:rPr>
              <a:t>Beneficiarul/clientul</a:t>
            </a:r>
            <a:endParaRPr sz="37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3750">
              <a:latin typeface="Trebuchet MS"/>
              <a:cs typeface="Trebuchet MS"/>
            </a:endParaRPr>
          </a:p>
          <a:p>
            <a:pPr marL="474345" marR="467359" algn="ctr">
              <a:lnSpc>
                <a:spcPct val="124000"/>
              </a:lnSpc>
            </a:pPr>
            <a:r>
              <a:rPr sz="3750" b="1" spc="325" dirty="0">
                <a:solidFill>
                  <a:srgbClr val="FFFFFF"/>
                </a:solidFill>
                <a:latin typeface="Trebuchet MS"/>
                <a:cs typeface="Trebuchet MS"/>
              </a:rPr>
              <a:t>persoana</a:t>
            </a:r>
            <a:r>
              <a:rPr sz="3750" b="1" spc="-3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110" dirty="0">
                <a:solidFill>
                  <a:srgbClr val="FFFFFF"/>
                </a:solidFill>
                <a:latin typeface="Trebuchet MS"/>
                <a:cs typeface="Trebuchet MS"/>
              </a:rPr>
              <a:t>fizică</a:t>
            </a:r>
            <a:r>
              <a:rPr sz="3750" b="1" spc="-3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440" dirty="0">
                <a:solidFill>
                  <a:srgbClr val="FFFFFF"/>
                </a:solidFill>
                <a:latin typeface="Trebuchet MS"/>
                <a:cs typeface="Trebuchet MS"/>
              </a:rPr>
              <a:t>sau</a:t>
            </a:r>
            <a:r>
              <a:rPr sz="3750" b="1" spc="-3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155" dirty="0">
                <a:solidFill>
                  <a:srgbClr val="FFFFFF"/>
                </a:solidFill>
                <a:latin typeface="Trebuchet MS"/>
                <a:cs typeface="Trebuchet MS"/>
              </a:rPr>
              <a:t>juridică</a:t>
            </a:r>
            <a:r>
              <a:rPr sz="3750" b="1" spc="-3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220" dirty="0">
                <a:solidFill>
                  <a:srgbClr val="FFFFFF"/>
                </a:solidFill>
                <a:latin typeface="Trebuchet MS"/>
                <a:cs typeface="Trebuchet MS"/>
              </a:rPr>
              <a:t>ce </a:t>
            </a:r>
            <a:r>
              <a:rPr sz="3750" b="1" spc="125" dirty="0">
                <a:solidFill>
                  <a:srgbClr val="FFFFFF"/>
                </a:solidFill>
                <a:latin typeface="Trebuchet MS"/>
                <a:cs typeface="Trebuchet MS"/>
              </a:rPr>
              <a:t>utilizează</a:t>
            </a:r>
            <a:r>
              <a:rPr sz="3750" b="1" spc="-3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750" b="1" spc="245" dirty="0">
                <a:solidFill>
                  <a:srgbClr val="FFFFFF"/>
                </a:solidFill>
                <a:latin typeface="Trebuchet MS"/>
                <a:cs typeface="Trebuchet MS"/>
              </a:rPr>
              <a:t>opera</a:t>
            </a:r>
            <a:endParaRPr sz="3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4559" rIns="0" bIns="0" rtlCol="0">
            <a:spAutoFit/>
          </a:bodyPr>
          <a:lstStyle/>
          <a:p>
            <a:pPr marL="2629535">
              <a:lnSpc>
                <a:spcPct val="100000"/>
              </a:lnSpc>
              <a:spcBef>
                <a:spcPts val="90"/>
              </a:spcBef>
            </a:pPr>
            <a:r>
              <a:rPr spc="345" dirty="0"/>
              <a:t>Contractul</a:t>
            </a:r>
            <a:r>
              <a:rPr spc="-490" dirty="0"/>
              <a:t> </a:t>
            </a:r>
            <a:r>
              <a:rPr spc="370" dirty="0"/>
              <a:t>de</a:t>
            </a:r>
            <a:r>
              <a:rPr spc="-484" dirty="0"/>
              <a:t> </a:t>
            </a:r>
            <a:r>
              <a:rPr spc="210" dirty="0"/>
              <a:t>drepturi</a:t>
            </a:r>
            <a:r>
              <a:rPr spc="-484" dirty="0"/>
              <a:t> </a:t>
            </a:r>
            <a:r>
              <a:rPr spc="370" dirty="0"/>
              <a:t>de</a:t>
            </a:r>
            <a:r>
              <a:rPr spc="-484" dirty="0"/>
              <a:t> </a:t>
            </a:r>
            <a:r>
              <a:rPr spc="310" dirty="0"/>
              <a:t>autor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1835" y="4326168"/>
            <a:ext cx="14615794" cy="427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100" b="1" spc="195" dirty="0">
                <a:solidFill>
                  <a:srgbClr val="7D153B"/>
                </a:solidFill>
                <a:latin typeface="Trebuchet MS"/>
                <a:cs typeface="Trebuchet MS"/>
              </a:rPr>
              <a:t>Contractul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trebuie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409" dirty="0">
                <a:solidFill>
                  <a:srgbClr val="7D153B"/>
                </a:solidFill>
                <a:latin typeface="Trebuchet MS"/>
                <a:cs typeface="Trebuchet MS"/>
              </a:rPr>
              <a:t>să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prevadă:</a:t>
            </a:r>
            <a:endParaRPr sz="3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215" dirty="0">
                <a:solidFill>
                  <a:srgbClr val="7D153B"/>
                </a:solidFill>
                <a:latin typeface="Trebuchet MS"/>
                <a:cs typeface="Trebuchet MS"/>
              </a:rPr>
              <a:t>opera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360" dirty="0">
                <a:solidFill>
                  <a:srgbClr val="7D153B"/>
                </a:solidFill>
                <a:latin typeface="Trebuchet MS"/>
                <a:cs typeface="Trebuchet MS"/>
              </a:rPr>
              <a:t>sau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5" dirty="0">
                <a:solidFill>
                  <a:srgbClr val="7D153B"/>
                </a:solidFill>
                <a:latin typeface="Trebuchet MS"/>
                <a:cs typeface="Trebuchet MS"/>
              </a:rPr>
              <a:t>activitatea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0" dirty="0">
                <a:solidFill>
                  <a:srgbClr val="7D153B"/>
                </a:solidFill>
                <a:latin typeface="Trebuchet MS"/>
                <a:cs typeface="Trebuchet MS"/>
              </a:rPr>
              <a:t>realizată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110" dirty="0">
                <a:solidFill>
                  <a:srgbClr val="7D153B"/>
                </a:solidFill>
                <a:latin typeface="Trebuchet MS"/>
                <a:cs typeface="Trebuchet MS"/>
              </a:rPr>
              <a:t>drepturile</a:t>
            </a:r>
            <a:r>
              <a:rPr sz="31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9" dirty="0">
                <a:solidFill>
                  <a:srgbClr val="7D153B"/>
                </a:solidFill>
                <a:latin typeface="Trebuchet MS"/>
                <a:cs typeface="Trebuchet MS"/>
              </a:rPr>
              <a:t>transmise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240" dirty="0">
                <a:solidFill>
                  <a:srgbClr val="7D153B"/>
                </a:solidFill>
                <a:latin typeface="Trebuchet MS"/>
                <a:cs typeface="Trebuchet MS"/>
              </a:rPr>
              <a:t>durata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45" dirty="0">
                <a:solidFill>
                  <a:srgbClr val="7D153B"/>
                </a:solidFill>
                <a:latin typeface="Trebuchet MS"/>
                <a:cs typeface="Trebuchet MS"/>
              </a:rPr>
              <a:t>utilizării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720"/>
              </a:lnSpc>
              <a:buChar char="•"/>
              <a:tabLst>
                <a:tab pos="294640" algn="l"/>
              </a:tabLst>
            </a:pPr>
            <a:r>
              <a:rPr sz="3100" b="1" spc="200" dirty="0">
                <a:solidFill>
                  <a:srgbClr val="7D153B"/>
                </a:solidFill>
                <a:latin typeface="Trebuchet MS"/>
                <a:cs typeface="Trebuchet MS"/>
              </a:rPr>
              <a:t>remunerația</a:t>
            </a:r>
            <a:r>
              <a:rPr sz="3100" b="1" spc="-24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5" dirty="0">
                <a:solidFill>
                  <a:srgbClr val="7D153B"/>
                </a:solidFill>
                <a:latin typeface="Trebuchet MS"/>
                <a:cs typeface="Trebuchet MS"/>
              </a:rPr>
              <a:t>autorului</a:t>
            </a: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ct val="100000"/>
              </a:lnSpc>
              <a:buChar char="•"/>
              <a:tabLst>
                <a:tab pos="294640" algn="l"/>
              </a:tabLst>
            </a:pPr>
            <a:r>
              <a:rPr sz="3100" b="1" spc="275" dirty="0">
                <a:solidFill>
                  <a:srgbClr val="7D153B"/>
                </a:solidFill>
                <a:latin typeface="Trebuchet MS"/>
                <a:cs typeface="Trebuchet MS"/>
              </a:rPr>
              <a:t>modul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0" dirty="0">
                <a:solidFill>
                  <a:srgbClr val="7D153B"/>
                </a:solidFill>
                <a:latin typeface="Trebuchet MS"/>
                <a:cs typeface="Trebuchet MS"/>
              </a:rPr>
              <a:t>plată</a:t>
            </a:r>
            <a:endParaRPr sz="3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3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100" b="1" spc="195" dirty="0">
                <a:solidFill>
                  <a:srgbClr val="7D153B"/>
                </a:solidFill>
                <a:latin typeface="Trebuchet MS"/>
                <a:cs typeface="Trebuchet MS"/>
              </a:rPr>
              <a:t>Contractul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0" dirty="0">
                <a:solidFill>
                  <a:srgbClr val="7D153B"/>
                </a:solidFill>
                <a:latin typeface="Trebuchet MS"/>
                <a:cs typeface="Trebuchet MS"/>
              </a:rPr>
              <a:t>reprezintă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9" dirty="0">
                <a:solidFill>
                  <a:srgbClr val="7D153B"/>
                </a:solidFill>
                <a:latin typeface="Trebuchet MS"/>
                <a:cs typeface="Trebuchet MS"/>
              </a:rPr>
              <a:t>documentul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80" dirty="0">
                <a:solidFill>
                  <a:srgbClr val="7D153B"/>
                </a:solidFill>
                <a:latin typeface="Trebuchet MS"/>
                <a:cs typeface="Trebuchet MS"/>
              </a:rPr>
              <a:t>juridic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70" dirty="0">
                <a:solidFill>
                  <a:srgbClr val="7D153B"/>
                </a:solidFill>
                <a:latin typeface="Trebuchet MS"/>
                <a:cs typeface="Trebuchet MS"/>
              </a:rPr>
              <a:t>principal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care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20" dirty="0">
                <a:solidFill>
                  <a:srgbClr val="7D153B"/>
                </a:solidFill>
                <a:latin typeface="Trebuchet MS"/>
                <a:cs typeface="Trebuchet MS"/>
              </a:rPr>
              <a:t>justifică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70" dirty="0">
                <a:solidFill>
                  <a:srgbClr val="7D153B"/>
                </a:solidFill>
                <a:latin typeface="Trebuchet MS"/>
                <a:cs typeface="Trebuchet MS"/>
              </a:rPr>
              <a:t>venitul.</a:t>
            </a:r>
            <a:endParaRPr sz="31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69806" y="2988524"/>
            <a:ext cx="6022975" cy="6161405"/>
          </a:xfrm>
          <a:custGeom>
            <a:avLst/>
            <a:gdLst/>
            <a:ahLst/>
            <a:cxnLst/>
            <a:rect l="l" t="t" r="r" b="b"/>
            <a:pathLst>
              <a:path w="6022975" h="6161405">
                <a:moveTo>
                  <a:pt x="6022938" y="6161247"/>
                </a:moveTo>
                <a:lnTo>
                  <a:pt x="0" y="6161247"/>
                </a:lnTo>
                <a:lnTo>
                  <a:pt x="0" y="0"/>
                </a:lnTo>
                <a:lnTo>
                  <a:pt x="6022938" y="0"/>
                </a:lnTo>
                <a:lnTo>
                  <a:pt x="6022938" y="6161247"/>
                </a:lnTo>
                <a:close/>
              </a:path>
            </a:pathLst>
          </a:custGeom>
          <a:solidFill>
            <a:srgbClr val="7D153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8288000" cy="3738879"/>
            <a:chOff x="0" y="0"/>
            <a:chExt cx="18288000" cy="373887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439669" y="0"/>
              <a:ext cx="2848329" cy="373868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830643"/>
              <a:ext cx="18288000" cy="1422400"/>
            </a:xfrm>
            <a:custGeom>
              <a:avLst/>
              <a:gdLst/>
              <a:ahLst/>
              <a:cxnLst/>
              <a:rect l="l" t="t" r="r" b="b"/>
              <a:pathLst>
                <a:path w="18288000" h="1422400">
                  <a:moveTo>
                    <a:pt x="18288000" y="1421885"/>
                  </a:moveTo>
                  <a:lnTo>
                    <a:pt x="0" y="1421885"/>
                  </a:lnTo>
                  <a:lnTo>
                    <a:pt x="0" y="0"/>
                  </a:lnTo>
                  <a:lnTo>
                    <a:pt x="18288000" y="0"/>
                  </a:lnTo>
                  <a:lnTo>
                    <a:pt x="18288000" y="1421885"/>
                  </a:lnTo>
                  <a:close/>
                </a:path>
              </a:pathLst>
            </a:custGeom>
            <a:solidFill>
              <a:srgbClr val="7D15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495351" y="979015"/>
            <a:ext cx="16635172" cy="87331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785" dirty="0"/>
              <a:t>Cum</a:t>
            </a:r>
            <a:r>
              <a:rPr spc="-500" dirty="0"/>
              <a:t> </a:t>
            </a:r>
            <a:r>
              <a:rPr spc="459" dirty="0"/>
              <a:t>se</a:t>
            </a:r>
            <a:r>
              <a:rPr spc="-495" dirty="0"/>
              <a:t> </a:t>
            </a:r>
            <a:r>
              <a:rPr spc="320" dirty="0" err="1"/>
              <a:t>stabilește</a:t>
            </a:r>
            <a:r>
              <a:rPr spc="-495" dirty="0"/>
              <a:t> </a:t>
            </a:r>
            <a:r>
              <a:rPr spc="409" dirty="0" err="1"/>
              <a:t>plata</a:t>
            </a:r>
            <a:r>
              <a:rPr lang="en-US" spc="409" dirty="0"/>
              <a:t>?</a:t>
            </a:r>
            <a:endParaRPr spc="409" dirty="0"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8964" y="5598940"/>
            <a:ext cx="114300" cy="11429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8964" y="6075190"/>
            <a:ext cx="114300" cy="11429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8964" y="6551440"/>
            <a:ext cx="114300" cy="1142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8964" y="7503940"/>
            <a:ext cx="114300" cy="114299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2869806" y="2988524"/>
            <a:ext cx="6022975" cy="6161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221615" marR="2018664">
              <a:lnSpc>
                <a:spcPct val="125000"/>
              </a:lnSpc>
            </a:pPr>
            <a:r>
              <a:rPr sz="2500" b="1" spc="185" dirty="0">
                <a:solidFill>
                  <a:srgbClr val="FFFFFF"/>
                </a:solidFill>
                <a:latin typeface="Trebuchet MS"/>
                <a:cs typeface="Trebuchet MS"/>
              </a:rPr>
              <a:t>Remunerația</a:t>
            </a:r>
            <a:r>
              <a:rPr sz="2500" b="1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125" dirty="0">
                <a:solidFill>
                  <a:srgbClr val="FFFFFF"/>
                </a:solidFill>
                <a:latin typeface="Trebuchet MS"/>
                <a:cs typeface="Trebuchet MS"/>
              </a:rPr>
              <a:t>autorului </a:t>
            </a:r>
            <a:r>
              <a:rPr sz="2500" b="1" spc="190" dirty="0">
                <a:solidFill>
                  <a:srgbClr val="FFFFFF"/>
                </a:solidFill>
                <a:latin typeface="Trebuchet MS"/>
                <a:cs typeface="Trebuchet MS"/>
              </a:rPr>
              <a:t>poate</a:t>
            </a:r>
            <a:r>
              <a:rPr sz="2500" b="1" spc="-2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FFFFFF"/>
                </a:solidFill>
                <a:latin typeface="Trebuchet MS"/>
                <a:cs typeface="Trebuchet MS"/>
              </a:rPr>
              <a:t>fi:</a:t>
            </a:r>
            <a:endParaRPr sz="25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2500" dirty="0">
              <a:latin typeface="Trebuchet MS"/>
              <a:cs typeface="Trebuchet MS"/>
            </a:endParaRPr>
          </a:p>
          <a:p>
            <a:pPr marL="767715" marR="2647315">
              <a:lnSpc>
                <a:spcPct val="125000"/>
              </a:lnSpc>
            </a:pPr>
            <a:r>
              <a:rPr sz="2500" b="1" spc="355" dirty="0">
                <a:solidFill>
                  <a:srgbClr val="FFFFFF"/>
                </a:solidFill>
                <a:latin typeface="Trebuchet MS"/>
                <a:cs typeface="Trebuchet MS"/>
              </a:rPr>
              <a:t>sumă</a:t>
            </a:r>
            <a:r>
              <a:rPr sz="2500" b="1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90" dirty="0">
                <a:solidFill>
                  <a:srgbClr val="FFFFFF"/>
                </a:solidFill>
                <a:latin typeface="Trebuchet MS"/>
                <a:cs typeface="Trebuchet MS"/>
              </a:rPr>
              <a:t>fixă </a:t>
            </a:r>
            <a:r>
              <a:rPr sz="2500" b="1" spc="355" dirty="0">
                <a:solidFill>
                  <a:srgbClr val="FFFFFF"/>
                </a:solidFill>
                <a:latin typeface="Trebuchet MS"/>
                <a:cs typeface="Trebuchet MS"/>
              </a:rPr>
              <a:t>sumă</a:t>
            </a:r>
            <a:r>
              <a:rPr sz="2500" b="1" spc="-2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145" dirty="0">
                <a:solidFill>
                  <a:srgbClr val="FFFFFF"/>
                </a:solidFill>
                <a:latin typeface="Trebuchet MS"/>
                <a:cs typeface="Trebuchet MS"/>
              </a:rPr>
              <a:t>periodică</a:t>
            </a:r>
            <a:endParaRPr sz="2500" dirty="0">
              <a:latin typeface="Trebuchet MS"/>
              <a:cs typeface="Trebuchet MS"/>
            </a:endParaRPr>
          </a:p>
          <a:p>
            <a:pPr marL="426084" marR="1258570" indent="341630">
              <a:lnSpc>
                <a:spcPct val="125000"/>
              </a:lnSpc>
            </a:pPr>
            <a:r>
              <a:rPr sz="2500" b="1" spc="150" dirty="0">
                <a:solidFill>
                  <a:srgbClr val="FFFFFF"/>
                </a:solidFill>
                <a:latin typeface="Trebuchet MS"/>
                <a:cs typeface="Trebuchet MS"/>
              </a:rPr>
              <a:t>procent</a:t>
            </a:r>
            <a:r>
              <a:rPr sz="2500" b="1" spc="-2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155" dirty="0">
                <a:solidFill>
                  <a:srgbClr val="FFFFFF"/>
                </a:solidFill>
                <a:latin typeface="Trebuchet MS"/>
                <a:cs typeface="Trebuchet MS"/>
              </a:rPr>
              <a:t>din</a:t>
            </a:r>
            <a:r>
              <a:rPr sz="2500" b="1" spc="-2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00" b="1" spc="160" dirty="0">
                <a:solidFill>
                  <a:srgbClr val="FFFFFF"/>
                </a:solidFill>
                <a:latin typeface="Trebuchet MS"/>
                <a:cs typeface="Trebuchet MS"/>
              </a:rPr>
              <a:t>exploatarea </a:t>
            </a:r>
            <a:r>
              <a:rPr sz="2500" b="1" spc="95" dirty="0">
                <a:solidFill>
                  <a:srgbClr val="FFFFFF"/>
                </a:solidFill>
                <a:latin typeface="Trebuchet MS"/>
                <a:cs typeface="Trebuchet MS"/>
              </a:rPr>
              <a:t>operei</a:t>
            </a:r>
            <a:endParaRPr sz="2500" dirty="0">
              <a:latin typeface="Trebuchet MS"/>
              <a:cs typeface="Trebuchet MS"/>
            </a:endParaRPr>
          </a:p>
          <a:p>
            <a:pPr marL="767715">
              <a:lnSpc>
                <a:spcPct val="100000"/>
              </a:lnSpc>
              <a:spcBef>
                <a:spcPts val="750"/>
              </a:spcBef>
            </a:pPr>
            <a:r>
              <a:rPr sz="2500" b="1" spc="150" dirty="0">
                <a:solidFill>
                  <a:srgbClr val="FFFFFF"/>
                </a:solidFill>
                <a:latin typeface="Trebuchet MS"/>
                <a:cs typeface="Trebuchet MS"/>
              </a:rPr>
              <a:t>redevență</a:t>
            </a:r>
            <a:endParaRPr sz="2500" dirty="0">
              <a:latin typeface="Trebuchet MS"/>
              <a:cs typeface="Trebuchet MS"/>
            </a:endParaRPr>
          </a:p>
        </p:txBody>
      </p: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418022" y="8479317"/>
            <a:ext cx="1678588" cy="1565040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9320547" y="2966366"/>
            <a:ext cx="5989955" cy="6177280"/>
          </a:xfrm>
          <a:prstGeom prst="rect">
            <a:avLst/>
          </a:prstGeom>
          <a:solidFill>
            <a:srgbClr val="7D153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25"/>
              </a:spcBef>
            </a:pPr>
            <a:endParaRPr sz="2550">
              <a:latin typeface="Times New Roman"/>
              <a:cs typeface="Times New Roman"/>
            </a:endParaRPr>
          </a:p>
          <a:p>
            <a:pPr marL="257810">
              <a:lnSpc>
                <a:spcPct val="100000"/>
              </a:lnSpc>
            </a:pPr>
            <a:r>
              <a:rPr sz="2550" b="1" spc="155" dirty="0">
                <a:solidFill>
                  <a:srgbClr val="FFFFFF"/>
                </a:solidFill>
                <a:latin typeface="Trebuchet MS"/>
                <a:cs typeface="Trebuchet MS"/>
              </a:rPr>
              <a:t>Plata</a:t>
            </a:r>
            <a:r>
              <a:rPr sz="2550" b="1" spc="-2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b="1" spc="170" dirty="0">
                <a:solidFill>
                  <a:srgbClr val="FFFFFF"/>
                </a:solidFill>
                <a:latin typeface="Trebuchet MS"/>
                <a:cs typeface="Trebuchet MS"/>
              </a:rPr>
              <a:t>poate</a:t>
            </a:r>
            <a:r>
              <a:rPr sz="2550" b="1" spc="-2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b="1" spc="-25" dirty="0">
                <a:solidFill>
                  <a:srgbClr val="FFFFFF"/>
                </a:solidFill>
                <a:latin typeface="Trebuchet MS"/>
                <a:cs typeface="Trebuchet MS"/>
              </a:rPr>
              <a:t>fi:</a:t>
            </a:r>
            <a:endParaRPr sz="2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2550">
              <a:latin typeface="Trebuchet MS"/>
              <a:cs typeface="Trebuchet MS"/>
            </a:endParaRPr>
          </a:p>
          <a:p>
            <a:pPr marL="487045" indent="-229235">
              <a:lnSpc>
                <a:spcPct val="100000"/>
              </a:lnSpc>
              <a:buChar char="•"/>
              <a:tabLst>
                <a:tab pos="487045" algn="l"/>
              </a:tabLst>
            </a:pPr>
            <a:r>
              <a:rPr sz="2550" b="1" spc="180" dirty="0">
                <a:solidFill>
                  <a:srgbClr val="FFFFFF"/>
                </a:solidFill>
                <a:latin typeface="Trebuchet MS"/>
                <a:cs typeface="Trebuchet MS"/>
              </a:rPr>
              <a:t>unică</a:t>
            </a:r>
            <a:endParaRPr sz="2550">
              <a:latin typeface="Trebuchet MS"/>
              <a:cs typeface="Trebuchet MS"/>
            </a:endParaRPr>
          </a:p>
          <a:p>
            <a:pPr marL="487045" indent="-229235">
              <a:lnSpc>
                <a:spcPct val="100000"/>
              </a:lnSpc>
              <a:spcBef>
                <a:spcPts val="745"/>
              </a:spcBef>
              <a:buChar char="•"/>
              <a:tabLst>
                <a:tab pos="487045" algn="l"/>
              </a:tabLst>
            </a:pPr>
            <a:r>
              <a:rPr sz="2550" b="1" spc="120" dirty="0">
                <a:solidFill>
                  <a:srgbClr val="FFFFFF"/>
                </a:solidFill>
                <a:latin typeface="Trebuchet MS"/>
                <a:cs typeface="Trebuchet MS"/>
              </a:rPr>
              <a:t>recurentă</a:t>
            </a:r>
            <a:endParaRPr sz="2550">
              <a:latin typeface="Trebuchet MS"/>
              <a:cs typeface="Trebuchet MS"/>
            </a:endParaRPr>
          </a:p>
          <a:p>
            <a:pPr marL="257810" marR="1210945" indent="229235">
              <a:lnSpc>
                <a:spcPts val="3800"/>
              </a:lnSpc>
              <a:spcBef>
                <a:spcPts val="250"/>
              </a:spcBef>
              <a:buChar char="•"/>
              <a:tabLst>
                <a:tab pos="487045" algn="l"/>
              </a:tabLst>
            </a:pPr>
            <a:r>
              <a:rPr sz="2550" b="1" spc="155" dirty="0">
                <a:solidFill>
                  <a:srgbClr val="FFFFFF"/>
                </a:solidFill>
                <a:latin typeface="Trebuchet MS"/>
                <a:cs typeface="Trebuchet MS"/>
              </a:rPr>
              <a:t>condiționată</a:t>
            </a:r>
            <a:r>
              <a:rPr sz="2550" b="1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b="1" spc="17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2550" b="1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550" b="1" spc="75" dirty="0">
                <a:solidFill>
                  <a:srgbClr val="FFFFFF"/>
                </a:solidFill>
                <a:latin typeface="Trebuchet MS"/>
                <a:cs typeface="Trebuchet MS"/>
              </a:rPr>
              <a:t>utilizarea </a:t>
            </a:r>
            <a:r>
              <a:rPr sz="2550" b="1" spc="85" dirty="0">
                <a:solidFill>
                  <a:srgbClr val="FFFFFF"/>
                </a:solidFill>
                <a:latin typeface="Trebuchet MS"/>
                <a:cs typeface="Trebuchet MS"/>
              </a:rPr>
              <a:t>operei</a:t>
            </a:r>
            <a:endParaRPr sz="2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784" rIns="0" bIns="0" rtlCol="0">
            <a:spAutoFit/>
          </a:bodyPr>
          <a:lstStyle/>
          <a:p>
            <a:pPr marL="5748655">
              <a:lnSpc>
                <a:spcPct val="100000"/>
              </a:lnSpc>
              <a:spcBef>
                <a:spcPts val="90"/>
              </a:spcBef>
            </a:pPr>
            <a:r>
              <a:rPr spc="405" dirty="0"/>
              <a:t>Regimul</a:t>
            </a:r>
            <a:r>
              <a:rPr spc="-500" dirty="0"/>
              <a:t> </a:t>
            </a:r>
            <a:r>
              <a:rPr spc="300" dirty="0"/>
              <a:t>fiscal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8535" y="5426116"/>
            <a:ext cx="142874" cy="1428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282460" y="4761239"/>
            <a:ext cx="10307955" cy="376682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683895" marR="5080" indent="-671830">
              <a:lnSpc>
                <a:spcPts val="3679"/>
              </a:lnSpc>
              <a:spcBef>
                <a:spcPts val="265"/>
              </a:spcBef>
            </a:pPr>
            <a:r>
              <a:rPr sz="3100" b="1" spc="105" dirty="0">
                <a:solidFill>
                  <a:srgbClr val="7D153B"/>
                </a:solidFill>
                <a:latin typeface="Trebuchet MS"/>
                <a:cs typeface="Trebuchet MS"/>
              </a:rPr>
              <a:t>Veniturile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25" dirty="0">
                <a:solidFill>
                  <a:srgbClr val="7D153B"/>
                </a:solidFill>
                <a:latin typeface="Trebuchet MS"/>
                <a:cs typeface="Trebuchet MS"/>
              </a:rPr>
              <a:t>drepturi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0" dirty="0">
                <a:solidFill>
                  <a:srgbClr val="7D153B"/>
                </a:solidFill>
                <a:latin typeface="Trebuchet MS"/>
                <a:cs typeface="Trebuchet MS"/>
              </a:rPr>
              <a:t>autor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9" dirty="0">
                <a:solidFill>
                  <a:srgbClr val="7D153B"/>
                </a:solidFill>
                <a:latin typeface="Trebuchet MS"/>
                <a:cs typeface="Trebuchet MS"/>
              </a:rPr>
              <a:t>sunt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5" dirty="0">
                <a:solidFill>
                  <a:srgbClr val="7D153B"/>
                </a:solidFill>
                <a:latin typeface="Trebuchet MS"/>
                <a:cs typeface="Trebuchet MS"/>
              </a:rPr>
              <a:t>încadrate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30" dirty="0">
                <a:solidFill>
                  <a:srgbClr val="7D153B"/>
                </a:solidFill>
                <a:latin typeface="Trebuchet MS"/>
                <a:cs typeface="Trebuchet MS"/>
              </a:rPr>
              <a:t>la: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venituri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8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25" dirty="0">
                <a:solidFill>
                  <a:srgbClr val="7D153B"/>
                </a:solidFill>
                <a:latin typeface="Trebuchet MS"/>
                <a:cs typeface="Trebuchet MS"/>
              </a:rPr>
              <a:t>drepturi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40" dirty="0">
                <a:solidFill>
                  <a:srgbClr val="7D153B"/>
                </a:solidFill>
                <a:latin typeface="Trebuchet MS"/>
                <a:cs typeface="Trebuchet MS"/>
              </a:rPr>
              <a:t>proprietate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intelectuală</a:t>
            </a:r>
            <a:endParaRPr sz="31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510"/>
              </a:spcBef>
            </a:pPr>
            <a:r>
              <a:rPr sz="3100" b="1" spc="235" dirty="0">
                <a:solidFill>
                  <a:srgbClr val="7D153B"/>
                </a:solidFill>
                <a:latin typeface="Trebuchet MS"/>
                <a:cs typeface="Trebuchet MS"/>
              </a:rPr>
              <a:t>Regimul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75" dirty="0">
                <a:solidFill>
                  <a:srgbClr val="7D153B"/>
                </a:solidFill>
                <a:latin typeface="Trebuchet MS"/>
                <a:cs typeface="Trebuchet MS"/>
              </a:rPr>
              <a:t>fiscal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5" dirty="0">
                <a:solidFill>
                  <a:srgbClr val="7D153B"/>
                </a:solidFill>
                <a:latin typeface="Trebuchet MS"/>
                <a:cs typeface="Trebuchet MS"/>
              </a:rPr>
              <a:t>poate</a:t>
            </a:r>
            <a:r>
              <a:rPr sz="3100" b="1" spc="-26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05" dirty="0">
                <a:solidFill>
                  <a:srgbClr val="7D153B"/>
                </a:solidFill>
                <a:latin typeface="Trebuchet MS"/>
                <a:cs typeface="Trebuchet MS"/>
              </a:rPr>
              <a:t>include:</a:t>
            </a:r>
            <a:endParaRPr sz="31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00" dirty="0">
              <a:latin typeface="Trebuchet MS"/>
              <a:cs typeface="Trebuchet MS"/>
            </a:endParaRPr>
          </a:p>
          <a:p>
            <a:pPr marL="294640" indent="-281940">
              <a:lnSpc>
                <a:spcPts val="3695"/>
              </a:lnSpc>
              <a:buChar char="•"/>
              <a:tabLst>
                <a:tab pos="294640" algn="l"/>
              </a:tabLst>
            </a:pPr>
            <a:r>
              <a:rPr sz="3100" b="1" spc="150" dirty="0">
                <a:solidFill>
                  <a:srgbClr val="7D153B"/>
                </a:solidFill>
                <a:latin typeface="Trebuchet MS"/>
                <a:cs typeface="Trebuchet MS"/>
              </a:rPr>
              <a:t>impozit</a:t>
            </a:r>
            <a:r>
              <a:rPr sz="3100" b="1" spc="-27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10" dirty="0">
                <a:solidFill>
                  <a:srgbClr val="7D153B"/>
                </a:solidFill>
                <a:latin typeface="Trebuchet MS"/>
                <a:cs typeface="Trebuchet MS"/>
              </a:rPr>
              <a:t>pe</a:t>
            </a:r>
            <a:r>
              <a:rPr sz="3100" b="1" spc="-27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14" dirty="0">
                <a:solidFill>
                  <a:srgbClr val="7D153B"/>
                </a:solidFill>
                <a:latin typeface="Trebuchet MS"/>
                <a:cs typeface="Trebuchet MS"/>
              </a:rPr>
              <a:t>venit</a:t>
            </a:r>
            <a:endParaRPr sz="3100" dirty="0">
              <a:latin typeface="Trebuchet MS"/>
              <a:cs typeface="Trebuchet MS"/>
            </a:endParaRPr>
          </a:p>
          <a:p>
            <a:pPr marL="377825" lvl="1" indent="-281940">
              <a:lnSpc>
                <a:spcPts val="3675"/>
              </a:lnSpc>
              <a:buChar char="•"/>
              <a:tabLst>
                <a:tab pos="377825" algn="l"/>
              </a:tabLst>
            </a:pPr>
            <a:r>
              <a:rPr sz="3100" b="1" spc="160" dirty="0">
                <a:solidFill>
                  <a:srgbClr val="7D153B"/>
                </a:solidFill>
                <a:latin typeface="Trebuchet MS"/>
                <a:cs typeface="Trebuchet MS"/>
              </a:rPr>
              <a:t>contribuția</a:t>
            </a:r>
            <a:r>
              <a:rPr sz="310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0" dirty="0">
                <a:solidFill>
                  <a:srgbClr val="7D153B"/>
                </a:solidFill>
                <a:latin typeface="Trebuchet MS"/>
                <a:cs typeface="Trebuchet MS"/>
              </a:rPr>
              <a:t>la</a:t>
            </a:r>
            <a:r>
              <a:rPr sz="310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65" dirty="0">
                <a:solidFill>
                  <a:srgbClr val="7D153B"/>
                </a:solidFill>
                <a:latin typeface="Trebuchet MS"/>
                <a:cs typeface="Trebuchet MS"/>
              </a:rPr>
              <a:t>sănătate</a:t>
            </a:r>
            <a:r>
              <a:rPr sz="3100" b="1" spc="-24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330" dirty="0">
                <a:solidFill>
                  <a:srgbClr val="7D153B"/>
                </a:solidFill>
                <a:latin typeface="Trebuchet MS"/>
                <a:cs typeface="Trebuchet MS"/>
              </a:rPr>
              <a:t>(CASS)</a:t>
            </a:r>
            <a:endParaRPr sz="3100" dirty="0">
              <a:latin typeface="Trebuchet MS"/>
              <a:cs typeface="Trebuchet MS"/>
            </a:endParaRPr>
          </a:p>
          <a:p>
            <a:pPr marL="377825" lvl="1" indent="-281940">
              <a:lnSpc>
                <a:spcPts val="3695"/>
              </a:lnSpc>
              <a:buChar char="•"/>
              <a:tabLst>
                <a:tab pos="377825" algn="l"/>
              </a:tabLst>
            </a:pPr>
            <a:r>
              <a:rPr sz="3100" b="1" spc="160" dirty="0">
                <a:solidFill>
                  <a:srgbClr val="7D153B"/>
                </a:solidFill>
                <a:latin typeface="Trebuchet MS"/>
                <a:cs typeface="Trebuchet MS"/>
              </a:rPr>
              <a:t>contribuția</a:t>
            </a:r>
            <a:r>
              <a:rPr sz="3100" b="1" spc="-26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220" dirty="0">
                <a:solidFill>
                  <a:srgbClr val="7D153B"/>
                </a:solidFill>
                <a:latin typeface="Trebuchet MS"/>
                <a:cs typeface="Trebuchet MS"/>
              </a:rPr>
              <a:t>la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195" dirty="0">
                <a:solidFill>
                  <a:srgbClr val="7D153B"/>
                </a:solidFill>
                <a:latin typeface="Trebuchet MS"/>
                <a:cs typeface="Trebuchet MS"/>
              </a:rPr>
              <a:t>pensie</a:t>
            </a:r>
            <a:r>
              <a:rPr sz="3100" b="1" spc="-254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3100" b="1" spc="340" dirty="0">
                <a:solidFill>
                  <a:srgbClr val="7D153B"/>
                </a:solidFill>
                <a:latin typeface="Trebuchet MS"/>
                <a:cs typeface="Trebuchet MS"/>
              </a:rPr>
              <a:t>(CAS)</a:t>
            </a:r>
            <a:endParaRPr sz="31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784" rIns="0" bIns="0" rtlCol="0">
            <a:spAutoFit/>
          </a:bodyPr>
          <a:lstStyle/>
          <a:p>
            <a:pPr marL="5074920">
              <a:lnSpc>
                <a:spcPct val="100000"/>
              </a:lnSpc>
              <a:spcBef>
                <a:spcPts val="90"/>
              </a:spcBef>
            </a:pPr>
            <a:r>
              <a:rPr spc="250" dirty="0"/>
              <a:t>Impozitul</a:t>
            </a:r>
            <a:r>
              <a:rPr spc="-500" dirty="0"/>
              <a:t> </a:t>
            </a:r>
            <a:r>
              <a:rPr spc="370" dirty="0"/>
              <a:t>pe</a:t>
            </a:r>
            <a:r>
              <a:rPr spc="-495" dirty="0"/>
              <a:t> </a:t>
            </a:r>
            <a:r>
              <a:rPr spc="220" dirty="0"/>
              <a:t>venit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0342" y="4453720"/>
            <a:ext cx="8400415" cy="3404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975"/>
              </a:lnSpc>
              <a:spcBef>
                <a:spcPts val="95"/>
              </a:spcBef>
            </a:pPr>
            <a:r>
              <a:rPr sz="2500" b="1" spc="110" dirty="0">
                <a:solidFill>
                  <a:srgbClr val="7D153B"/>
                </a:solidFill>
                <a:latin typeface="Trebuchet MS"/>
                <a:cs typeface="Trebuchet MS"/>
              </a:rPr>
              <a:t>Impozitul</a:t>
            </a:r>
            <a:r>
              <a:rPr sz="250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45" dirty="0">
                <a:solidFill>
                  <a:srgbClr val="7D153B"/>
                </a:solidFill>
                <a:latin typeface="Trebuchet MS"/>
                <a:cs typeface="Trebuchet MS"/>
              </a:rPr>
              <a:t>aplicabil</a:t>
            </a:r>
            <a:r>
              <a:rPr sz="2500" b="1" spc="-19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60" dirty="0">
                <a:solidFill>
                  <a:srgbClr val="7D153B"/>
                </a:solidFill>
                <a:latin typeface="Trebuchet MS"/>
                <a:cs typeface="Trebuchet MS"/>
              </a:rPr>
              <a:t>este:</a:t>
            </a:r>
            <a:r>
              <a:rPr sz="250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7D153B"/>
                </a:solidFill>
                <a:latin typeface="Trebuchet MS"/>
                <a:cs typeface="Trebuchet MS"/>
              </a:rPr>
              <a:t>10%</a:t>
            </a:r>
            <a:endParaRPr sz="2500">
              <a:latin typeface="Trebuchet MS"/>
              <a:cs typeface="Trebuchet MS"/>
            </a:endParaRPr>
          </a:p>
          <a:p>
            <a:pPr marL="12700" marR="5080">
              <a:lnSpc>
                <a:spcPts val="2950"/>
              </a:lnSpc>
              <a:spcBef>
                <a:spcPts val="114"/>
              </a:spcBef>
            </a:pPr>
            <a:r>
              <a:rPr sz="2500" b="1" spc="100" dirty="0">
                <a:solidFill>
                  <a:srgbClr val="7D153B"/>
                </a:solidFill>
                <a:latin typeface="Trebuchet MS"/>
                <a:cs typeface="Trebuchet MS"/>
              </a:rPr>
              <a:t>Pentru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85" dirty="0">
                <a:solidFill>
                  <a:srgbClr val="7D153B"/>
                </a:solidFill>
                <a:latin typeface="Trebuchet MS"/>
                <a:cs typeface="Trebuchet MS"/>
              </a:rPr>
              <a:t>aceste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90" dirty="0">
                <a:solidFill>
                  <a:srgbClr val="7D153B"/>
                </a:solidFill>
                <a:latin typeface="Trebuchet MS"/>
                <a:cs typeface="Trebuchet MS"/>
              </a:rPr>
              <a:t>venituri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204" dirty="0">
                <a:solidFill>
                  <a:srgbClr val="7D153B"/>
                </a:solidFill>
                <a:latin typeface="Trebuchet MS"/>
                <a:cs typeface="Trebuchet MS"/>
              </a:rPr>
              <a:t>se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85" dirty="0">
                <a:solidFill>
                  <a:srgbClr val="7D153B"/>
                </a:solidFill>
                <a:latin typeface="Trebuchet MS"/>
                <a:cs typeface="Trebuchet MS"/>
              </a:rPr>
              <a:t>aplică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40" dirty="0">
                <a:solidFill>
                  <a:srgbClr val="7D153B"/>
                </a:solidFill>
                <a:latin typeface="Trebuchet MS"/>
                <a:cs typeface="Trebuchet MS"/>
              </a:rPr>
              <a:t>cheltuială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90" dirty="0">
                <a:solidFill>
                  <a:srgbClr val="7D153B"/>
                </a:solidFill>
                <a:latin typeface="Trebuchet MS"/>
                <a:cs typeface="Trebuchet MS"/>
              </a:rPr>
              <a:t>forfetară </a:t>
            </a:r>
            <a:r>
              <a:rPr sz="2500" b="1" spc="165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2500" b="1" spc="-22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30" dirty="0">
                <a:solidFill>
                  <a:srgbClr val="7D153B"/>
                </a:solidFill>
                <a:latin typeface="Trebuchet MS"/>
                <a:cs typeface="Trebuchet MS"/>
              </a:rPr>
              <a:t>40%.</a:t>
            </a:r>
            <a:endParaRPr sz="2500">
              <a:latin typeface="Trebuchet MS"/>
              <a:cs typeface="Trebuchet MS"/>
            </a:endParaRPr>
          </a:p>
          <a:p>
            <a:pPr marL="12700">
              <a:lnSpc>
                <a:spcPts val="2975"/>
              </a:lnSpc>
              <a:spcBef>
                <a:spcPts val="2815"/>
              </a:spcBef>
            </a:pPr>
            <a:r>
              <a:rPr sz="2500" b="1" spc="155" dirty="0">
                <a:solidFill>
                  <a:srgbClr val="7D153B"/>
                </a:solidFill>
                <a:latin typeface="Trebuchet MS"/>
                <a:cs typeface="Trebuchet MS"/>
              </a:rPr>
              <a:t>Formula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65" dirty="0">
                <a:solidFill>
                  <a:srgbClr val="7D153B"/>
                </a:solidFill>
                <a:latin typeface="Trebuchet MS"/>
                <a:cs typeface="Trebuchet MS"/>
              </a:rPr>
              <a:t>de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00" dirty="0">
                <a:solidFill>
                  <a:srgbClr val="7D153B"/>
                </a:solidFill>
                <a:latin typeface="Trebuchet MS"/>
                <a:cs typeface="Trebuchet MS"/>
              </a:rPr>
              <a:t>calcul:</a:t>
            </a:r>
            <a:endParaRPr sz="2500">
              <a:latin typeface="Trebuchet MS"/>
              <a:cs typeface="Trebuchet MS"/>
            </a:endParaRPr>
          </a:p>
          <a:p>
            <a:pPr marL="12700">
              <a:lnSpc>
                <a:spcPts val="2975"/>
              </a:lnSpc>
            </a:pPr>
            <a:r>
              <a:rPr sz="2500" b="1" spc="110" dirty="0">
                <a:solidFill>
                  <a:srgbClr val="7D153B"/>
                </a:solidFill>
                <a:latin typeface="Trebuchet MS"/>
                <a:cs typeface="Trebuchet MS"/>
              </a:rPr>
              <a:t>venit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10" dirty="0">
                <a:solidFill>
                  <a:srgbClr val="7D153B"/>
                </a:solidFill>
                <a:latin typeface="Trebuchet MS"/>
                <a:cs typeface="Trebuchet MS"/>
              </a:rPr>
              <a:t>brut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819" dirty="0">
                <a:solidFill>
                  <a:srgbClr val="7D153B"/>
                </a:solidFill>
                <a:latin typeface="Trebuchet MS"/>
                <a:cs typeface="Trebuchet MS"/>
              </a:rPr>
              <a:t>–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275" dirty="0">
                <a:solidFill>
                  <a:srgbClr val="7D153B"/>
                </a:solidFill>
                <a:latin typeface="Trebuchet MS"/>
                <a:cs typeface="Trebuchet MS"/>
              </a:rPr>
              <a:t>40%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40" dirty="0">
                <a:solidFill>
                  <a:srgbClr val="7D153B"/>
                </a:solidFill>
                <a:latin typeface="Trebuchet MS"/>
                <a:cs typeface="Trebuchet MS"/>
              </a:rPr>
              <a:t>cheltuială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00" dirty="0">
                <a:solidFill>
                  <a:srgbClr val="7D153B"/>
                </a:solidFill>
                <a:latin typeface="Trebuchet MS"/>
                <a:cs typeface="Trebuchet MS"/>
              </a:rPr>
              <a:t>forfetară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260" dirty="0">
                <a:solidFill>
                  <a:srgbClr val="7D153B"/>
                </a:solidFill>
                <a:latin typeface="Trebuchet MS"/>
                <a:cs typeface="Trebuchet MS"/>
              </a:rPr>
              <a:t>=</a:t>
            </a:r>
            <a:r>
              <a:rPr sz="2500" b="1" spc="-21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10" dirty="0">
                <a:solidFill>
                  <a:srgbClr val="7D153B"/>
                </a:solidFill>
                <a:latin typeface="Trebuchet MS"/>
                <a:cs typeface="Trebuchet MS"/>
              </a:rPr>
              <a:t>venit</a:t>
            </a:r>
            <a:r>
              <a:rPr sz="2500" b="1" spc="-21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80" dirty="0">
                <a:solidFill>
                  <a:srgbClr val="7D153B"/>
                </a:solidFill>
                <a:latin typeface="Trebuchet MS"/>
                <a:cs typeface="Trebuchet MS"/>
              </a:rPr>
              <a:t>net</a:t>
            </a:r>
            <a:endParaRPr sz="2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500" b="1" spc="114" dirty="0">
                <a:solidFill>
                  <a:srgbClr val="7D153B"/>
                </a:solidFill>
                <a:latin typeface="Trebuchet MS"/>
                <a:cs typeface="Trebuchet MS"/>
              </a:rPr>
              <a:t>Impozit</a:t>
            </a:r>
            <a:r>
              <a:rPr sz="250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260" dirty="0">
                <a:solidFill>
                  <a:srgbClr val="7D153B"/>
                </a:solidFill>
                <a:latin typeface="Trebuchet MS"/>
                <a:cs typeface="Trebuchet MS"/>
              </a:rPr>
              <a:t>=</a:t>
            </a:r>
            <a:r>
              <a:rPr sz="250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dirty="0">
                <a:solidFill>
                  <a:srgbClr val="7D153B"/>
                </a:solidFill>
                <a:latin typeface="Trebuchet MS"/>
                <a:cs typeface="Trebuchet MS"/>
              </a:rPr>
              <a:t>10%</a:t>
            </a:r>
            <a:r>
              <a:rPr sz="250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40" dirty="0">
                <a:solidFill>
                  <a:srgbClr val="7D153B"/>
                </a:solidFill>
                <a:latin typeface="Trebuchet MS"/>
                <a:cs typeface="Trebuchet MS"/>
              </a:rPr>
              <a:t>din</a:t>
            </a:r>
            <a:r>
              <a:rPr sz="2500" b="1" spc="-195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105" dirty="0">
                <a:solidFill>
                  <a:srgbClr val="7D153B"/>
                </a:solidFill>
                <a:latin typeface="Trebuchet MS"/>
                <a:cs typeface="Trebuchet MS"/>
              </a:rPr>
              <a:t>venitul</a:t>
            </a:r>
            <a:r>
              <a:rPr sz="2500" b="1" spc="-200" dirty="0">
                <a:solidFill>
                  <a:srgbClr val="7D153B"/>
                </a:solidFill>
                <a:latin typeface="Trebuchet MS"/>
                <a:cs typeface="Trebuchet MS"/>
              </a:rPr>
              <a:t> </a:t>
            </a:r>
            <a:r>
              <a:rPr sz="2500" b="1" spc="80" dirty="0">
                <a:solidFill>
                  <a:srgbClr val="7D153B"/>
                </a:solidFill>
                <a:latin typeface="Trebuchet MS"/>
                <a:cs typeface="Trebuchet MS"/>
              </a:rPr>
              <a:t>net</a:t>
            </a:r>
            <a:endParaRPr sz="25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863098" y="4145356"/>
            <a:ext cx="6162040" cy="4275455"/>
          </a:xfrm>
          <a:prstGeom prst="rect">
            <a:avLst/>
          </a:prstGeom>
          <a:solidFill>
            <a:srgbClr val="7D153B"/>
          </a:solidFill>
        </p:spPr>
        <p:txBody>
          <a:bodyPr vert="horz" wrap="square" lIns="0" tIns="1543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15"/>
              </a:spcBef>
            </a:pPr>
            <a:endParaRPr sz="2500">
              <a:latin typeface="Times New Roman"/>
              <a:cs typeface="Times New Roman"/>
            </a:endParaRPr>
          </a:p>
          <a:p>
            <a:pPr marL="426084">
              <a:lnSpc>
                <a:spcPct val="100000"/>
              </a:lnSpc>
              <a:spcBef>
                <a:spcPts val="5"/>
              </a:spcBef>
            </a:pPr>
            <a:r>
              <a:rPr sz="2500" b="1" spc="125" dirty="0">
                <a:solidFill>
                  <a:srgbClr val="D9BFCA"/>
                </a:solidFill>
                <a:latin typeface="Trebuchet MS"/>
                <a:cs typeface="Trebuchet MS"/>
              </a:rPr>
              <a:t>Exemplu</a:t>
            </a:r>
            <a:r>
              <a:rPr sz="250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155" dirty="0">
                <a:solidFill>
                  <a:srgbClr val="D9BFCA"/>
                </a:solidFill>
                <a:latin typeface="Trebuchet MS"/>
                <a:cs typeface="Trebuchet MS"/>
              </a:rPr>
              <a:t>de</a:t>
            </a:r>
            <a:r>
              <a:rPr sz="2500" b="1" spc="-19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95" dirty="0">
                <a:solidFill>
                  <a:srgbClr val="D9BFCA"/>
                </a:solidFill>
                <a:latin typeface="Trebuchet MS"/>
                <a:cs typeface="Trebuchet MS"/>
              </a:rPr>
              <a:t>calcul:</a:t>
            </a:r>
            <a:endParaRPr sz="25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500">
              <a:latin typeface="Trebuchet MS"/>
              <a:cs typeface="Trebuchet MS"/>
            </a:endParaRPr>
          </a:p>
          <a:p>
            <a:pPr marL="426084" marR="969644">
              <a:lnSpc>
                <a:spcPts val="2930"/>
              </a:lnSpc>
            </a:pPr>
            <a:r>
              <a:rPr sz="2500" b="1" spc="105" dirty="0">
                <a:solidFill>
                  <a:srgbClr val="D9BFCA"/>
                </a:solidFill>
                <a:latin typeface="Trebuchet MS"/>
                <a:cs typeface="Trebuchet MS"/>
              </a:rPr>
              <a:t>Venit</a:t>
            </a:r>
            <a:r>
              <a:rPr sz="2500" b="1" spc="-13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dirty="0">
                <a:solidFill>
                  <a:srgbClr val="D9BFCA"/>
                </a:solidFill>
                <a:latin typeface="Trebuchet MS"/>
                <a:cs typeface="Trebuchet MS"/>
              </a:rPr>
              <a:t>brut:</a:t>
            </a:r>
            <a:r>
              <a:rPr sz="2500" b="1" spc="-13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D9BFCA"/>
                </a:solidFill>
                <a:latin typeface="Trebuchet MS"/>
                <a:cs typeface="Trebuchet MS"/>
              </a:rPr>
              <a:t>10.000</a:t>
            </a:r>
            <a:r>
              <a:rPr sz="2500" b="1" spc="-13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D9BFCA"/>
                </a:solidFill>
                <a:latin typeface="Trebuchet MS"/>
                <a:cs typeface="Trebuchet MS"/>
              </a:rPr>
              <a:t>lei </a:t>
            </a:r>
            <a:r>
              <a:rPr sz="2500" b="1" spc="145" dirty="0">
                <a:solidFill>
                  <a:srgbClr val="D9BFCA"/>
                </a:solidFill>
                <a:latin typeface="Trebuchet MS"/>
                <a:cs typeface="Trebuchet MS"/>
              </a:rPr>
              <a:t>Cheltuială</a:t>
            </a:r>
            <a:r>
              <a:rPr sz="250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65" dirty="0">
                <a:solidFill>
                  <a:srgbClr val="D9BFCA"/>
                </a:solidFill>
                <a:latin typeface="Trebuchet MS"/>
                <a:cs typeface="Trebuchet MS"/>
              </a:rPr>
              <a:t>forfetară:</a:t>
            </a:r>
            <a:r>
              <a:rPr sz="250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90" dirty="0">
                <a:solidFill>
                  <a:srgbClr val="D9BFCA"/>
                </a:solidFill>
                <a:latin typeface="Trebuchet MS"/>
                <a:cs typeface="Trebuchet MS"/>
              </a:rPr>
              <a:t>4.000</a:t>
            </a:r>
            <a:r>
              <a:rPr sz="2500" b="1" spc="-200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D9BFCA"/>
                </a:solidFill>
                <a:latin typeface="Trebuchet MS"/>
                <a:cs typeface="Trebuchet MS"/>
              </a:rPr>
              <a:t>lei </a:t>
            </a:r>
            <a:r>
              <a:rPr sz="2500" b="1" spc="105" dirty="0">
                <a:solidFill>
                  <a:srgbClr val="D9BFCA"/>
                </a:solidFill>
                <a:latin typeface="Trebuchet MS"/>
                <a:cs typeface="Trebuchet MS"/>
              </a:rPr>
              <a:t>Venit</a:t>
            </a:r>
            <a:r>
              <a:rPr sz="250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dirty="0">
                <a:solidFill>
                  <a:srgbClr val="D9BFCA"/>
                </a:solidFill>
                <a:latin typeface="Trebuchet MS"/>
                <a:cs typeface="Trebuchet MS"/>
              </a:rPr>
              <a:t>net:</a:t>
            </a:r>
            <a:r>
              <a:rPr sz="250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70" dirty="0">
                <a:solidFill>
                  <a:srgbClr val="D9BFCA"/>
                </a:solidFill>
                <a:latin typeface="Trebuchet MS"/>
                <a:cs typeface="Trebuchet MS"/>
              </a:rPr>
              <a:t>6.000</a:t>
            </a:r>
            <a:r>
              <a:rPr sz="2500" b="1" spc="-185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500">
              <a:latin typeface="Trebuchet MS"/>
              <a:cs typeface="Trebuchet MS"/>
            </a:endParaRPr>
          </a:p>
          <a:p>
            <a:pPr marL="426084">
              <a:lnSpc>
                <a:spcPts val="2965"/>
              </a:lnSpc>
              <a:spcBef>
                <a:spcPts val="2755"/>
              </a:spcBef>
            </a:pPr>
            <a:r>
              <a:rPr sz="2500" b="1" spc="60" dirty="0">
                <a:solidFill>
                  <a:srgbClr val="D9BFCA"/>
                </a:solidFill>
                <a:latin typeface="Trebuchet MS"/>
                <a:cs typeface="Trebuchet MS"/>
              </a:rPr>
              <a:t>Impozit:</a:t>
            </a:r>
            <a:endParaRPr sz="2500">
              <a:latin typeface="Trebuchet MS"/>
              <a:cs typeface="Trebuchet MS"/>
            </a:endParaRPr>
          </a:p>
          <a:p>
            <a:pPr marL="493395">
              <a:lnSpc>
                <a:spcPts val="2965"/>
              </a:lnSpc>
            </a:pPr>
            <a:r>
              <a:rPr sz="2500" b="1" dirty="0">
                <a:solidFill>
                  <a:srgbClr val="D9BFCA"/>
                </a:solidFill>
                <a:latin typeface="Trebuchet MS"/>
                <a:cs typeface="Trebuchet MS"/>
              </a:rPr>
              <a:t>10%</a:t>
            </a:r>
            <a:r>
              <a:rPr sz="2500" b="1" spc="-204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114" dirty="0">
                <a:solidFill>
                  <a:srgbClr val="D9BFCA"/>
                </a:solidFill>
                <a:latin typeface="Trebuchet MS"/>
                <a:cs typeface="Trebuchet MS"/>
              </a:rPr>
              <a:t>×</a:t>
            </a:r>
            <a:r>
              <a:rPr sz="2500" b="1" spc="-204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70" dirty="0">
                <a:solidFill>
                  <a:srgbClr val="D9BFCA"/>
                </a:solidFill>
                <a:latin typeface="Trebuchet MS"/>
                <a:cs typeface="Trebuchet MS"/>
              </a:rPr>
              <a:t>6.000</a:t>
            </a:r>
            <a:r>
              <a:rPr sz="2500" b="1" spc="-204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260" dirty="0">
                <a:solidFill>
                  <a:srgbClr val="D9BFCA"/>
                </a:solidFill>
                <a:latin typeface="Trebuchet MS"/>
                <a:cs typeface="Trebuchet MS"/>
              </a:rPr>
              <a:t>=</a:t>
            </a:r>
            <a:r>
              <a:rPr sz="2500" b="1" spc="-204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140" dirty="0">
                <a:solidFill>
                  <a:srgbClr val="D9BFCA"/>
                </a:solidFill>
                <a:latin typeface="Trebuchet MS"/>
                <a:cs typeface="Trebuchet MS"/>
              </a:rPr>
              <a:t>600</a:t>
            </a:r>
            <a:r>
              <a:rPr sz="2500" b="1" spc="-204" dirty="0">
                <a:solidFill>
                  <a:srgbClr val="D9BFCA"/>
                </a:solidFill>
                <a:latin typeface="Trebuchet MS"/>
                <a:cs typeface="Trebuchet MS"/>
              </a:rPr>
              <a:t> </a:t>
            </a:r>
            <a:r>
              <a:rPr sz="2500" b="1" spc="-25" dirty="0">
                <a:solidFill>
                  <a:srgbClr val="D9BFCA"/>
                </a:solidFill>
                <a:latin typeface="Trebuchet MS"/>
                <a:cs typeface="Trebuchet MS"/>
              </a:rPr>
              <a:t>lei</a:t>
            </a:r>
            <a:endParaRPr sz="2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858</Words>
  <Application>Microsoft Office PowerPoint</Application>
  <PresentationFormat>Custom</PresentationFormat>
  <Paragraphs>195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Lucida Sans Unicode</vt:lpstr>
      <vt:lpstr>Times New Roman</vt:lpstr>
      <vt:lpstr>Trebuchet MS</vt:lpstr>
      <vt:lpstr>Office Theme</vt:lpstr>
      <vt:lpstr>Venituri din drepturi de autor</vt:lpstr>
      <vt:lpstr>Ce sunt veniturile din drepturi de autor?</vt:lpstr>
      <vt:lpstr>Ce este o operă protejată?</vt:lpstr>
      <vt:lpstr>Exemple de activități</vt:lpstr>
      <vt:lpstr>Părțile implicate</vt:lpstr>
      <vt:lpstr>Contractul de drepturi de autor</vt:lpstr>
      <vt:lpstr>Cum se stabilește plata?</vt:lpstr>
      <vt:lpstr>Regimul fiscal</vt:lpstr>
      <vt:lpstr>Impozitul pe venit</vt:lpstr>
      <vt:lpstr>Contribuția la sănătate (CASS)</vt:lpstr>
      <vt:lpstr>Contribuția la pensie (CAS)</vt:lpstr>
      <vt:lpstr>Cine calculează taxele? </vt:lpstr>
      <vt:lpstr>Declarația Unică</vt:lpstr>
      <vt:lpstr>Factura și e-Factura pentru drepturi de autor</vt:lpstr>
      <vt:lpstr>Înregistrarea în Registrul RO e-Factura</vt:lpstr>
      <vt:lpstr>Cum se deschide contul SPV?</vt:lpstr>
      <vt:lpstr>Certificatul digital calificat</vt:lpstr>
      <vt:lpstr>Concluzii</vt:lpstr>
      <vt:lpstr>Va mulțumim!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Venituri din drepturi de autor</dc:title>
  <dc:creator>Andreea Mihai</dc:creator>
  <cp:keywords>DAHDc1o5Y5Y,BAHDc51bDtQ,0</cp:keywords>
  <cp:lastModifiedBy>Alina Nita</cp:lastModifiedBy>
  <cp:revision>20</cp:revision>
  <dcterms:created xsi:type="dcterms:W3CDTF">2026-03-09T15:20:17Z</dcterms:created>
  <dcterms:modified xsi:type="dcterms:W3CDTF">2026-06-04T06:05:33Z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2026-03-09T00:00:00Z</vt:filetime>
  </property>
  <property fmtid="{D5CDD505-2E9C-101B-9397-08002B2CF9AE}" pid="3" name="Creator">
    <vt:lpwstr>Canva</vt:lpwstr>
  </property>
  <property fmtid="{D5CDD505-2E9C-101B-9397-08002B2CF9AE}" pid="4" name="LastSaved">
    <vt:filetime>2026-03-09T00:00:00Z</vt:filetime>
  </property>
  <property fmtid="{D5CDD505-2E9C-101B-9397-08002B2CF9AE}" pid="5" name="Producer">
    <vt:lpwstr>Canva</vt:lpwstr>
  </property>
</Properties>
</file>