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6" r:id="rId2"/>
    <p:sldId id="259" r:id="rId3"/>
    <p:sldId id="270" r:id="rId4"/>
    <p:sldId id="261" r:id="rId5"/>
    <p:sldId id="273" r:id="rId6"/>
    <p:sldId id="263" r:id="rId7"/>
    <p:sldId id="276" r:id="rId8"/>
    <p:sldId id="274" r:id="rId9"/>
    <p:sldId id="275" r:id="rId10"/>
    <p:sldId id="267" r:id="rId11"/>
    <p:sldId id="277" r:id="rId12"/>
    <p:sldId id="264" r:id="rId13"/>
    <p:sldId id="269" r:id="rId1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showGuides="1">
      <p:cViewPr>
        <p:scale>
          <a:sx n="79" d="100"/>
          <a:sy n="79" d="100"/>
        </p:scale>
        <p:origin x="-90" y="3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FE467C-7502-4975-9EC9-2B54DA353BA4}" type="datetimeFigureOut">
              <a:rPr lang="fr-FR" smtClean="0"/>
              <a:t>20/02/2014</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DE5D4D-F5F7-49FE-A49B-8FEAA607921C}" type="slidenum">
              <a:rPr lang="fr-FR" smtClean="0"/>
              <a:t>‹N°›</a:t>
            </a:fld>
            <a:endParaRPr lang="fr-FR"/>
          </a:p>
        </p:txBody>
      </p:sp>
    </p:spTree>
    <p:extLst>
      <p:ext uri="{BB962C8B-B14F-4D97-AF65-F5344CB8AC3E}">
        <p14:creationId xmlns:p14="http://schemas.microsoft.com/office/powerpoint/2010/main" val="514334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BDE5D4D-F5F7-49FE-A49B-8FEAA607921C}" type="slidenum">
              <a:rPr lang="fr-FR" smtClean="0"/>
              <a:t>1</a:t>
            </a:fld>
            <a:endParaRPr lang="fr-FR"/>
          </a:p>
        </p:txBody>
      </p:sp>
    </p:spTree>
    <p:extLst>
      <p:ext uri="{BB962C8B-B14F-4D97-AF65-F5344CB8AC3E}">
        <p14:creationId xmlns:p14="http://schemas.microsoft.com/office/powerpoint/2010/main" val="5071926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BDE5D4D-F5F7-49FE-A49B-8FEAA607921C}" type="slidenum">
              <a:rPr lang="fr-FR">
                <a:solidFill>
                  <a:prstClr val="black"/>
                </a:solidFill>
              </a:rPr>
              <a:pPr/>
              <a:t>10</a:t>
            </a:fld>
            <a:endParaRPr lang="fr-FR">
              <a:solidFill>
                <a:prstClr val="black"/>
              </a:solidFill>
            </a:endParaRPr>
          </a:p>
        </p:txBody>
      </p:sp>
    </p:spTree>
    <p:extLst>
      <p:ext uri="{BB962C8B-B14F-4D97-AF65-F5344CB8AC3E}">
        <p14:creationId xmlns:p14="http://schemas.microsoft.com/office/powerpoint/2010/main" val="5071926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BDE5D4D-F5F7-49FE-A49B-8FEAA607921C}" type="slidenum">
              <a:rPr lang="fr-FR">
                <a:solidFill>
                  <a:prstClr val="black"/>
                </a:solidFill>
              </a:rPr>
              <a:pPr/>
              <a:t>11</a:t>
            </a:fld>
            <a:endParaRPr lang="fr-FR">
              <a:solidFill>
                <a:prstClr val="black"/>
              </a:solidFill>
            </a:endParaRPr>
          </a:p>
        </p:txBody>
      </p:sp>
    </p:spTree>
    <p:extLst>
      <p:ext uri="{BB962C8B-B14F-4D97-AF65-F5344CB8AC3E}">
        <p14:creationId xmlns:p14="http://schemas.microsoft.com/office/powerpoint/2010/main" val="5071926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BDE5D4D-F5F7-49FE-A49B-8FEAA607921C}" type="slidenum">
              <a:rPr lang="fr-FR">
                <a:solidFill>
                  <a:prstClr val="black"/>
                </a:solidFill>
              </a:rPr>
              <a:pPr/>
              <a:t>12</a:t>
            </a:fld>
            <a:endParaRPr lang="fr-FR">
              <a:solidFill>
                <a:prstClr val="black"/>
              </a:solidFill>
            </a:endParaRPr>
          </a:p>
        </p:txBody>
      </p:sp>
    </p:spTree>
    <p:extLst>
      <p:ext uri="{BB962C8B-B14F-4D97-AF65-F5344CB8AC3E}">
        <p14:creationId xmlns:p14="http://schemas.microsoft.com/office/powerpoint/2010/main" val="5071926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BDE5D4D-F5F7-49FE-A49B-8FEAA607921C}" type="slidenum">
              <a:rPr lang="fr-FR">
                <a:solidFill>
                  <a:prstClr val="black"/>
                </a:solidFill>
              </a:rPr>
              <a:pPr/>
              <a:t>13</a:t>
            </a:fld>
            <a:endParaRPr lang="fr-FR">
              <a:solidFill>
                <a:prstClr val="black"/>
              </a:solidFill>
            </a:endParaRPr>
          </a:p>
        </p:txBody>
      </p:sp>
    </p:spTree>
    <p:extLst>
      <p:ext uri="{BB962C8B-B14F-4D97-AF65-F5344CB8AC3E}">
        <p14:creationId xmlns:p14="http://schemas.microsoft.com/office/powerpoint/2010/main" val="507192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BDE5D4D-F5F7-49FE-A49B-8FEAA607921C}" type="slidenum">
              <a:rPr lang="fr-FR">
                <a:solidFill>
                  <a:prstClr val="black"/>
                </a:solidFill>
              </a:rPr>
              <a:pPr/>
              <a:t>2</a:t>
            </a:fld>
            <a:endParaRPr lang="fr-FR">
              <a:solidFill>
                <a:prstClr val="black"/>
              </a:solidFill>
            </a:endParaRPr>
          </a:p>
        </p:txBody>
      </p:sp>
    </p:spTree>
    <p:extLst>
      <p:ext uri="{BB962C8B-B14F-4D97-AF65-F5344CB8AC3E}">
        <p14:creationId xmlns:p14="http://schemas.microsoft.com/office/powerpoint/2010/main" val="5071926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BDE5D4D-F5F7-49FE-A49B-8FEAA607921C}" type="slidenum">
              <a:rPr lang="fr-FR">
                <a:solidFill>
                  <a:prstClr val="black"/>
                </a:solidFill>
              </a:rPr>
              <a:pPr/>
              <a:t>3</a:t>
            </a:fld>
            <a:endParaRPr lang="fr-FR">
              <a:solidFill>
                <a:prstClr val="black"/>
              </a:solidFill>
            </a:endParaRPr>
          </a:p>
        </p:txBody>
      </p:sp>
    </p:spTree>
    <p:extLst>
      <p:ext uri="{BB962C8B-B14F-4D97-AF65-F5344CB8AC3E}">
        <p14:creationId xmlns:p14="http://schemas.microsoft.com/office/powerpoint/2010/main" val="507192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BDE5D4D-F5F7-49FE-A49B-8FEAA607921C}" type="slidenum">
              <a:rPr lang="fr-FR">
                <a:solidFill>
                  <a:prstClr val="black"/>
                </a:solidFill>
              </a:rPr>
              <a:pPr/>
              <a:t>4</a:t>
            </a:fld>
            <a:endParaRPr lang="fr-FR">
              <a:solidFill>
                <a:prstClr val="black"/>
              </a:solidFill>
            </a:endParaRPr>
          </a:p>
        </p:txBody>
      </p:sp>
    </p:spTree>
    <p:extLst>
      <p:ext uri="{BB962C8B-B14F-4D97-AF65-F5344CB8AC3E}">
        <p14:creationId xmlns:p14="http://schemas.microsoft.com/office/powerpoint/2010/main" val="507192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BDE5D4D-F5F7-49FE-A49B-8FEAA607921C}" type="slidenum">
              <a:rPr lang="fr-FR">
                <a:solidFill>
                  <a:prstClr val="black"/>
                </a:solidFill>
              </a:rPr>
              <a:pPr/>
              <a:t>5</a:t>
            </a:fld>
            <a:endParaRPr lang="fr-FR">
              <a:solidFill>
                <a:prstClr val="black"/>
              </a:solidFill>
            </a:endParaRPr>
          </a:p>
        </p:txBody>
      </p:sp>
    </p:spTree>
    <p:extLst>
      <p:ext uri="{BB962C8B-B14F-4D97-AF65-F5344CB8AC3E}">
        <p14:creationId xmlns:p14="http://schemas.microsoft.com/office/powerpoint/2010/main" val="5071926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BDE5D4D-F5F7-49FE-A49B-8FEAA607921C}" type="slidenum">
              <a:rPr lang="fr-FR">
                <a:solidFill>
                  <a:prstClr val="black"/>
                </a:solidFill>
              </a:rPr>
              <a:pPr/>
              <a:t>6</a:t>
            </a:fld>
            <a:endParaRPr lang="fr-FR">
              <a:solidFill>
                <a:prstClr val="black"/>
              </a:solidFill>
            </a:endParaRPr>
          </a:p>
        </p:txBody>
      </p:sp>
    </p:spTree>
    <p:extLst>
      <p:ext uri="{BB962C8B-B14F-4D97-AF65-F5344CB8AC3E}">
        <p14:creationId xmlns:p14="http://schemas.microsoft.com/office/powerpoint/2010/main" val="507192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BDE5D4D-F5F7-49FE-A49B-8FEAA607921C}" type="slidenum">
              <a:rPr lang="fr-FR">
                <a:solidFill>
                  <a:prstClr val="black"/>
                </a:solidFill>
              </a:rPr>
              <a:pPr/>
              <a:t>7</a:t>
            </a:fld>
            <a:endParaRPr lang="fr-FR">
              <a:solidFill>
                <a:prstClr val="black"/>
              </a:solidFill>
            </a:endParaRPr>
          </a:p>
        </p:txBody>
      </p:sp>
    </p:spTree>
    <p:extLst>
      <p:ext uri="{BB962C8B-B14F-4D97-AF65-F5344CB8AC3E}">
        <p14:creationId xmlns:p14="http://schemas.microsoft.com/office/powerpoint/2010/main" val="5071926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BDE5D4D-F5F7-49FE-A49B-8FEAA607921C}" type="slidenum">
              <a:rPr lang="fr-FR">
                <a:solidFill>
                  <a:prstClr val="black"/>
                </a:solidFill>
              </a:rPr>
              <a:pPr/>
              <a:t>8</a:t>
            </a:fld>
            <a:endParaRPr lang="fr-FR">
              <a:solidFill>
                <a:prstClr val="black"/>
              </a:solidFill>
            </a:endParaRPr>
          </a:p>
        </p:txBody>
      </p:sp>
    </p:spTree>
    <p:extLst>
      <p:ext uri="{BB962C8B-B14F-4D97-AF65-F5344CB8AC3E}">
        <p14:creationId xmlns:p14="http://schemas.microsoft.com/office/powerpoint/2010/main" val="5071926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2BDE5D4D-F5F7-49FE-A49B-8FEAA607921C}" type="slidenum">
              <a:rPr lang="fr-FR">
                <a:solidFill>
                  <a:prstClr val="black"/>
                </a:solidFill>
              </a:rPr>
              <a:pPr/>
              <a:t>9</a:t>
            </a:fld>
            <a:endParaRPr lang="fr-FR">
              <a:solidFill>
                <a:prstClr val="black"/>
              </a:solidFill>
            </a:endParaRPr>
          </a:p>
        </p:txBody>
      </p:sp>
    </p:spTree>
    <p:extLst>
      <p:ext uri="{BB962C8B-B14F-4D97-AF65-F5344CB8AC3E}">
        <p14:creationId xmlns:p14="http://schemas.microsoft.com/office/powerpoint/2010/main" val="5071926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54705F86-7A3F-4E1C-8280-92C649747D50}" type="datetime1">
              <a:rPr lang="fr-FR" smtClean="0"/>
              <a:t>20/02/2014</a:t>
            </a:fld>
            <a:endParaRPr lang="fr-FR"/>
          </a:p>
        </p:txBody>
      </p:sp>
      <p:sp>
        <p:nvSpPr>
          <p:cNvPr id="5" name="Espace réservé du pied de page 4"/>
          <p:cNvSpPr>
            <a:spLocks noGrp="1"/>
          </p:cNvSpPr>
          <p:nvPr>
            <p:ph type="ftr" sz="quarter" idx="11"/>
          </p:nvPr>
        </p:nvSpPr>
        <p:spPr/>
        <p:txBody>
          <a:bodyPr/>
          <a:lstStyle/>
          <a:p>
            <a:r>
              <a:rPr lang="nn-NO" smtClean="0"/>
              <a:t>GEPA for Europe Av Louise 149/24 - B1050 Bruxelles foreurope@groupegepa.com</a:t>
            </a:r>
            <a:endParaRPr lang="fr-FR"/>
          </a:p>
        </p:txBody>
      </p:sp>
      <p:sp>
        <p:nvSpPr>
          <p:cNvPr id="6" name="Espace réservé du numéro de diapositive 5"/>
          <p:cNvSpPr>
            <a:spLocks noGrp="1"/>
          </p:cNvSpPr>
          <p:nvPr>
            <p:ph type="sldNum" sz="quarter" idx="12"/>
          </p:nvPr>
        </p:nvSpPr>
        <p:spPr/>
        <p:txBody>
          <a:bodyPr/>
          <a:lstStyle/>
          <a:p>
            <a:fld id="{83E37BE7-6352-4DE7-8875-D54D501E1552}" type="slidenum">
              <a:rPr lang="fr-FR" smtClean="0"/>
              <a:t>‹N°›</a:t>
            </a:fld>
            <a:endParaRPr lang="fr-FR"/>
          </a:p>
        </p:txBody>
      </p:sp>
    </p:spTree>
    <p:extLst>
      <p:ext uri="{BB962C8B-B14F-4D97-AF65-F5344CB8AC3E}">
        <p14:creationId xmlns:p14="http://schemas.microsoft.com/office/powerpoint/2010/main" val="4266172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D5BFB57-FDA8-448E-8271-FBAC007A079B}" type="datetime1">
              <a:rPr lang="fr-FR" smtClean="0"/>
              <a:t>20/02/2014</a:t>
            </a:fld>
            <a:endParaRPr lang="fr-FR"/>
          </a:p>
        </p:txBody>
      </p:sp>
      <p:sp>
        <p:nvSpPr>
          <p:cNvPr id="5" name="Espace réservé du pied de page 4"/>
          <p:cNvSpPr>
            <a:spLocks noGrp="1"/>
          </p:cNvSpPr>
          <p:nvPr>
            <p:ph type="ftr" sz="quarter" idx="11"/>
          </p:nvPr>
        </p:nvSpPr>
        <p:spPr/>
        <p:txBody>
          <a:bodyPr/>
          <a:lstStyle/>
          <a:p>
            <a:r>
              <a:rPr lang="nn-NO" smtClean="0"/>
              <a:t>GEPA for Europe Av Louise 149/24 - B1050 Bruxelles foreurope@groupegepa.com</a:t>
            </a:r>
            <a:endParaRPr lang="fr-FR"/>
          </a:p>
        </p:txBody>
      </p:sp>
      <p:sp>
        <p:nvSpPr>
          <p:cNvPr id="6" name="Espace réservé du numéro de diapositive 5"/>
          <p:cNvSpPr>
            <a:spLocks noGrp="1"/>
          </p:cNvSpPr>
          <p:nvPr>
            <p:ph type="sldNum" sz="quarter" idx="12"/>
          </p:nvPr>
        </p:nvSpPr>
        <p:spPr/>
        <p:txBody>
          <a:bodyPr/>
          <a:lstStyle/>
          <a:p>
            <a:fld id="{83E37BE7-6352-4DE7-8875-D54D501E1552}" type="slidenum">
              <a:rPr lang="fr-FR" smtClean="0"/>
              <a:t>‹N°›</a:t>
            </a:fld>
            <a:endParaRPr lang="fr-FR"/>
          </a:p>
        </p:txBody>
      </p:sp>
    </p:spTree>
    <p:extLst>
      <p:ext uri="{BB962C8B-B14F-4D97-AF65-F5344CB8AC3E}">
        <p14:creationId xmlns:p14="http://schemas.microsoft.com/office/powerpoint/2010/main" val="629631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2382416D-B747-4241-B16E-271D86C1ED84}" type="datetime1">
              <a:rPr lang="fr-FR" smtClean="0"/>
              <a:t>20/02/2014</a:t>
            </a:fld>
            <a:endParaRPr lang="fr-FR"/>
          </a:p>
        </p:txBody>
      </p:sp>
      <p:sp>
        <p:nvSpPr>
          <p:cNvPr id="5" name="Espace réservé du pied de page 4"/>
          <p:cNvSpPr>
            <a:spLocks noGrp="1"/>
          </p:cNvSpPr>
          <p:nvPr>
            <p:ph type="ftr" sz="quarter" idx="11"/>
          </p:nvPr>
        </p:nvSpPr>
        <p:spPr/>
        <p:txBody>
          <a:bodyPr/>
          <a:lstStyle/>
          <a:p>
            <a:r>
              <a:rPr lang="nn-NO" smtClean="0"/>
              <a:t>GEPA for Europe Av Louise 149/24 - B1050 Bruxelles foreurope@groupegepa.com</a:t>
            </a:r>
            <a:endParaRPr lang="fr-FR"/>
          </a:p>
        </p:txBody>
      </p:sp>
      <p:sp>
        <p:nvSpPr>
          <p:cNvPr id="6" name="Espace réservé du numéro de diapositive 5"/>
          <p:cNvSpPr>
            <a:spLocks noGrp="1"/>
          </p:cNvSpPr>
          <p:nvPr>
            <p:ph type="sldNum" sz="quarter" idx="12"/>
          </p:nvPr>
        </p:nvSpPr>
        <p:spPr/>
        <p:txBody>
          <a:bodyPr/>
          <a:lstStyle/>
          <a:p>
            <a:fld id="{83E37BE7-6352-4DE7-8875-D54D501E1552}" type="slidenum">
              <a:rPr lang="fr-FR" smtClean="0"/>
              <a:t>‹N°›</a:t>
            </a:fld>
            <a:endParaRPr lang="fr-FR"/>
          </a:p>
        </p:txBody>
      </p:sp>
    </p:spTree>
    <p:extLst>
      <p:ext uri="{BB962C8B-B14F-4D97-AF65-F5344CB8AC3E}">
        <p14:creationId xmlns:p14="http://schemas.microsoft.com/office/powerpoint/2010/main" val="3572115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A371888-137D-4C59-B851-4CC3FAFA2776}" type="datetime1">
              <a:rPr lang="fr-FR" smtClean="0"/>
              <a:t>20/02/2014</a:t>
            </a:fld>
            <a:endParaRPr lang="fr-FR"/>
          </a:p>
        </p:txBody>
      </p:sp>
      <p:sp>
        <p:nvSpPr>
          <p:cNvPr id="5" name="Espace réservé du pied de page 4"/>
          <p:cNvSpPr>
            <a:spLocks noGrp="1"/>
          </p:cNvSpPr>
          <p:nvPr>
            <p:ph type="ftr" sz="quarter" idx="11"/>
          </p:nvPr>
        </p:nvSpPr>
        <p:spPr/>
        <p:txBody>
          <a:bodyPr/>
          <a:lstStyle/>
          <a:p>
            <a:r>
              <a:rPr lang="nn-NO" smtClean="0"/>
              <a:t>GEPA for Europe Av Louise 149/24 - B1050 Bruxelles foreurope@groupegepa.com</a:t>
            </a:r>
            <a:endParaRPr lang="fr-FR"/>
          </a:p>
        </p:txBody>
      </p:sp>
      <p:sp>
        <p:nvSpPr>
          <p:cNvPr id="6" name="Espace réservé du numéro de diapositive 5"/>
          <p:cNvSpPr>
            <a:spLocks noGrp="1"/>
          </p:cNvSpPr>
          <p:nvPr>
            <p:ph type="sldNum" sz="quarter" idx="12"/>
          </p:nvPr>
        </p:nvSpPr>
        <p:spPr/>
        <p:txBody>
          <a:bodyPr/>
          <a:lstStyle/>
          <a:p>
            <a:fld id="{83E37BE7-6352-4DE7-8875-D54D501E1552}" type="slidenum">
              <a:rPr lang="fr-FR" smtClean="0"/>
              <a:t>‹N°›</a:t>
            </a:fld>
            <a:endParaRPr lang="fr-FR"/>
          </a:p>
        </p:txBody>
      </p:sp>
    </p:spTree>
    <p:extLst>
      <p:ext uri="{BB962C8B-B14F-4D97-AF65-F5344CB8AC3E}">
        <p14:creationId xmlns:p14="http://schemas.microsoft.com/office/powerpoint/2010/main" val="2425071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1D767566-82A1-433C-BD25-E797530945A1}" type="datetime1">
              <a:rPr lang="fr-FR" smtClean="0"/>
              <a:t>20/02/2014</a:t>
            </a:fld>
            <a:endParaRPr lang="fr-FR"/>
          </a:p>
        </p:txBody>
      </p:sp>
      <p:sp>
        <p:nvSpPr>
          <p:cNvPr id="5" name="Espace réservé du pied de page 4"/>
          <p:cNvSpPr>
            <a:spLocks noGrp="1"/>
          </p:cNvSpPr>
          <p:nvPr>
            <p:ph type="ftr" sz="quarter" idx="11"/>
          </p:nvPr>
        </p:nvSpPr>
        <p:spPr/>
        <p:txBody>
          <a:bodyPr/>
          <a:lstStyle/>
          <a:p>
            <a:r>
              <a:rPr lang="nn-NO" smtClean="0"/>
              <a:t>GEPA for Europe Av Louise 149/24 - B1050 Bruxelles foreurope@groupegepa.com</a:t>
            </a:r>
            <a:endParaRPr lang="fr-FR"/>
          </a:p>
        </p:txBody>
      </p:sp>
      <p:sp>
        <p:nvSpPr>
          <p:cNvPr id="6" name="Espace réservé du numéro de diapositive 5"/>
          <p:cNvSpPr>
            <a:spLocks noGrp="1"/>
          </p:cNvSpPr>
          <p:nvPr>
            <p:ph type="sldNum" sz="quarter" idx="12"/>
          </p:nvPr>
        </p:nvSpPr>
        <p:spPr/>
        <p:txBody>
          <a:bodyPr/>
          <a:lstStyle/>
          <a:p>
            <a:fld id="{83E37BE7-6352-4DE7-8875-D54D501E1552}" type="slidenum">
              <a:rPr lang="fr-FR" smtClean="0"/>
              <a:t>‹N°›</a:t>
            </a:fld>
            <a:endParaRPr lang="fr-FR"/>
          </a:p>
        </p:txBody>
      </p:sp>
    </p:spTree>
    <p:extLst>
      <p:ext uri="{BB962C8B-B14F-4D97-AF65-F5344CB8AC3E}">
        <p14:creationId xmlns:p14="http://schemas.microsoft.com/office/powerpoint/2010/main" val="2828218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542CFB3-8E03-408B-8C3F-4CC6B8C80C1C}" type="datetime1">
              <a:rPr lang="fr-FR" smtClean="0"/>
              <a:t>20/02/2014</a:t>
            </a:fld>
            <a:endParaRPr lang="fr-FR"/>
          </a:p>
        </p:txBody>
      </p:sp>
      <p:sp>
        <p:nvSpPr>
          <p:cNvPr id="6" name="Espace réservé du pied de page 5"/>
          <p:cNvSpPr>
            <a:spLocks noGrp="1"/>
          </p:cNvSpPr>
          <p:nvPr>
            <p:ph type="ftr" sz="quarter" idx="11"/>
          </p:nvPr>
        </p:nvSpPr>
        <p:spPr/>
        <p:txBody>
          <a:bodyPr/>
          <a:lstStyle/>
          <a:p>
            <a:r>
              <a:rPr lang="nn-NO" smtClean="0"/>
              <a:t>GEPA for Europe Av Louise 149/24 - B1050 Bruxelles foreurope@groupegepa.com</a:t>
            </a:r>
            <a:endParaRPr lang="fr-FR"/>
          </a:p>
        </p:txBody>
      </p:sp>
      <p:sp>
        <p:nvSpPr>
          <p:cNvPr id="7" name="Espace réservé du numéro de diapositive 6"/>
          <p:cNvSpPr>
            <a:spLocks noGrp="1"/>
          </p:cNvSpPr>
          <p:nvPr>
            <p:ph type="sldNum" sz="quarter" idx="12"/>
          </p:nvPr>
        </p:nvSpPr>
        <p:spPr/>
        <p:txBody>
          <a:bodyPr/>
          <a:lstStyle/>
          <a:p>
            <a:fld id="{83E37BE7-6352-4DE7-8875-D54D501E1552}" type="slidenum">
              <a:rPr lang="fr-FR" smtClean="0"/>
              <a:t>‹N°›</a:t>
            </a:fld>
            <a:endParaRPr lang="fr-FR"/>
          </a:p>
        </p:txBody>
      </p:sp>
    </p:spTree>
    <p:extLst>
      <p:ext uri="{BB962C8B-B14F-4D97-AF65-F5344CB8AC3E}">
        <p14:creationId xmlns:p14="http://schemas.microsoft.com/office/powerpoint/2010/main" val="236000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F12CF7AB-930F-42DE-8516-03A439052584}" type="datetime1">
              <a:rPr lang="fr-FR" smtClean="0"/>
              <a:t>20/02/2014</a:t>
            </a:fld>
            <a:endParaRPr lang="fr-FR"/>
          </a:p>
        </p:txBody>
      </p:sp>
      <p:sp>
        <p:nvSpPr>
          <p:cNvPr id="8" name="Espace réservé du pied de page 7"/>
          <p:cNvSpPr>
            <a:spLocks noGrp="1"/>
          </p:cNvSpPr>
          <p:nvPr>
            <p:ph type="ftr" sz="quarter" idx="11"/>
          </p:nvPr>
        </p:nvSpPr>
        <p:spPr/>
        <p:txBody>
          <a:bodyPr/>
          <a:lstStyle/>
          <a:p>
            <a:r>
              <a:rPr lang="nn-NO" smtClean="0"/>
              <a:t>GEPA for Europe Av Louise 149/24 - B1050 Bruxelles foreurope@groupegepa.com</a:t>
            </a:r>
            <a:endParaRPr lang="fr-FR"/>
          </a:p>
        </p:txBody>
      </p:sp>
      <p:sp>
        <p:nvSpPr>
          <p:cNvPr id="9" name="Espace réservé du numéro de diapositive 8"/>
          <p:cNvSpPr>
            <a:spLocks noGrp="1"/>
          </p:cNvSpPr>
          <p:nvPr>
            <p:ph type="sldNum" sz="quarter" idx="12"/>
          </p:nvPr>
        </p:nvSpPr>
        <p:spPr/>
        <p:txBody>
          <a:bodyPr/>
          <a:lstStyle/>
          <a:p>
            <a:fld id="{83E37BE7-6352-4DE7-8875-D54D501E1552}" type="slidenum">
              <a:rPr lang="fr-FR" smtClean="0"/>
              <a:t>‹N°›</a:t>
            </a:fld>
            <a:endParaRPr lang="fr-FR"/>
          </a:p>
        </p:txBody>
      </p:sp>
    </p:spTree>
    <p:extLst>
      <p:ext uri="{BB962C8B-B14F-4D97-AF65-F5344CB8AC3E}">
        <p14:creationId xmlns:p14="http://schemas.microsoft.com/office/powerpoint/2010/main" val="514971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BB4CB2D3-EFA4-49DD-BF06-ED02EC333163}" type="datetime1">
              <a:rPr lang="fr-FR" smtClean="0"/>
              <a:t>20/02/2014</a:t>
            </a:fld>
            <a:endParaRPr lang="fr-FR"/>
          </a:p>
        </p:txBody>
      </p:sp>
      <p:sp>
        <p:nvSpPr>
          <p:cNvPr id="4" name="Espace réservé du pied de page 3"/>
          <p:cNvSpPr>
            <a:spLocks noGrp="1"/>
          </p:cNvSpPr>
          <p:nvPr>
            <p:ph type="ftr" sz="quarter" idx="11"/>
          </p:nvPr>
        </p:nvSpPr>
        <p:spPr/>
        <p:txBody>
          <a:bodyPr/>
          <a:lstStyle/>
          <a:p>
            <a:r>
              <a:rPr lang="nn-NO" smtClean="0"/>
              <a:t>GEPA for Europe Av Louise 149/24 - B1050 Bruxelles foreurope@groupegepa.com</a:t>
            </a:r>
            <a:endParaRPr lang="fr-FR"/>
          </a:p>
        </p:txBody>
      </p:sp>
      <p:sp>
        <p:nvSpPr>
          <p:cNvPr id="5" name="Espace réservé du numéro de diapositive 4"/>
          <p:cNvSpPr>
            <a:spLocks noGrp="1"/>
          </p:cNvSpPr>
          <p:nvPr>
            <p:ph type="sldNum" sz="quarter" idx="12"/>
          </p:nvPr>
        </p:nvSpPr>
        <p:spPr/>
        <p:txBody>
          <a:bodyPr/>
          <a:lstStyle/>
          <a:p>
            <a:fld id="{83E37BE7-6352-4DE7-8875-D54D501E1552}" type="slidenum">
              <a:rPr lang="fr-FR" smtClean="0"/>
              <a:t>‹N°›</a:t>
            </a:fld>
            <a:endParaRPr lang="fr-FR"/>
          </a:p>
        </p:txBody>
      </p:sp>
    </p:spTree>
    <p:extLst>
      <p:ext uri="{BB962C8B-B14F-4D97-AF65-F5344CB8AC3E}">
        <p14:creationId xmlns:p14="http://schemas.microsoft.com/office/powerpoint/2010/main" val="633732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7B912824-8870-4464-98C3-383BA68AD21D}" type="datetime1">
              <a:rPr lang="fr-FR" smtClean="0"/>
              <a:t>20/02/2014</a:t>
            </a:fld>
            <a:endParaRPr lang="fr-FR"/>
          </a:p>
        </p:txBody>
      </p:sp>
      <p:sp>
        <p:nvSpPr>
          <p:cNvPr id="3" name="Espace réservé du pied de page 2"/>
          <p:cNvSpPr>
            <a:spLocks noGrp="1"/>
          </p:cNvSpPr>
          <p:nvPr>
            <p:ph type="ftr" sz="quarter" idx="11"/>
          </p:nvPr>
        </p:nvSpPr>
        <p:spPr/>
        <p:txBody>
          <a:bodyPr/>
          <a:lstStyle/>
          <a:p>
            <a:r>
              <a:rPr lang="nn-NO" smtClean="0"/>
              <a:t>GEPA for Europe Av Louise 149/24 - B1050 Bruxelles foreurope@groupegepa.com</a:t>
            </a:r>
            <a:endParaRPr lang="fr-FR"/>
          </a:p>
        </p:txBody>
      </p:sp>
      <p:sp>
        <p:nvSpPr>
          <p:cNvPr id="4" name="Espace réservé du numéro de diapositive 3"/>
          <p:cNvSpPr>
            <a:spLocks noGrp="1"/>
          </p:cNvSpPr>
          <p:nvPr>
            <p:ph type="sldNum" sz="quarter" idx="12"/>
          </p:nvPr>
        </p:nvSpPr>
        <p:spPr/>
        <p:txBody>
          <a:bodyPr/>
          <a:lstStyle/>
          <a:p>
            <a:fld id="{83E37BE7-6352-4DE7-8875-D54D501E1552}" type="slidenum">
              <a:rPr lang="fr-FR" smtClean="0"/>
              <a:t>‹N°›</a:t>
            </a:fld>
            <a:endParaRPr lang="fr-FR"/>
          </a:p>
        </p:txBody>
      </p:sp>
    </p:spTree>
    <p:extLst>
      <p:ext uri="{BB962C8B-B14F-4D97-AF65-F5344CB8AC3E}">
        <p14:creationId xmlns:p14="http://schemas.microsoft.com/office/powerpoint/2010/main" val="2002847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9FEAC3C8-AEE1-4028-B101-42D7FC8DB002}" type="datetime1">
              <a:rPr lang="fr-FR" smtClean="0"/>
              <a:t>20/02/2014</a:t>
            </a:fld>
            <a:endParaRPr lang="fr-FR"/>
          </a:p>
        </p:txBody>
      </p:sp>
      <p:sp>
        <p:nvSpPr>
          <p:cNvPr id="6" name="Espace réservé du pied de page 5"/>
          <p:cNvSpPr>
            <a:spLocks noGrp="1"/>
          </p:cNvSpPr>
          <p:nvPr>
            <p:ph type="ftr" sz="quarter" idx="11"/>
          </p:nvPr>
        </p:nvSpPr>
        <p:spPr/>
        <p:txBody>
          <a:bodyPr/>
          <a:lstStyle/>
          <a:p>
            <a:r>
              <a:rPr lang="nn-NO" smtClean="0"/>
              <a:t>GEPA for Europe Av Louise 149/24 - B1050 Bruxelles foreurope@groupegepa.com</a:t>
            </a:r>
            <a:endParaRPr lang="fr-FR"/>
          </a:p>
        </p:txBody>
      </p:sp>
      <p:sp>
        <p:nvSpPr>
          <p:cNvPr id="7" name="Espace réservé du numéro de diapositive 6"/>
          <p:cNvSpPr>
            <a:spLocks noGrp="1"/>
          </p:cNvSpPr>
          <p:nvPr>
            <p:ph type="sldNum" sz="quarter" idx="12"/>
          </p:nvPr>
        </p:nvSpPr>
        <p:spPr/>
        <p:txBody>
          <a:bodyPr/>
          <a:lstStyle/>
          <a:p>
            <a:fld id="{83E37BE7-6352-4DE7-8875-D54D501E1552}" type="slidenum">
              <a:rPr lang="fr-FR" smtClean="0"/>
              <a:t>‹N°›</a:t>
            </a:fld>
            <a:endParaRPr lang="fr-FR"/>
          </a:p>
        </p:txBody>
      </p:sp>
    </p:spTree>
    <p:extLst>
      <p:ext uri="{BB962C8B-B14F-4D97-AF65-F5344CB8AC3E}">
        <p14:creationId xmlns:p14="http://schemas.microsoft.com/office/powerpoint/2010/main" val="1625628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1642A24E-E373-488B-A703-DB2D62DDA718}" type="datetime1">
              <a:rPr lang="fr-FR" smtClean="0"/>
              <a:t>20/02/2014</a:t>
            </a:fld>
            <a:endParaRPr lang="fr-FR"/>
          </a:p>
        </p:txBody>
      </p:sp>
      <p:sp>
        <p:nvSpPr>
          <p:cNvPr id="6" name="Espace réservé du pied de page 5"/>
          <p:cNvSpPr>
            <a:spLocks noGrp="1"/>
          </p:cNvSpPr>
          <p:nvPr>
            <p:ph type="ftr" sz="quarter" idx="11"/>
          </p:nvPr>
        </p:nvSpPr>
        <p:spPr/>
        <p:txBody>
          <a:bodyPr/>
          <a:lstStyle/>
          <a:p>
            <a:r>
              <a:rPr lang="nn-NO" smtClean="0"/>
              <a:t>GEPA for Europe Av Louise 149/24 - B1050 Bruxelles foreurope@groupegepa.com</a:t>
            </a:r>
            <a:endParaRPr lang="fr-FR"/>
          </a:p>
        </p:txBody>
      </p:sp>
      <p:sp>
        <p:nvSpPr>
          <p:cNvPr id="7" name="Espace réservé du numéro de diapositive 6"/>
          <p:cNvSpPr>
            <a:spLocks noGrp="1"/>
          </p:cNvSpPr>
          <p:nvPr>
            <p:ph type="sldNum" sz="quarter" idx="12"/>
          </p:nvPr>
        </p:nvSpPr>
        <p:spPr/>
        <p:txBody>
          <a:bodyPr/>
          <a:lstStyle/>
          <a:p>
            <a:fld id="{83E37BE7-6352-4DE7-8875-D54D501E1552}" type="slidenum">
              <a:rPr lang="fr-FR" smtClean="0"/>
              <a:t>‹N°›</a:t>
            </a:fld>
            <a:endParaRPr lang="fr-FR"/>
          </a:p>
        </p:txBody>
      </p:sp>
    </p:spTree>
    <p:extLst>
      <p:ext uri="{BB962C8B-B14F-4D97-AF65-F5344CB8AC3E}">
        <p14:creationId xmlns:p14="http://schemas.microsoft.com/office/powerpoint/2010/main" val="1560570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19BF04-422B-41CD-88B4-422FE543D613}" type="datetime1">
              <a:rPr lang="fr-FR" smtClean="0"/>
              <a:t>20/02/2014</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n-NO" smtClean="0"/>
              <a:t>GEPA for Europe Av Louise 149/24 - B1050 Bruxelles foreurope@groupegepa.com</a:t>
            </a: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E37BE7-6352-4DE7-8875-D54D501E1552}" type="slidenum">
              <a:rPr lang="fr-FR" smtClean="0"/>
              <a:t>‹N°›</a:t>
            </a:fld>
            <a:endParaRPr lang="fr-FR"/>
          </a:p>
        </p:txBody>
      </p:sp>
    </p:spTree>
    <p:extLst>
      <p:ext uri="{BB962C8B-B14F-4D97-AF65-F5344CB8AC3E}">
        <p14:creationId xmlns:p14="http://schemas.microsoft.com/office/powerpoint/2010/main" val="273426560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40" y="20532"/>
            <a:ext cx="9183440" cy="1800000"/>
          </a:xfrm>
          <a:prstGeom prst="rect">
            <a:avLst/>
          </a:prstGeom>
          <a:noFill/>
          <a:ln>
            <a:noFill/>
          </a:ln>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48905" y="2132856"/>
            <a:ext cx="3206750" cy="3554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Espace réservé du pied de page 8"/>
          <p:cNvSpPr>
            <a:spLocks noGrp="1"/>
          </p:cNvSpPr>
          <p:nvPr>
            <p:ph type="ftr" sz="quarter" idx="11"/>
          </p:nvPr>
        </p:nvSpPr>
        <p:spPr>
          <a:xfrm>
            <a:off x="3124200" y="6021288"/>
            <a:ext cx="2880000" cy="684000"/>
          </a:xfrm>
        </p:spPr>
        <p:txBody>
          <a:bodyPr/>
          <a:lstStyle/>
          <a:p>
            <a:r>
              <a:rPr lang="nn-NO" dirty="0" smtClean="0"/>
              <a:t>GEPA for Europe </a:t>
            </a:r>
          </a:p>
          <a:p>
            <a:r>
              <a:rPr lang="nn-NO" dirty="0" smtClean="0"/>
              <a:t>Av Louise 149/24 - B1050 Bruxelles foreurope@groupegepa.com</a:t>
            </a:r>
            <a:endParaRPr lang="fr-FR" dirty="0"/>
          </a:p>
        </p:txBody>
      </p:sp>
    </p:spTree>
    <p:extLst>
      <p:ext uri="{BB962C8B-B14F-4D97-AF65-F5344CB8AC3E}">
        <p14:creationId xmlns:p14="http://schemas.microsoft.com/office/powerpoint/2010/main" val="28210434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40" y="0"/>
            <a:ext cx="9183440" cy="1800000"/>
          </a:xfrm>
          <a:prstGeom prst="rect">
            <a:avLst/>
          </a:prstGeom>
          <a:noFill/>
          <a:ln>
            <a:noFill/>
          </a:ln>
        </p:spPr>
      </p:pic>
      <p:sp>
        <p:nvSpPr>
          <p:cNvPr id="8" name="Titre 7"/>
          <p:cNvSpPr>
            <a:spLocks noGrp="1"/>
          </p:cNvSpPr>
          <p:nvPr>
            <p:ph type="title"/>
          </p:nvPr>
        </p:nvSpPr>
        <p:spPr>
          <a:xfrm>
            <a:off x="251520" y="2420888"/>
            <a:ext cx="8640960" cy="3780000"/>
          </a:xfrm>
        </p:spPr>
        <p:txBody>
          <a:bodyPr>
            <a:normAutofit/>
          </a:bodyPr>
          <a:lstStyle/>
          <a:p>
            <a:r>
              <a:rPr lang="fr-FR" sz="1400" cap="none" dirty="0" smtClean="0">
                <a:latin typeface="Verdana" pitchFamily="34" charset="0"/>
                <a:ea typeface="Verdana" pitchFamily="34" charset="0"/>
                <a:cs typeface="Verdana" pitchFamily="34" charset="0"/>
              </a:rPr>
              <a:t/>
            </a:r>
            <a:br>
              <a:rPr lang="fr-FR" sz="1400" cap="none" dirty="0" smtClean="0">
                <a:latin typeface="Verdana" pitchFamily="34" charset="0"/>
                <a:ea typeface="Verdana" pitchFamily="34" charset="0"/>
                <a:cs typeface="Verdana" pitchFamily="34" charset="0"/>
              </a:rPr>
            </a:br>
            <a:r>
              <a:rPr lang="fr-FR" sz="1400" cap="none" dirty="0" smtClean="0">
                <a:latin typeface="Verdana" pitchFamily="34" charset="0"/>
                <a:ea typeface="Verdana" pitchFamily="34" charset="0"/>
                <a:cs typeface="Verdana" pitchFamily="34" charset="0"/>
              </a:rPr>
              <a:t>L’Union </a:t>
            </a:r>
            <a:r>
              <a:rPr lang="fr-FR" sz="1400" cap="none" dirty="0" smtClean="0">
                <a:latin typeface="Verdana" pitchFamily="34" charset="0"/>
                <a:ea typeface="Verdana" pitchFamily="34" charset="0"/>
                <a:cs typeface="Verdana" pitchFamily="34" charset="0"/>
              </a:rPr>
              <a:t>Nationale des Syndicats Français d’Architectes</a:t>
            </a:r>
            <a:r>
              <a:rPr lang="fr-FR" sz="1400" b="0" cap="none" dirty="0" smtClean="0">
                <a:latin typeface="Verdana" panose="020B0604030504040204" pitchFamily="34" charset="0"/>
                <a:ea typeface="Verdana" panose="020B0604030504040204" pitchFamily="34" charset="0"/>
                <a:cs typeface="Verdana" panose="020B0604030504040204" pitchFamily="34" charset="0"/>
              </a:rPr>
              <a:t/>
            </a:r>
            <a:br>
              <a:rPr lang="fr-FR" sz="1400" b="0" cap="none" dirty="0" smtClean="0">
                <a:latin typeface="Verdana" panose="020B0604030504040204" pitchFamily="34" charset="0"/>
                <a:ea typeface="Verdana" panose="020B0604030504040204" pitchFamily="34" charset="0"/>
                <a:cs typeface="Verdana" panose="020B0604030504040204" pitchFamily="34" charset="0"/>
              </a:rPr>
            </a:br>
            <a:r>
              <a:rPr lang="fr-FR" sz="1400" b="0" cap="none" dirty="0" smtClean="0">
                <a:latin typeface="Verdana" panose="020B0604030504040204" pitchFamily="34" charset="0"/>
                <a:ea typeface="Verdana" panose="020B0604030504040204" pitchFamily="34" charset="0"/>
                <a:cs typeface="Verdana" panose="020B0604030504040204" pitchFamily="34" charset="0"/>
              </a:rPr>
              <a:t/>
            </a:r>
            <a:br>
              <a:rPr lang="fr-FR" sz="1400" b="0" cap="none" dirty="0" smtClean="0">
                <a:latin typeface="Verdana" panose="020B0604030504040204" pitchFamily="34" charset="0"/>
                <a:ea typeface="Verdana" panose="020B0604030504040204" pitchFamily="34" charset="0"/>
                <a:cs typeface="Verdana" panose="020B0604030504040204" pitchFamily="34" charset="0"/>
              </a:rPr>
            </a:br>
            <a:r>
              <a:rPr lang="fr-FR" sz="1400" b="0" cap="none" dirty="0">
                <a:solidFill>
                  <a:srgbClr val="392B2B"/>
                </a:solidFill>
                <a:latin typeface="Verdana" panose="020B0604030504040204" pitchFamily="34" charset="0"/>
                <a:ea typeface="Verdana" panose="020B0604030504040204" pitchFamily="34" charset="0"/>
                <a:cs typeface="Verdana" panose="020B0604030504040204" pitchFamily="34" charset="0"/>
              </a:rPr>
              <a:t>D</a:t>
            </a:r>
            <a:r>
              <a:rPr lang="fr-FR" sz="1400" b="0" cap="none" dirty="0" smtClean="0">
                <a:solidFill>
                  <a:srgbClr val="392B2B"/>
                </a:solidFill>
                <a:latin typeface="Verdana" panose="020B0604030504040204" pitchFamily="34" charset="0"/>
                <a:ea typeface="Verdana" panose="020B0604030504040204" pitchFamily="34" charset="0"/>
                <a:cs typeface="Verdana" panose="020B0604030504040204" pitchFamily="34" charset="0"/>
              </a:rPr>
              <a:t>epuis </a:t>
            </a:r>
            <a:r>
              <a:rPr lang="fr-FR" sz="1400" b="0" cap="none" dirty="0" smtClean="0">
                <a:solidFill>
                  <a:srgbClr val="392B2B"/>
                </a:solidFill>
                <a:latin typeface="Verdana" panose="020B0604030504040204" pitchFamily="34" charset="0"/>
                <a:ea typeface="Verdana" panose="020B0604030504040204" pitchFamily="34" charset="0"/>
                <a:cs typeface="Verdana" panose="020B0604030504040204" pitchFamily="34" charset="0"/>
              </a:rPr>
              <a:t>1969, l’union nationale des syndicats français d’architectes </a:t>
            </a:r>
            <a:r>
              <a:rPr lang="fr-FR" sz="1400" b="0" cap="none" dirty="0" err="1" smtClean="0">
                <a:solidFill>
                  <a:srgbClr val="392B2B"/>
                </a:solidFill>
                <a:latin typeface="Verdana" panose="020B0604030504040204" pitchFamily="34" charset="0"/>
                <a:ea typeface="Verdana" panose="020B0604030504040204" pitchFamily="34" charset="0"/>
                <a:cs typeface="Verdana" panose="020B0604030504040204" pitchFamily="34" charset="0"/>
              </a:rPr>
              <a:t>oeuvre</a:t>
            </a:r>
            <a:r>
              <a:rPr lang="fr-FR" sz="1400" b="0" cap="none" dirty="0" smtClean="0">
                <a:solidFill>
                  <a:srgbClr val="392B2B"/>
                </a:solidFill>
                <a:latin typeface="Verdana" panose="020B0604030504040204" pitchFamily="34" charset="0"/>
                <a:ea typeface="Verdana" panose="020B0604030504040204" pitchFamily="34" charset="0"/>
                <a:cs typeface="Verdana" panose="020B0604030504040204" pitchFamily="34" charset="0"/>
              </a:rPr>
              <a:t> au rayonnement de notre profession</a:t>
            </a:r>
            <a:r>
              <a:rPr lang="fr-FR" sz="1400" b="0" cap="none" dirty="0" smtClean="0">
                <a:solidFill>
                  <a:srgbClr val="392B2B"/>
                </a:solidFill>
                <a:latin typeface="Verdana" panose="020B0604030504040204" pitchFamily="34" charset="0"/>
                <a:ea typeface="Verdana" panose="020B0604030504040204" pitchFamily="34" charset="0"/>
                <a:cs typeface="Verdana" panose="020B0604030504040204" pitchFamily="34" charset="0"/>
              </a:rPr>
              <a:t>.</a:t>
            </a:r>
            <a:br>
              <a:rPr lang="fr-FR" sz="1400" b="0" cap="none" dirty="0" smtClean="0">
                <a:solidFill>
                  <a:srgbClr val="392B2B"/>
                </a:solidFill>
                <a:latin typeface="Verdana" panose="020B0604030504040204" pitchFamily="34" charset="0"/>
                <a:ea typeface="Verdana" panose="020B0604030504040204" pitchFamily="34" charset="0"/>
                <a:cs typeface="Verdana" panose="020B0604030504040204" pitchFamily="34" charset="0"/>
              </a:rPr>
            </a:br>
            <a:r>
              <a:rPr lang="fr-FR" sz="1400" b="0" cap="none" dirty="0" smtClean="0">
                <a:latin typeface="Verdana" panose="020B0604030504040204" pitchFamily="34" charset="0"/>
                <a:ea typeface="Verdana" panose="020B0604030504040204" pitchFamily="34" charset="0"/>
                <a:cs typeface="Verdana" panose="020B0604030504040204" pitchFamily="34" charset="0"/>
              </a:rPr>
              <a:t/>
            </a:r>
            <a:br>
              <a:rPr lang="fr-FR" sz="1400" b="0" cap="none" dirty="0" smtClean="0">
                <a:latin typeface="Verdana" panose="020B0604030504040204" pitchFamily="34" charset="0"/>
                <a:ea typeface="Verdana" panose="020B0604030504040204" pitchFamily="34" charset="0"/>
                <a:cs typeface="Verdana" panose="020B0604030504040204" pitchFamily="34" charset="0"/>
              </a:rPr>
            </a:br>
            <a:r>
              <a:rPr lang="fr-FR" sz="1400" b="0" cap="none" dirty="0" smtClean="0">
                <a:solidFill>
                  <a:srgbClr val="392B2B"/>
                </a:solidFill>
                <a:latin typeface="Verdana" panose="020B0604030504040204" pitchFamily="34" charset="0"/>
                <a:ea typeface="Verdana" panose="020B0604030504040204" pitchFamily="34" charset="0"/>
                <a:cs typeface="Verdana" panose="020B0604030504040204" pitchFamily="34" charset="0"/>
              </a:rPr>
              <a:t>L’UNSFA</a:t>
            </a:r>
            <a:r>
              <a:rPr lang="fr-FR" sz="1400" b="0" cap="none" dirty="0" smtClean="0">
                <a:solidFill>
                  <a:srgbClr val="392B2B"/>
                </a:solidFill>
                <a:latin typeface="Verdana" panose="020B0604030504040204" pitchFamily="34" charset="0"/>
                <a:ea typeface="Verdana" panose="020B0604030504040204" pitchFamily="34" charset="0"/>
                <a:cs typeface="Verdana" panose="020B0604030504040204" pitchFamily="34" charset="0"/>
              </a:rPr>
              <a:t> fédère environ 60 </a:t>
            </a:r>
            <a:r>
              <a:rPr lang="fr-FR" sz="1400" b="0" cap="none" dirty="0" smtClean="0">
                <a:solidFill>
                  <a:srgbClr val="CE0000"/>
                </a:solidFill>
                <a:latin typeface="Verdana" panose="020B0604030504040204" pitchFamily="34" charset="0"/>
                <a:ea typeface="Verdana" panose="020B0604030504040204" pitchFamily="34" charset="0"/>
                <a:cs typeface="Verdana" panose="020B0604030504040204" pitchFamily="34" charset="0"/>
              </a:rPr>
              <a:t> </a:t>
            </a:r>
            <a:r>
              <a:rPr lang="fr-FR" sz="1400" b="0" cap="none" dirty="0" smtClean="0">
                <a:latin typeface="Verdana" panose="020B0604030504040204" pitchFamily="34" charset="0"/>
                <a:ea typeface="Verdana" panose="020B0604030504040204" pitchFamily="34" charset="0"/>
                <a:cs typeface="Verdana" panose="020B0604030504040204" pitchFamily="34" charset="0"/>
              </a:rPr>
              <a:t>syndicats départementaux ou régionaux d’architectes</a:t>
            </a:r>
            <a:r>
              <a:rPr lang="fr-FR" sz="1400" b="0" cap="none" dirty="0" smtClean="0">
                <a:solidFill>
                  <a:srgbClr val="392B2B"/>
                </a:solidFill>
                <a:latin typeface="Verdana" panose="020B0604030504040204" pitchFamily="34" charset="0"/>
                <a:ea typeface="Verdana" panose="020B0604030504040204" pitchFamily="34" charset="0"/>
                <a:cs typeface="Verdana" panose="020B0604030504040204" pitchFamily="34" charset="0"/>
              </a:rPr>
              <a:t> qui ont </a:t>
            </a:r>
            <a:r>
              <a:rPr lang="fr-FR" sz="1400" b="0" cap="none" dirty="0" smtClean="0">
                <a:solidFill>
                  <a:srgbClr val="392B2B"/>
                </a:solidFill>
                <a:latin typeface="Verdana" panose="020B0604030504040204" pitchFamily="34" charset="0"/>
                <a:ea typeface="Verdana" panose="020B0604030504040204" pitchFamily="34" charset="0"/>
                <a:cs typeface="Verdana" panose="020B0604030504040204" pitchFamily="34" charset="0"/>
              </a:rPr>
              <a:t/>
            </a:r>
            <a:br>
              <a:rPr lang="fr-FR" sz="1400" b="0" cap="none" dirty="0" smtClean="0">
                <a:solidFill>
                  <a:srgbClr val="392B2B"/>
                </a:solidFill>
                <a:latin typeface="Verdana" panose="020B0604030504040204" pitchFamily="34" charset="0"/>
                <a:ea typeface="Verdana" panose="020B0604030504040204" pitchFamily="34" charset="0"/>
                <a:cs typeface="Verdana" panose="020B0604030504040204" pitchFamily="34" charset="0"/>
              </a:rPr>
            </a:br>
            <a:r>
              <a:rPr lang="fr-FR" sz="1400" b="0" cap="none" dirty="0">
                <a:solidFill>
                  <a:srgbClr val="392B2B"/>
                </a:solidFill>
                <a:latin typeface="Verdana" panose="020B0604030504040204" pitchFamily="34" charset="0"/>
                <a:ea typeface="Verdana" panose="020B0604030504040204" pitchFamily="34" charset="0"/>
                <a:cs typeface="Verdana" panose="020B0604030504040204" pitchFamily="34" charset="0"/>
              </a:rPr>
              <a:t>c</a:t>
            </a:r>
            <a:r>
              <a:rPr lang="fr-FR" sz="1400" b="0" cap="none" dirty="0" smtClean="0">
                <a:solidFill>
                  <a:srgbClr val="392B2B"/>
                </a:solidFill>
                <a:latin typeface="Verdana" panose="020B0604030504040204" pitchFamily="34" charset="0"/>
                <a:ea typeface="Verdana" panose="020B0604030504040204" pitchFamily="34" charset="0"/>
                <a:cs typeface="Verdana" panose="020B0604030504040204" pitchFamily="34" charset="0"/>
              </a:rPr>
              <a:t>ompris </a:t>
            </a:r>
            <a:r>
              <a:rPr lang="fr-FR" sz="1400" b="0" cap="none" dirty="0" smtClean="0">
                <a:solidFill>
                  <a:srgbClr val="392B2B"/>
                </a:solidFill>
                <a:latin typeface="Verdana" panose="020B0604030504040204" pitchFamily="34" charset="0"/>
                <a:ea typeface="Verdana" panose="020B0604030504040204" pitchFamily="34" charset="0"/>
                <a:cs typeface="Verdana" panose="020B0604030504040204" pitchFamily="34" charset="0"/>
              </a:rPr>
              <a:t>l’intérêt </a:t>
            </a:r>
            <a:r>
              <a:rPr lang="fr-FR" sz="1400" b="0" cap="none" dirty="0" smtClean="0">
                <a:solidFill>
                  <a:srgbClr val="392B2B"/>
                </a:solidFill>
                <a:latin typeface="Verdana" panose="020B0604030504040204" pitchFamily="34" charset="0"/>
                <a:ea typeface="Verdana" panose="020B0604030504040204" pitchFamily="34" charset="0"/>
                <a:cs typeface="Verdana" panose="020B0604030504040204" pitchFamily="34" charset="0"/>
              </a:rPr>
              <a:t>qu’il fallait des actions </a:t>
            </a:r>
            <a:r>
              <a:rPr lang="fr-FR" sz="1400" b="0" cap="none" dirty="0" smtClean="0">
                <a:solidFill>
                  <a:srgbClr val="392B2B"/>
                </a:solidFill>
                <a:latin typeface="Verdana" panose="020B0604030504040204" pitchFamily="34" charset="0"/>
                <a:ea typeface="Verdana" panose="020B0604030504040204" pitchFamily="34" charset="0"/>
                <a:cs typeface="Verdana" panose="020B0604030504040204" pitchFamily="34" charset="0"/>
              </a:rPr>
              <a:t>collectives engagées au niveau national</a:t>
            </a:r>
            <a:r>
              <a:rPr lang="fr-FR" sz="1400" b="0" cap="none" dirty="0" smtClean="0">
                <a:solidFill>
                  <a:srgbClr val="392B2B"/>
                </a:solidFill>
                <a:latin typeface="Verdana" panose="020B0604030504040204" pitchFamily="34" charset="0"/>
                <a:ea typeface="Verdana" panose="020B0604030504040204" pitchFamily="34" charset="0"/>
                <a:cs typeface="Verdana" panose="020B0604030504040204" pitchFamily="34" charset="0"/>
              </a:rPr>
              <a:t>.</a:t>
            </a:r>
            <a:br>
              <a:rPr lang="fr-FR" sz="1400" b="0" cap="none" dirty="0" smtClean="0">
                <a:solidFill>
                  <a:srgbClr val="392B2B"/>
                </a:solidFill>
                <a:latin typeface="Verdana" panose="020B0604030504040204" pitchFamily="34" charset="0"/>
                <a:ea typeface="Verdana" panose="020B0604030504040204" pitchFamily="34" charset="0"/>
                <a:cs typeface="Verdana" panose="020B0604030504040204" pitchFamily="34" charset="0"/>
              </a:rPr>
            </a:br>
            <a:r>
              <a:rPr lang="fr-FR" sz="1400" b="0" cap="none" dirty="0">
                <a:solidFill>
                  <a:srgbClr val="392B2B"/>
                </a:solidFill>
                <a:latin typeface="Verdana" panose="020B0604030504040204" pitchFamily="34" charset="0"/>
                <a:ea typeface="Verdana" panose="020B0604030504040204" pitchFamily="34" charset="0"/>
                <a:cs typeface="Verdana" panose="020B0604030504040204" pitchFamily="34" charset="0"/>
              </a:rPr>
              <a:t/>
            </a:r>
            <a:br>
              <a:rPr lang="fr-FR" sz="1400" b="0" cap="none" dirty="0">
                <a:solidFill>
                  <a:srgbClr val="392B2B"/>
                </a:solidFill>
                <a:latin typeface="Verdana" panose="020B0604030504040204" pitchFamily="34" charset="0"/>
                <a:ea typeface="Verdana" panose="020B0604030504040204" pitchFamily="34" charset="0"/>
                <a:cs typeface="Verdana" panose="020B0604030504040204" pitchFamily="34" charset="0"/>
              </a:rPr>
            </a:br>
            <a:r>
              <a:rPr lang="fr-FR" sz="1400" b="0" cap="none" dirty="0" smtClean="0">
                <a:solidFill>
                  <a:srgbClr val="392B2B"/>
                </a:solidFill>
                <a:latin typeface="Verdana" panose="020B0604030504040204" pitchFamily="34" charset="0"/>
                <a:ea typeface="Verdana" panose="020B0604030504040204" pitchFamily="34" charset="0"/>
                <a:cs typeface="Verdana" panose="020B0604030504040204" pitchFamily="34" charset="0"/>
              </a:rPr>
              <a:t>L’UNSFA</a:t>
            </a:r>
            <a:r>
              <a:rPr lang="fr-FR" sz="1400" b="0" cap="none" dirty="0" smtClean="0">
                <a:solidFill>
                  <a:srgbClr val="392B2B"/>
                </a:solidFill>
                <a:latin typeface="Verdana"/>
                <a:ea typeface="Times New Roman"/>
              </a:rPr>
              <a:t> assure la défense des droits et intérêts matériels et moraux, tant collectifs qu’individuels des architectes qui exercent dans le cadre de la loi du 3 janvier 1977 sur l’architecture. </a:t>
            </a:r>
            <a:br>
              <a:rPr lang="fr-FR" sz="1400" b="0" cap="none" dirty="0" smtClean="0">
                <a:solidFill>
                  <a:srgbClr val="392B2B"/>
                </a:solidFill>
                <a:latin typeface="Verdana"/>
                <a:ea typeface="Times New Roman"/>
              </a:rPr>
            </a:br>
            <a:r>
              <a:rPr lang="fr-FR" sz="2400" b="0" cap="none" dirty="0" smtClean="0">
                <a:latin typeface="Times New Roman"/>
                <a:ea typeface="Times New Roman"/>
              </a:rPr>
              <a:t/>
            </a:r>
            <a:br>
              <a:rPr lang="fr-FR" sz="2400" b="0" cap="none" dirty="0" smtClean="0">
                <a:latin typeface="Times New Roman"/>
                <a:ea typeface="Times New Roman"/>
              </a:rPr>
            </a:br>
            <a:endParaRPr lang="fr-FR" sz="1400" b="0" cap="none" dirty="0">
              <a:effectLst/>
              <a:latin typeface="Verdana" panose="020B0604030504040204" pitchFamily="34" charset="0"/>
              <a:ea typeface="Verdana" panose="020B0604030504040204" pitchFamily="34" charset="0"/>
              <a:cs typeface="Verdana" panose="020B0604030504040204" pitchFamily="34" charset="0"/>
            </a:endParaRPr>
          </a:p>
        </p:txBody>
      </p:sp>
      <p:sp>
        <p:nvSpPr>
          <p:cNvPr id="9" name="Espace réservé du texte 8"/>
          <p:cNvSpPr>
            <a:spLocks noGrp="1"/>
          </p:cNvSpPr>
          <p:nvPr>
            <p:ph type="body" idx="1"/>
          </p:nvPr>
        </p:nvSpPr>
        <p:spPr>
          <a:xfrm>
            <a:off x="971600" y="1800000"/>
            <a:ext cx="7560000" cy="540000"/>
          </a:xfrm>
        </p:spPr>
        <p:txBody>
          <a:bodyPr anchor="ctr">
            <a:noAutofit/>
          </a:bodyPr>
          <a:lstStyle/>
          <a:p>
            <a:pPr algn="ctr"/>
            <a:r>
              <a:rPr lang="fr-FR" sz="2400" b="1" dirty="0" smtClean="0">
                <a:solidFill>
                  <a:schemeClr val="tx1"/>
                </a:solidFill>
                <a:latin typeface="Verdana" pitchFamily="34" charset="0"/>
                <a:ea typeface="Verdana" pitchFamily="34" charset="0"/>
                <a:cs typeface="Verdana" pitchFamily="34" charset="0"/>
              </a:rPr>
              <a:t>L’organisation de la profession</a:t>
            </a:r>
            <a:endParaRPr lang="fr-FR" sz="2400" b="1" dirty="0">
              <a:solidFill>
                <a:schemeClr val="tx1"/>
              </a:solidFill>
              <a:latin typeface="Verdana" pitchFamily="34" charset="0"/>
              <a:ea typeface="Verdana" pitchFamily="34" charset="0"/>
              <a:cs typeface="Verdana" pitchFamily="34" charset="0"/>
            </a:endParaRPr>
          </a:p>
        </p:txBody>
      </p:sp>
      <p:sp>
        <p:nvSpPr>
          <p:cNvPr id="10" name="Espace réservé du pied de page 9"/>
          <p:cNvSpPr>
            <a:spLocks noGrp="1"/>
          </p:cNvSpPr>
          <p:nvPr>
            <p:ph type="ftr" sz="quarter" idx="11"/>
          </p:nvPr>
        </p:nvSpPr>
        <p:spPr>
          <a:xfrm>
            <a:off x="3104480" y="6165304"/>
            <a:ext cx="2880000" cy="684000"/>
          </a:xfrm>
        </p:spPr>
        <p:txBody>
          <a:bodyPr/>
          <a:lstStyle/>
          <a:p>
            <a:r>
              <a:rPr lang="fr-FR" dirty="0">
                <a:solidFill>
                  <a:prstClr val="black">
                    <a:tint val="75000"/>
                  </a:prstClr>
                </a:solidFill>
              </a:rPr>
              <a:t>GEPA for Europe</a:t>
            </a:r>
          </a:p>
          <a:p>
            <a:r>
              <a:rPr lang="fr-FR" dirty="0">
                <a:solidFill>
                  <a:prstClr val="black">
                    <a:tint val="75000"/>
                  </a:prstClr>
                </a:solidFill>
              </a:rPr>
              <a:t>Av Louise 149/24 - B1050 Bruxelles</a:t>
            </a:r>
          </a:p>
          <a:p>
            <a:r>
              <a:rPr lang="fr-FR" dirty="0">
                <a:solidFill>
                  <a:prstClr val="black">
                    <a:tint val="75000"/>
                  </a:prstClr>
                </a:solidFill>
              </a:rPr>
              <a:t>foreurope@groupegepa.com</a:t>
            </a: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7477" y="4797152"/>
            <a:ext cx="3753831" cy="14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84365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40" y="0"/>
            <a:ext cx="9183440" cy="1800000"/>
          </a:xfrm>
          <a:prstGeom prst="rect">
            <a:avLst/>
          </a:prstGeom>
          <a:noFill/>
          <a:ln>
            <a:noFill/>
          </a:ln>
        </p:spPr>
      </p:pic>
      <p:sp>
        <p:nvSpPr>
          <p:cNvPr id="8" name="Titre 7"/>
          <p:cNvSpPr>
            <a:spLocks noGrp="1"/>
          </p:cNvSpPr>
          <p:nvPr>
            <p:ph type="title"/>
          </p:nvPr>
        </p:nvSpPr>
        <p:spPr>
          <a:xfrm>
            <a:off x="251520" y="2420888"/>
            <a:ext cx="8640960" cy="3780000"/>
          </a:xfrm>
        </p:spPr>
        <p:txBody>
          <a:bodyPr>
            <a:normAutofit fontScale="90000"/>
          </a:bodyPr>
          <a:lstStyle/>
          <a:p>
            <a:r>
              <a:rPr lang="fr-FR" sz="1400" cap="none" dirty="0" smtClean="0">
                <a:latin typeface="Verdana" pitchFamily="34" charset="0"/>
                <a:ea typeface="Verdana" pitchFamily="34" charset="0"/>
                <a:cs typeface="Verdana" pitchFamily="34" charset="0"/>
              </a:rPr>
              <a:t/>
            </a:r>
            <a:br>
              <a:rPr lang="fr-FR" sz="1400" cap="none" dirty="0" smtClean="0">
                <a:latin typeface="Verdana" pitchFamily="34" charset="0"/>
                <a:ea typeface="Verdana" pitchFamily="34" charset="0"/>
                <a:cs typeface="Verdana" pitchFamily="34" charset="0"/>
              </a:rPr>
            </a:br>
            <a:r>
              <a:rPr lang="fr-FR" sz="1400" cap="none" dirty="0" smtClean="0">
                <a:latin typeface="Verdana" pitchFamily="34" charset="0"/>
                <a:ea typeface="Verdana" pitchFamily="34" charset="0"/>
                <a:cs typeface="Verdana" pitchFamily="34" charset="0"/>
              </a:rPr>
              <a:t>L’Union </a:t>
            </a:r>
            <a:r>
              <a:rPr lang="fr-FR" sz="1400" cap="none" dirty="0" smtClean="0">
                <a:latin typeface="Verdana" pitchFamily="34" charset="0"/>
                <a:ea typeface="Verdana" pitchFamily="34" charset="0"/>
                <a:cs typeface="Verdana" pitchFamily="34" charset="0"/>
              </a:rPr>
              <a:t>Nationale des Syndicats Français d’Architectes</a:t>
            </a:r>
            <a:r>
              <a:rPr lang="fr-FR" sz="1400" b="0" cap="none" dirty="0" smtClean="0">
                <a:latin typeface="Verdana" panose="020B0604030504040204" pitchFamily="34" charset="0"/>
                <a:ea typeface="Verdana" panose="020B0604030504040204" pitchFamily="34" charset="0"/>
                <a:cs typeface="Verdana" panose="020B0604030504040204" pitchFamily="34" charset="0"/>
              </a:rPr>
              <a:t/>
            </a:r>
            <a:br>
              <a:rPr lang="fr-FR" sz="1400" b="0" cap="none" dirty="0" smtClean="0">
                <a:latin typeface="Verdana" panose="020B0604030504040204" pitchFamily="34" charset="0"/>
                <a:ea typeface="Verdana" panose="020B0604030504040204" pitchFamily="34" charset="0"/>
                <a:cs typeface="Verdana" panose="020B0604030504040204" pitchFamily="34" charset="0"/>
              </a:rPr>
            </a:br>
            <a:r>
              <a:rPr lang="fr-FR" sz="1400" b="0" cap="none" dirty="0" smtClean="0">
                <a:latin typeface="Verdana" panose="020B0604030504040204" pitchFamily="34" charset="0"/>
                <a:ea typeface="Verdana" panose="020B0604030504040204" pitchFamily="34" charset="0"/>
                <a:cs typeface="Verdana" panose="020B0604030504040204" pitchFamily="34" charset="0"/>
              </a:rPr>
              <a:t/>
            </a:r>
            <a:br>
              <a:rPr lang="fr-FR" sz="1400" b="0" cap="none" dirty="0" smtClean="0">
                <a:latin typeface="Verdana" panose="020B0604030504040204" pitchFamily="34" charset="0"/>
                <a:ea typeface="Verdana" panose="020B0604030504040204" pitchFamily="34" charset="0"/>
                <a:cs typeface="Verdana" panose="020B0604030504040204" pitchFamily="34" charset="0"/>
              </a:rPr>
            </a:br>
            <a:r>
              <a:rPr lang="fr-FR" sz="1400" b="0" cap="none" dirty="0" smtClean="0">
                <a:solidFill>
                  <a:srgbClr val="392B2B"/>
                </a:solidFill>
                <a:latin typeface="Verdana"/>
                <a:ea typeface="Verdana" panose="020B0604030504040204" pitchFamily="34" charset="0"/>
              </a:rPr>
              <a:t>L’UNSFA</a:t>
            </a:r>
            <a:r>
              <a:rPr lang="fr-FR" sz="1400" b="0" cap="none" dirty="0" smtClean="0">
                <a:solidFill>
                  <a:srgbClr val="392B2B"/>
                </a:solidFill>
                <a:latin typeface="Verdana"/>
                <a:ea typeface="Times New Roman"/>
              </a:rPr>
              <a:t> intervient sur tous les terrains, de la négociation des textes réglementaires aux échanges interprofessionnels, de la réflexion prospective à la formation .</a:t>
            </a:r>
            <a:br>
              <a:rPr lang="fr-FR" sz="1400" b="0" cap="none" dirty="0" smtClean="0">
                <a:solidFill>
                  <a:srgbClr val="392B2B"/>
                </a:solidFill>
                <a:latin typeface="Verdana"/>
                <a:ea typeface="Times New Roman"/>
              </a:rPr>
            </a:br>
            <a:r>
              <a:rPr lang="fr-FR" sz="1400" b="0" cap="none" dirty="0" smtClean="0">
                <a:solidFill>
                  <a:srgbClr val="392B2B"/>
                </a:solidFill>
                <a:latin typeface="Verdana"/>
                <a:ea typeface="Times New Roman"/>
              </a:rPr>
              <a:t/>
            </a:r>
            <a:br>
              <a:rPr lang="fr-FR" sz="1400" b="0" cap="none" dirty="0" smtClean="0">
                <a:solidFill>
                  <a:srgbClr val="392B2B"/>
                </a:solidFill>
                <a:latin typeface="Verdana"/>
                <a:ea typeface="Times New Roman"/>
              </a:rPr>
            </a:br>
            <a:r>
              <a:rPr lang="fr-FR" sz="1400" b="0" cap="none" dirty="0" smtClean="0">
                <a:solidFill>
                  <a:srgbClr val="392B2B"/>
                </a:solidFill>
                <a:latin typeface="Verdana"/>
                <a:ea typeface="Times New Roman"/>
              </a:rPr>
              <a:t>L’UNSFA est un organisme représentatif </a:t>
            </a:r>
            <a:r>
              <a:rPr lang="fr-FR" sz="1400" b="0" cap="none" dirty="0">
                <a:solidFill>
                  <a:srgbClr val="392B2B"/>
                </a:solidFill>
                <a:latin typeface="Verdana"/>
                <a:ea typeface="Times New Roman"/>
              </a:rPr>
              <a:t>d</a:t>
            </a:r>
            <a:r>
              <a:rPr lang="fr-FR" sz="1400" b="0" cap="none" dirty="0" smtClean="0">
                <a:solidFill>
                  <a:srgbClr val="392B2B"/>
                </a:solidFill>
                <a:latin typeface="Verdana"/>
                <a:ea typeface="Times New Roman"/>
              </a:rPr>
              <a:t>es architectes auprès des organisations institutionnelles ou professionnelles nationales, européennes et internationales.</a:t>
            </a:r>
            <a:r>
              <a:rPr lang="fr-FR" sz="2400" b="0" cap="none" dirty="0" smtClean="0">
                <a:latin typeface="Times New Roman"/>
                <a:ea typeface="Times New Roman"/>
              </a:rPr>
              <a:t/>
            </a:r>
            <a:br>
              <a:rPr lang="fr-FR" sz="2400" b="0" cap="none" dirty="0" smtClean="0">
                <a:latin typeface="Times New Roman"/>
                <a:ea typeface="Times New Roman"/>
              </a:rPr>
            </a:br>
            <a:r>
              <a:rPr lang="fr-FR" sz="1400" b="0" cap="none" dirty="0" smtClean="0">
                <a:solidFill>
                  <a:srgbClr val="392B2B"/>
                </a:solidFill>
                <a:latin typeface="Verdana"/>
                <a:ea typeface="Times New Roman"/>
              </a:rPr>
              <a:t>L’UNSFA représente les architectes employeurs à toutes les commissions paritaires avec les syndicats de salariés.</a:t>
            </a:r>
            <a:r>
              <a:rPr lang="fr-FR" sz="2400" b="0" cap="none" dirty="0" smtClean="0">
                <a:latin typeface="Times New Roman"/>
                <a:ea typeface="Times New Roman"/>
              </a:rPr>
              <a:t/>
            </a:r>
            <a:br>
              <a:rPr lang="fr-FR" sz="2400" b="0" cap="none" dirty="0" smtClean="0">
                <a:latin typeface="Times New Roman"/>
                <a:ea typeface="Times New Roman"/>
              </a:rPr>
            </a:br>
            <a:r>
              <a:rPr lang="fr-FR" sz="1400" b="0" cap="none" dirty="0" smtClean="0">
                <a:solidFill>
                  <a:srgbClr val="392B2B"/>
                </a:solidFill>
                <a:latin typeface="Verdana"/>
                <a:ea typeface="Times New Roman"/>
              </a:rPr>
              <a:t>L’UNSFA développe de nombreuses initiatives d’accompagnement et d’aide à l’exercice de la profession :</a:t>
            </a:r>
            <a:r>
              <a:rPr lang="fr-FR" sz="2400" b="0" cap="none" dirty="0" smtClean="0">
                <a:latin typeface="Times New Roman"/>
                <a:ea typeface="Times New Roman"/>
              </a:rPr>
              <a:t/>
            </a:r>
            <a:br>
              <a:rPr lang="fr-FR" sz="2400" b="0" cap="none" dirty="0" smtClean="0">
                <a:latin typeface="Times New Roman"/>
                <a:ea typeface="Times New Roman"/>
              </a:rPr>
            </a:br>
            <a:r>
              <a:rPr lang="fr-FR" sz="1400" b="0" cap="none" dirty="0" smtClean="0">
                <a:solidFill>
                  <a:srgbClr val="392B2B"/>
                </a:solidFill>
                <a:latin typeface="Verdana"/>
                <a:ea typeface="Times New Roman"/>
              </a:rPr>
              <a:t>- </a:t>
            </a:r>
            <a:r>
              <a:rPr lang="fr-FR" sz="1400" cap="none" dirty="0" smtClean="0">
                <a:latin typeface="Verdana"/>
                <a:ea typeface="Times New Roman"/>
              </a:rPr>
              <a:t>un réseau intranet « </a:t>
            </a:r>
            <a:r>
              <a:rPr lang="fr-FR" sz="1400" cap="none" dirty="0" err="1" smtClean="0">
                <a:latin typeface="Verdana"/>
                <a:ea typeface="Times New Roman"/>
              </a:rPr>
              <a:t>archilink</a:t>
            </a:r>
            <a:r>
              <a:rPr lang="fr-FR" sz="1400" cap="none" dirty="0" smtClean="0">
                <a:latin typeface="Verdana"/>
                <a:ea typeface="Times New Roman"/>
              </a:rPr>
              <a:t> «</a:t>
            </a:r>
            <a:r>
              <a:rPr lang="fr-FR" sz="1400" b="0" cap="none" dirty="0" smtClean="0">
                <a:latin typeface="Verdana"/>
                <a:ea typeface="Times New Roman"/>
              </a:rPr>
              <a:t> </a:t>
            </a:r>
            <a:r>
              <a:rPr lang="fr-FR" sz="1400" b="0" u="sng" cap="none" dirty="0" smtClean="0">
                <a:solidFill>
                  <a:srgbClr val="CE0000"/>
                </a:solidFill>
                <a:latin typeface="Verdana"/>
                <a:ea typeface="Times New Roman"/>
              </a:rPr>
              <a:t> </a:t>
            </a:r>
            <a:r>
              <a:rPr lang="fr-FR" sz="1400" b="0" cap="none" dirty="0" smtClean="0">
                <a:solidFill>
                  <a:srgbClr val="392B2B"/>
                </a:solidFill>
                <a:latin typeface="Verdana"/>
                <a:ea typeface="Times New Roman"/>
              </a:rPr>
              <a:t>, accessible dès l’adhésion, qui facilite le métier au quotidien dans sa formule pro.</a:t>
            </a:r>
            <a:r>
              <a:rPr lang="fr-FR" sz="2400" b="0" cap="none" dirty="0" smtClean="0">
                <a:latin typeface="Times New Roman"/>
                <a:ea typeface="Times New Roman"/>
              </a:rPr>
              <a:t/>
            </a:r>
            <a:br>
              <a:rPr lang="fr-FR" sz="2400" b="0" cap="none" dirty="0" smtClean="0">
                <a:latin typeface="Times New Roman"/>
                <a:ea typeface="Times New Roman"/>
              </a:rPr>
            </a:br>
            <a:r>
              <a:rPr lang="fr-FR" sz="1400" b="0" cap="none" dirty="0" smtClean="0">
                <a:solidFill>
                  <a:srgbClr val="392B2B"/>
                </a:solidFill>
                <a:latin typeface="Verdana"/>
                <a:ea typeface="Times New Roman"/>
              </a:rPr>
              <a:t>- </a:t>
            </a:r>
            <a:r>
              <a:rPr lang="fr-FR" sz="1400" cap="none" dirty="0" smtClean="0">
                <a:latin typeface="Verdana"/>
                <a:ea typeface="Times New Roman"/>
              </a:rPr>
              <a:t>le « club prescrire », </a:t>
            </a:r>
            <a:r>
              <a:rPr lang="fr-FR" sz="1400" b="0" cap="none" dirty="0" smtClean="0">
                <a:solidFill>
                  <a:srgbClr val="392B2B"/>
                </a:solidFill>
                <a:latin typeface="Verdana"/>
                <a:ea typeface="Times New Roman"/>
              </a:rPr>
              <a:t>club de la prescription, qui favorise le dialogue et la rencontre entre architectes, prescripteurs et professionnels du bâtiment.</a:t>
            </a:r>
            <a:r>
              <a:rPr lang="fr-FR" sz="2400" b="0" cap="none" dirty="0" smtClean="0">
                <a:latin typeface="Times New Roman"/>
                <a:ea typeface="Times New Roman"/>
              </a:rPr>
              <a:t/>
            </a:r>
            <a:br>
              <a:rPr lang="fr-FR" sz="2400" b="0" cap="none" dirty="0" smtClean="0">
                <a:latin typeface="Times New Roman"/>
                <a:ea typeface="Times New Roman"/>
              </a:rPr>
            </a:br>
            <a:r>
              <a:rPr lang="fr-FR" sz="1400" b="0" cap="none" dirty="0" smtClean="0">
                <a:solidFill>
                  <a:srgbClr val="392B2B"/>
                </a:solidFill>
                <a:latin typeface="Verdana"/>
                <a:ea typeface="Times New Roman"/>
              </a:rPr>
              <a:t>- </a:t>
            </a:r>
            <a:r>
              <a:rPr lang="fr-FR" sz="1400" cap="none" dirty="0" smtClean="0">
                <a:latin typeface="Verdana"/>
                <a:ea typeface="Times New Roman"/>
              </a:rPr>
              <a:t>le « </a:t>
            </a:r>
            <a:r>
              <a:rPr lang="fr-FR" sz="1400" cap="none" dirty="0" err="1" smtClean="0">
                <a:latin typeface="Verdana"/>
                <a:ea typeface="Times New Roman"/>
              </a:rPr>
              <a:t>gepa</a:t>
            </a:r>
            <a:r>
              <a:rPr lang="fr-FR" sz="1400" cap="none" dirty="0" smtClean="0">
                <a:latin typeface="Verdana"/>
                <a:ea typeface="Times New Roman"/>
              </a:rPr>
              <a:t> », </a:t>
            </a:r>
            <a:r>
              <a:rPr lang="fr-FR" sz="1400" b="0" cap="none" dirty="0" smtClean="0">
                <a:solidFill>
                  <a:srgbClr val="392B2B"/>
                </a:solidFill>
                <a:latin typeface="Verdana"/>
                <a:ea typeface="Times New Roman"/>
              </a:rPr>
              <a:t>groupe pour l’</a:t>
            </a:r>
            <a:r>
              <a:rPr lang="fr-FR" sz="1400" b="0" cap="none" dirty="0">
                <a:solidFill>
                  <a:srgbClr val="392B2B"/>
                </a:solidFill>
                <a:latin typeface="Verdana"/>
                <a:ea typeface="Times New Roman"/>
              </a:rPr>
              <a:t>é</a:t>
            </a:r>
            <a:r>
              <a:rPr lang="fr-FR" sz="1400" b="0" cap="none" dirty="0" smtClean="0">
                <a:solidFill>
                  <a:srgbClr val="392B2B"/>
                </a:solidFill>
                <a:latin typeface="Verdana"/>
                <a:ea typeface="Times New Roman"/>
              </a:rPr>
              <a:t>ducation permanente des architectes, répond aux besoins de formation continue des architectes, des acteurs du cadre de vie et de la construction</a:t>
            </a:r>
            <a:r>
              <a:rPr lang="fr-FR" sz="2400" b="0" cap="none" dirty="0" smtClean="0">
                <a:latin typeface="Times New Roman"/>
                <a:ea typeface="Times New Roman"/>
              </a:rPr>
              <a:t/>
            </a:r>
            <a:br>
              <a:rPr lang="fr-FR" sz="2400" b="0" cap="none" dirty="0" smtClean="0">
                <a:latin typeface="Times New Roman"/>
                <a:ea typeface="Times New Roman"/>
              </a:rPr>
            </a:br>
            <a:r>
              <a:rPr lang="fr-FR" sz="1400" b="0" cap="none" dirty="0" smtClean="0">
                <a:solidFill>
                  <a:srgbClr val="392B2B"/>
                </a:solidFill>
                <a:latin typeface="Verdana"/>
                <a:ea typeface="Times New Roman"/>
              </a:rPr>
              <a:t>- la revue trimestrielle « </a:t>
            </a:r>
            <a:r>
              <a:rPr lang="fr-FR" sz="1400" cap="none" dirty="0" smtClean="0">
                <a:latin typeface="Verdana"/>
                <a:ea typeface="Times New Roman"/>
              </a:rPr>
              <a:t>passion architecture </a:t>
            </a:r>
            <a:r>
              <a:rPr lang="fr-FR" sz="1400" b="0" cap="none" dirty="0" smtClean="0">
                <a:solidFill>
                  <a:srgbClr val="392B2B"/>
                </a:solidFill>
                <a:latin typeface="Verdana"/>
                <a:ea typeface="Times New Roman"/>
              </a:rPr>
              <a:t>», qui informe sur l’actualité professionnelle.</a:t>
            </a:r>
            <a:r>
              <a:rPr lang="fr-FR" sz="2400" b="0" cap="none" dirty="0" smtClean="0">
                <a:latin typeface="Times New Roman"/>
                <a:ea typeface="Times New Roman"/>
              </a:rPr>
              <a:t/>
            </a:r>
            <a:br>
              <a:rPr lang="fr-FR" sz="2400" b="0" cap="none" dirty="0" smtClean="0">
                <a:latin typeface="Times New Roman"/>
                <a:ea typeface="Times New Roman"/>
              </a:rPr>
            </a:br>
            <a:endParaRPr lang="fr-FR" sz="1400" b="0" cap="none" dirty="0">
              <a:effectLst/>
              <a:latin typeface="Verdana" panose="020B0604030504040204" pitchFamily="34" charset="0"/>
              <a:ea typeface="Verdana" panose="020B0604030504040204" pitchFamily="34" charset="0"/>
              <a:cs typeface="Verdana" panose="020B0604030504040204" pitchFamily="34" charset="0"/>
            </a:endParaRPr>
          </a:p>
        </p:txBody>
      </p:sp>
      <p:sp>
        <p:nvSpPr>
          <p:cNvPr id="9" name="Espace réservé du texte 8"/>
          <p:cNvSpPr>
            <a:spLocks noGrp="1"/>
          </p:cNvSpPr>
          <p:nvPr>
            <p:ph type="body" idx="1"/>
          </p:nvPr>
        </p:nvSpPr>
        <p:spPr>
          <a:xfrm>
            <a:off x="971600" y="1800000"/>
            <a:ext cx="7560000" cy="540000"/>
          </a:xfrm>
        </p:spPr>
        <p:txBody>
          <a:bodyPr anchor="ctr">
            <a:noAutofit/>
          </a:bodyPr>
          <a:lstStyle/>
          <a:p>
            <a:pPr algn="ctr"/>
            <a:r>
              <a:rPr lang="fr-FR" sz="2400" b="1" dirty="0" smtClean="0">
                <a:solidFill>
                  <a:schemeClr val="tx1"/>
                </a:solidFill>
                <a:latin typeface="Verdana" pitchFamily="34" charset="0"/>
                <a:ea typeface="Verdana" pitchFamily="34" charset="0"/>
                <a:cs typeface="Verdana" pitchFamily="34" charset="0"/>
              </a:rPr>
              <a:t>L’organisation de la profession</a:t>
            </a:r>
            <a:endParaRPr lang="fr-FR" sz="2400" b="1" dirty="0">
              <a:solidFill>
                <a:schemeClr val="tx1"/>
              </a:solidFill>
              <a:latin typeface="Verdana" pitchFamily="34" charset="0"/>
              <a:ea typeface="Verdana" pitchFamily="34" charset="0"/>
              <a:cs typeface="Verdana" pitchFamily="34" charset="0"/>
            </a:endParaRPr>
          </a:p>
        </p:txBody>
      </p:sp>
      <p:sp>
        <p:nvSpPr>
          <p:cNvPr id="10" name="Espace réservé du pied de page 9"/>
          <p:cNvSpPr>
            <a:spLocks noGrp="1"/>
          </p:cNvSpPr>
          <p:nvPr>
            <p:ph type="ftr" sz="quarter" idx="11"/>
          </p:nvPr>
        </p:nvSpPr>
        <p:spPr>
          <a:xfrm>
            <a:off x="3104480" y="6165304"/>
            <a:ext cx="2880000" cy="684000"/>
          </a:xfrm>
        </p:spPr>
        <p:txBody>
          <a:bodyPr/>
          <a:lstStyle/>
          <a:p>
            <a:r>
              <a:rPr lang="fr-FR" dirty="0">
                <a:solidFill>
                  <a:prstClr val="black">
                    <a:tint val="75000"/>
                  </a:prstClr>
                </a:solidFill>
              </a:rPr>
              <a:t>GEPA for Europe</a:t>
            </a:r>
          </a:p>
          <a:p>
            <a:r>
              <a:rPr lang="fr-FR" dirty="0">
                <a:solidFill>
                  <a:prstClr val="black">
                    <a:tint val="75000"/>
                  </a:prstClr>
                </a:solidFill>
              </a:rPr>
              <a:t>Av Louise 149/24 - B1050 Bruxelles</a:t>
            </a:r>
          </a:p>
          <a:p>
            <a:r>
              <a:rPr lang="fr-FR" dirty="0">
                <a:solidFill>
                  <a:prstClr val="black">
                    <a:tint val="75000"/>
                  </a:prstClr>
                </a:solidFill>
              </a:rPr>
              <a:t>foreurope@groupegepa.com</a:t>
            </a:r>
          </a:p>
        </p:txBody>
      </p:sp>
    </p:spTree>
    <p:extLst>
      <p:ext uri="{BB962C8B-B14F-4D97-AF65-F5344CB8AC3E}">
        <p14:creationId xmlns:p14="http://schemas.microsoft.com/office/powerpoint/2010/main" val="16698061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40" y="0"/>
            <a:ext cx="9183440" cy="1800000"/>
          </a:xfrm>
          <a:prstGeom prst="rect">
            <a:avLst/>
          </a:prstGeom>
          <a:noFill/>
          <a:ln>
            <a:noFill/>
          </a:ln>
        </p:spPr>
      </p:pic>
      <p:sp>
        <p:nvSpPr>
          <p:cNvPr id="8" name="Titre 7"/>
          <p:cNvSpPr>
            <a:spLocks noGrp="1"/>
          </p:cNvSpPr>
          <p:nvPr>
            <p:ph type="title"/>
          </p:nvPr>
        </p:nvSpPr>
        <p:spPr>
          <a:xfrm>
            <a:off x="971600" y="2420888"/>
            <a:ext cx="7848872" cy="3780000"/>
          </a:xfrm>
        </p:spPr>
        <p:txBody>
          <a:bodyPr>
            <a:normAutofit fontScale="90000"/>
          </a:bodyPr>
          <a:lstStyle/>
          <a:p>
            <a:r>
              <a:rPr lang="fr-FR" sz="1400" cap="none" dirty="0" smtClean="0">
                <a:latin typeface="Verdana" pitchFamily="34" charset="0"/>
                <a:ea typeface="Verdana" pitchFamily="34" charset="0"/>
                <a:cs typeface="Verdana" pitchFamily="34" charset="0"/>
              </a:rPr>
              <a:t>Le GEPA pour la formation permanente</a:t>
            </a:r>
            <a:r>
              <a:rPr lang="fr-FR" sz="2400" b="0" cap="none" dirty="0" smtClean="0">
                <a:latin typeface="Verdana" pitchFamily="34" charset="0"/>
                <a:ea typeface="Verdana" pitchFamily="34" charset="0"/>
                <a:cs typeface="Verdana" pitchFamily="34" charset="0"/>
              </a:rPr>
              <a:t/>
            </a:r>
            <a:br>
              <a:rPr lang="fr-FR" sz="2400" b="0" cap="none" dirty="0" smtClean="0">
                <a:latin typeface="Verdana" pitchFamily="34" charset="0"/>
                <a:ea typeface="Verdana" pitchFamily="34" charset="0"/>
                <a:cs typeface="Verdana" pitchFamily="34" charset="0"/>
              </a:rPr>
            </a:br>
            <a:r>
              <a:rPr lang="fr-FR" sz="2400" b="0" cap="none" dirty="0" smtClean="0">
                <a:latin typeface="Verdana" pitchFamily="34" charset="0"/>
                <a:ea typeface="Verdana" pitchFamily="34" charset="0"/>
                <a:cs typeface="Verdana" pitchFamily="34" charset="0"/>
              </a:rPr>
              <a:t/>
            </a:r>
            <a:br>
              <a:rPr lang="fr-FR" sz="2400" b="0" cap="none" dirty="0" smtClean="0">
                <a:latin typeface="Verdana" pitchFamily="34" charset="0"/>
                <a:ea typeface="Verdana" pitchFamily="34" charset="0"/>
                <a:cs typeface="Verdana" pitchFamily="34" charset="0"/>
              </a:rPr>
            </a:br>
            <a:r>
              <a:rPr lang="fr-FR" sz="1400" b="0" cap="none" dirty="0" smtClean="0">
                <a:solidFill>
                  <a:prstClr val="black"/>
                </a:solidFill>
                <a:latin typeface="Verdana" pitchFamily="34" charset="0"/>
                <a:ea typeface="Verdana" pitchFamily="34" charset="0"/>
                <a:cs typeface="Verdana" pitchFamily="34" charset="0"/>
              </a:rPr>
              <a:t>E</a:t>
            </a:r>
            <a:r>
              <a:rPr lang="fr-FR" sz="1400" b="0" cap="none" dirty="0" smtClean="0">
                <a:solidFill>
                  <a:prstClr val="black"/>
                </a:solidFill>
                <a:latin typeface="Verdana" pitchFamily="34" charset="0"/>
                <a:ea typeface="Verdana" pitchFamily="34" charset="0"/>
                <a:cs typeface="Verdana" pitchFamily="34" charset="0"/>
              </a:rPr>
              <a:t>n </a:t>
            </a:r>
            <a:r>
              <a:rPr lang="fr-FR" sz="1400" b="0" cap="none" dirty="0">
                <a:solidFill>
                  <a:prstClr val="black"/>
                </a:solidFill>
                <a:latin typeface="Verdana" pitchFamily="34" charset="0"/>
                <a:ea typeface="Verdana" pitchFamily="34" charset="0"/>
                <a:cs typeface="Verdana" pitchFamily="34" charset="0"/>
              </a:rPr>
              <a:t>France </a:t>
            </a:r>
            <a:r>
              <a:rPr lang="fr-FR" sz="1400" b="0" cap="none" dirty="0">
                <a:latin typeface="Verdana" pitchFamily="34" charset="0"/>
                <a:ea typeface="Verdana" pitchFamily="34" charset="0"/>
                <a:cs typeface="Verdana" pitchFamily="34" charset="0"/>
              </a:rPr>
              <a:t>l</a:t>
            </a:r>
            <a:r>
              <a:rPr lang="fr-FR" sz="1400" b="0" cap="none" dirty="0" smtClean="0">
                <a:latin typeface="Verdana" pitchFamily="34" charset="0"/>
                <a:ea typeface="Verdana" pitchFamily="34" charset="0"/>
                <a:cs typeface="Verdana" pitchFamily="34" charset="0"/>
              </a:rPr>
              <a:t>’organisation  de la formation professionnel prend 2 formes, selon que l’on soit architecte responsable d’entreprise ou salarié.</a:t>
            </a:r>
            <a:br>
              <a:rPr lang="fr-FR" sz="1400" b="0" cap="none" dirty="0" smtClean="0">
                <a:latin typeface="Verdana" pitchFamily="34" charset="0"/>
                <a:ea typeface="Verdana" pitchFamily="34" charset="0"/>
                <a:cs typeface="Verdana" pitchFamily="34" charset="0"/>
              </a:rPr>
            </a:br>
            <a:r>
              <a:rPr lang="fr-FR" sz="1400" b="0" cap="none" dirty="0" smtClean="0">
                <a:latin typeface="Verdana" pitchFamily="34" charset="0"/>
                <a:ea typeface="Verdana" pitchFamily="34" charset="0"/>
                <a:cs typeface="Verdana" pitchFamily="34" charset="0"/>
              </a:rPr>
              <a:t/>
            </a:r>
            <a:br>
              <a:rPr lang="fr-FR" sz="1400" b="0" cap="none" dirty="0" smtClean="0">
                <a:latin typeface="Verdana" pitchFamily="34" charset="0"/>
                <a:ea typeface="Verdana" pitchFamily="34" charset="0"/>
                <a:cs typeface="Verdana" pitchFamily="34" charset="0"/>
              </a:rPr>
            </a:br>
            <a:r>
              <a:rPr lang="fr-FR" sz="1400" b="0" cap="none" dirty="0" smtClean="0">
                <a:latin typeface="Verdana" pitchFamily="34" charset="0"/>
                <a:ea typeface="Verdana" pitchFamily="34" charset="0"/>
                <a:cs typeface="Verdana" pitchFamily="34" charset="0"/>
              </a:rPr>
              <a:t>Son but est de:</a:t>
            </a:r>
            <a:br>
              <a:rPr lang="fr-FR" sz="1400" b="0" cap="none" dirty="0" smtClean="0">
                <a:latin typeface="Verdana" pitchFamily="34" charset="0"/>
                <a:ea typeface="Verdana" pitchFamily="34" charset="0"/>
                <a:cs typeface="Verdana" pitchFamily="34" charset="0"/>
              </a:rPr>
            </a:br>
            <a:r>
              <a:rPr lang="fr-FR" sz="1400" b="0" cap="none" dirty="0" smtClean="0">
                <a:latin typeface="Verdana" pitchFamily="34" charset="0"/>
                <a:ea typeface="Verdana" pitchFamily="34" charset="0"/>
                <a:cs typeface="Verdana" pitchFamily="34" charset="0"/>
              </a:rPr>
              <a:t>- Perfectionner ses compétences</a:t>
            </a:r>
            <a:br>
              <a:rPr lang="fr-FR" sz="1400" b="0" cap="none" dirty="0" smtClean="0">
                <a:latin typeface="Verdana" pitchFamily="34" charset="0"/>
                <a:ea typeface="Verdana" pitchFamily="34" charset="0"/>
                <a:cs typeface="Verdana" pitchFamily="34" charset="0"/>
              </a:rPr>
            </a:br>
            <a:r>
              <a:rPr lang="fr-FR" sz="1400" b="0" cap="none" dirty="0" smtClean="0">
                <a:latin typeface="Verdana" pitchFamily="34" charset="0"/>
                <a:ea typeface="Verdana" pitchFamily="34" charset="0"/>
                <a:cs typeface="Verdana" pitchFamily="34" charset="0"/>
              </a:rPr>
              <a:t>- S’informer des nouveaux dispositifs techniques ou réglementaires</a:t>
            </a:r>
            <a:br>
              <a:rPr lang="fr-FR" sz="1400" b="0" cap="none" dirty="0" smtClean="0">
                <a:latin typeface="Verdana" pitchFamily="34" charset="0"/>
                <a:ea typeface="Verdana" pitchFamily="34" charset="0"/>
                <a:cs typeface="Verdana" pitchFamily="34" charset="0"/>
              </a:rPr>
            </a:br>
            <a:r>
              <a:rPr lang="fr-FR" sz="1400" b="0" cap="none" dirty="0" smtClean="0">
                <a:latin typeface="Verdana" pitchFamily="34" charset="0"/>
                <a:ea typeface="Verdana" pitchFamily="34" charset="0"/>
                <a:cs typeface="Verdana" pitchFamily="34" charset="0"/>
              </a:rPr>
              <a:t>- Acquérir, à titre personnelle de nouvelles connaissances.</a:t>
            </a:r>
            <a:br>
              <a:rPr lang="fr-FR" sz="1400" b="0" cap="none" dirty="0" smtClean="0">
                <a:latin typeface="Verdana" pitchFamily="34" charset="0"/>
                <a:ea typeface="Verdana" pitchFamily="34" charset="0"/>
                <a:cs typeface="Verdana" pitchFamily="34" charset="0"/>
              </a:rPr>
            </a:br>
            <a:r>
              <a:rPr lang="fr-FR" sz="1400" b="0" cap="none" dirty="0" smtClean="0">
                <a:latin typeface="Verdana" pitchFamily="34" charset="0"/>
                <a:ea typeface="Verdana" pitchFamily="34" charset="0"/>
                <a:cs typeface="Verdana" pitchFamily="34" charset="0"/>
              </a:rPr>
              <a:t/>
            </a:r>
            <a:br>
              <a:rPr lang="fr-FR" sz="1400" b="0" cap="none" dirty="0" smtClean="0">
                <a:latin typeface="Verdana" pitchFamily="34" charset="0"/>
                <a:ea typeface="Verdana" pitchFamily="34" charset="0"/>
                <a:cs typeface="Verdana" pitchFamily="34" charset="0"/>
              </a:rPr>
            </a:br>
            <a:r>
              <a:rPr lang="fr-FR" sz="1400" b="0" cap="none" dirty="0" smtClean="0">
                <a:latin typeface="Verdana" pitchFamily="34" charset="0"/>
                <a:ea typeface="Verdana" pitchFamily="34" charset="0"/>
                <a:cs typeface="Verdana" pitchFamily="34" charset="0"/>
              </a:rPr>
              <a:t>Pour les architectes responsables, la formation est réputée être obligatoire pour poursuivre l’exercice de son activité.</a:t>
            </a:r>
            <a:br>
              <a:rPr lang="fr-FR" sz="1400" b="0" cap="none" dirty="0" smtClean="0">
                <a:latin typeface="Verdana" pitchFamily="34" charset="0"/>
                <a:ea typeface="Verdana" pitchFamily="34" charset="0"/>
                <a:cs typeface="Verdana" pitchFamily="34" charset="0"/>
              </a:rPr>
            </a:br>
            <a:r>
              <a:rPr lang="fr-FR" sz="1400" b="0" cap="none" dirty="0" smtClean="0">
                <a:latin typeface="Verdana" pitchFamily="34" charset="0"/>
                <a:ea typeface="Verdana" pitchFamily="34" charset="0"/>
                <a:cs typeface="Verdana" pitchFamily="34" charset="0"/>
              </a:rPr>
              <a:t>Pour tous elle entre dans le processus européen de </a:t>
            </a:r>
            <a:r>
              <a:rPr lang="fr-FR" sz="1400" cap="none" dirty="0" smtClean="0">
                <a:latin typeface="Verdana" pitchFamily="34" charset="0"/>
                <a:ea typeface="Verdana" pitchFamily="34" charset="0"/>
                <a:cs typeface="Verdana" pitchFamily="34" charset="0"/>
              </a:rPr>
              <a:t>« la formation tout au long de la vie ».</a:t>
            </a:r>
            <a:br>
              <a:rPr lang="fr-FR" sz="1400" cap="none" dirty="0" smtClean="0">
                <a:latin typeface="Verdana" pitchFamily="34" charset="0"/>
                <a:ea typeface="Verdana" pitchFamily="34" charset="0"/>
                <a:cs typeface="Verdana" pitchFamily="34" charset="0"/>
              </a:rPr>
            </a:br>
            <a:r>
              <a:rPr lang="fr-FR" sz="1400" b="0" cap="none" dirty="0" smtClean="0">
                <a:latin typeface="Verdana" pitchFamily="34" charset="0"/>
                <a:ea typeface="Verdana" pitchFamily="34" charset="0"/>
                <a:cs typeface="Verdana" pitchFamily="34" charset="0"/>
              </a:rPr>
              <a:t>Des contributions sous forme de prise en charges financières sont attribués par des organismes gestionnaires de la taxe sur les salaires pour les salariés, de contributions annuels versé par les responsables d’entreprises pour </a:t>
            </a:r>
            <a:r>
              <a:rPr lang="fr-FR" sz="1400" b="0" cap="none" dirty="0" err="1" smtClean="0">
                <a:latin typeface="Verdana" pitchFamily="34" charset="0"/>
                <a:ea typeface="Verdana" pitchFamily="34" charset="0"/>
                <a:cs typeface="Verdana" pitchFamily="34" charset="0"/>
              </a:rPr>
              <a:t>eux-même</a:t>
            </a:r>
            <a:r>
              <a:rPr lang="fr-FR" sz="1400" b="0" cap="none" dirty="0" smtClean="0">
                <a:latin typeface="Verdana" pitchFamily="34" charset="0"/>
                <a:ea typeface="Verdana" pitchFamily="34" charset="0"/>
                <a:cs typeface="Verdana" pitchFamily="34" charset="0"/>
              </a:rPr>
              <a:t>.</a:t>
            </a:r>
            <a:r>
              <a:rPr lang="fr-FR" sz="1400" b="0" cap="none" dirty="0" smtClean="0">
                <a:latin typeface="Verdana" pitchFamily="34" charset="0"/>
                <a:ea typeface="Verdana" pitchFamily="34" charset="0"/>
                <a:cs typeface="Verdana" pitchFamily="34" charset="0"/>
              </a:rPr>
              <a:t/>
            </a:r>
            <a:br>
              <a:rPr lang="fr-FR" sz="1400" b="0" cap="none" dirty="0" smtClean="0">
                <a:latin typeface="Verdana" pitchFamily="34" charset="0"/>
                <a:ea typeface="Verdana" pitchFamily="34" charset="0"/>
                <a:cs typeface="Verdana" pitchFamily="34" charset="0"/>
              </a:rPr>
            </a:br>
            <a:r>
              <a:rPr lang="fr-FR" sz="1400" cap="none" dirty="0" smtClean="0">
                <a:latin typeface="Verdana" pitchFamily="34" charset="0"/>
                <a:ea typeface="Verdana" pitchFamily="34" charset="0"/>
                <a:cs typeface="Verdana" pitchFamily="34" charset="0"/>
              </a:rPr>
              <a:t/>
            </a:r>
            <a:br>
              <a:rPr lang="fr-FR" sz="1400" cap="none" dirty="0" smtClean="0">
                <a:latin typeface="Verdana" pitchFamily="34" charset="0"/>
                <a:ea typeface="Verdana" pitchFamily="34" charset="0"/>
                <a:cs typeface="Verdana" pitchFamily="34" charset="0"/>
              </a:rPr>
            </a:br>
            <a:r>
              <a:rPr lang="fr-FR" sz="2400" b="0" cap="none" dirty="0">
                <a:latin typeface="Verdana" pitchFamily="34" charset="0"/>
                <a:ea typeface="Verdana" pitchFamily="34" charset="0"/>
                <a:cs typeface="Verdana" pitchFamily="34" charset="0"/>
              </a:rPr>
              <a:t/>
            </a:r>
            <a:br>
              <a:rPr lang="fr-FR" sz="2400" b="0" cap="none" dirty="0">
                <a:latin typeface="Verdana" pitchFamily="34" charset="0"/>
                <a:ea typeface="Verdana" pitchFamily="34" charset="0"/>
                <a:cs typeface="Verdana" pitchFamily="34" charset="0"/>
              </a:rPr>
            </a:br>
            <a:endParaRPr lang="fr-FR" sz="2400" b="0" cap="none" dirty="0">
              <a:latin typeface="Verdana" pitchFamily="34" charset="0"/>
              <a:ea typeface="Verdana" pitchFamily="34" charset="0"/>
              <a:cs typeface="Verdana" pitchFamily="34" charset="0"/>
            </a:endParaRPr>
          </a:p>
        </p:txBody>
      </p:sp>
      <p:sp>
        <p:nvSpPr>
          <p:cNvPr id="9" name="Espace réservé du texte 8"/>
          <p:cNvSpPr>
            <a:spLocks noGrp="1"/>
          </p:cNvSpPr>
          <p:nvPr>
            <p:ph type="body" idx="1"/>
          </p:nvPr>
        </p:nvSpPr>
        <p:spPr>
          <a:xfrm>
            <a:off x="971600" y="1800000"/>
            <a:ext cx="7560000" cy="540000"/>
          </a:xfrm>
        </p:spPr>
        <p:txBody>
          <a:bodyPr anchor="ctr">
            <a:noAutofit/>
          </a:bodyPr>
          <a:lstStyle/>
          <a:p>
            <a:pPr algn="ctr"/>
            <a:r>
              <a:rPr lang="fr-FR" sz="2400" b="1" dirty="0" smtClean="0">
                <a:solidFill>
                  <a:schemeClr val="tx1"/>
                </a:solidFill>
                <a:latin typeface="Verdana" pitchFamily="34" charset="0"/>
                <a:ea typeface="Verdana" pitchFamily="34" charset="0"/>
                <a:cs typeface="Verdana" pitchFamily="34" charset="0"/>
              </a:rPr>
              <a:t>Des Organismes associés</a:t>
            </a:r>
            <a:endParaRPr lang="fr-FR" sz="2400" b="1" dirty="0">
              <a:solidFill>
                <a:schemeClr val="tx1"/>
              </a:solidFill>
              <a:latin typeface="Verdana" pitchFamily="34" charset="0"/>
              <a:ea typeface="Verdana" pitchFamily="34" charset="0"/>
              <a:cs typeface="Verdana" pitchFamily="34" charset="0"/>
            </a:endParaRPr>
          </a:p>
        </p:txBody>
      </p:sp>
      <p:sp>
        <p:nvSpPr>
          <p:cNvPr id="10" name="Espace réservé du pied de page 9"/>
          <p:cNvSpPr>
            <a:spLocks noGrp="1"/>
          </p:cNvSpPr>
          <p:nvPr>
            <p:ph type="ftr" sz="quarter" idx="11"/>
          </p:nvPr>
        </p:nvSpPr>
        <p:spPr>
          <a:xfrm>
            <a:off x="3104480" y="6165304"/>
            <a:ext cx="2880000" cy="684000"/>
          </a:xfrm>
        </p:spPr>
        <p:txBody>
          <a:bodyPr/>
          <a:lstStyle/>
          <a:p>
            <a:r>
              <a:rPr lang="fr-FR" dirty="0">
                <a:solidFill>
                  <a:prstClr val="black">
                    <a:tint val="75000"/>
                  </a:prstClr>
                </a:solidFill>
              </a:rPr>
              <a:t>GEPA for Europe</a:t>
            </a:r>
          </a:p>
          <a:p>
            <a:r>
              <a:rPr lang="fr-FR" dirty="0">
                <a:solidFill>
                  <a:prstClr val="black">
                    <a:tint val="75000"/>
                  </a:prstClr>
                </a:solidFill>
              </a:rPr>
              <a:t>Av Louise 149/24 - B1050 Bruxelles</a:t>
            </a:r>
          </a:p>
          <a:p>
            <a:r>
              <a:rPr lang="fr-FR" dirty="0">
                <a:solidFill>
                  <a:prstClr val="black">
                    <a:tint val="75000"/>
                  </a:prstClr>
                </a:solidFill>
              </a:rPr>
              <a:t>foreurope@groupegepa.com</a:t>
            </a:r>
          </a:p>
        </p:txBody>
      </p:sp>
    </p:spTree>
    <p:extLst>
      <p:ext uri="{BB962C8B-B14F-4D97-AF65-F5344CB8AC3E}">
        <p14:creationId xmlns:p14="http://schemas.microsoft.com/office/powerpoint/2010/main" val="1883034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40" y="0"/>
            <a:ext cx="9183440" cy="1800000"/>
          </a:xfrm>
          <a:prstGeom prst="rect">
            <a:avLst/>
          </a:prstGeom>
          <a:noFill/>
          <a:ln>
            <a:noFill/>
          </a:ln>
        </p:spPr>
      </p:pic>
      <p:sp>
        <p:nvSpPr>
          <p:cNvPr id="8" name="Titre 7"/>
          <p:cNvSpPr>
            <a:spLocks noGrp="1"/>
          </p:cNvSpPr>
          <p:nvPr>
            <p:ph type="title"/>
          </p:nvPr>
        </p:nvSpPr>
        <p:spPr>
          <a:xfrm>
            <a:off x="252000" y="2420888"/>
            <a:ext cx="8640000" cy="3780000"/>
          </a:xfrm>
        </p:spPr>
        <p:txBody>
          <a:bodyPr>
            <a:normAutofit/>
          </a:bodyPr>
          <a:lstStyle/>
          <a:p>
            <a:pPr algn="ctr"/>
            <a:r>
              <a:rPr lang="fr-FR" sz="2400" b="0" cap="none" dirty="0" smtClean="0">
                <a:latin typeface="Verdana" pitchFamily="34" charset="0"/>
                <a:ea typeface="Verdana" pitchFamily="34" charset="0"/>
                <a:cs typeface="Verdana" pitchFamily="34" charset="0"/>
              </a:rPr>
              <a:t/>
            </a:r>
            <a:br>
              <a:rPr lang="fr-FR" sz="2400" b="0" cap="none" dirty="0" smtClean="0">
                <a:latin typeface="Verdana" pitchFamily="34" charset="0"/>
                <a:ea typeface="Verdana" pitchFamily="34" charset="0"/>
                <a:cs typeface="Verdana" pitchFamily="34" charset="0"/>
              </a:rPr>
            </a:br>
            <a:r>
              <a:rPr lang="fr-FR" sz="1400" b="0" cap="none" dirty="0" smtClean="0">
                <a:latin typeface="Verdana" pitchFamily="34" charset="0"/>
                <a:ea typeface="Verdana" pitchFamily="34" charset="0"/>
                <a:cs typeface="Verdana" pitchFamily="34" charset="0"/>
              </a:rPr>
              <a:t>Création en Juillet 2011 du GEPA for Europe,</a:t>
            </a:r>
            <a:br>
              <a:rPr lang="fr-FR" sz="1400" b="0" cap="none" dirty="0" smtClean="0">
                <a:latin typeface="Verdana" pitchFamily="34" charset="0"/>
                <a:ea typeface="Verdana" pitchFamily="34" charset="0"/>
                <a:cs typeface="Verdana" pitchFamily="34" charset="0"/>
              </a:rPr>
            </a:br>
            <a:r>
              <a:rPr lang="fr-FR" sz="1400" b="0" cap="none" dirty="0" err="1" smtClean="0">
                <a:latin typeface="Verdana" pitchFamily="34" charset="0"/>
                <a:ea typeface="Verdana" pitchFamily="34" charset="0"/>
                <a:cs typeface="Verdana" pitchFamily="34" charset="0"/>
              </a:rPr>
              <a:t>aisbl</a:t>
            </a:r>
            <a:r>
              <a:rPr lang="fr-FR" sz="1400" b="0" cap="none" dirty="0" smtClean="0">
                <a:latin typeface="Verdana" pitchFamily="34" charset="0"/>
                <a:ea typeface="Verdana" pitchFamily="34" charset="0"/>
                <a:cs typeface="Verdana" pitchFamily="34" charset="0"/>
              </a:rPr>
              <a:t>-association internationale sans but lucratif</a:t>
            </a:r>
            <a:br>
              <a:rPr lang="fr-FR" sz="1400" b="0" cap="none" dirty="0" smtClean="0">
                <a:latin typeface="Verdana" pitchFamily="34" charset="0"/>
                <a:ea typeface="Verdana" pitchFamily="34" charset="0"/>
                <a:cs typeface="Verdana" pitchFamily="34" charset="0"/>
              </a:rPr>
            </a:br>
            <a:r>
              <a:rPr lang="fr-FR" sz="1400" b="0" cap="none" dirty="0" smtClean="0">
                <a:latin typeface="Verdana" pitchFamily="34" charset="0"/>
                <a:ea typeface="Verdana" pitchFamily="34" charset="0"/>
                <a:cs typeface="Verdana" pitchFamily="34" charset="0"/>
              </a:rPr>
              <a:t>de droit belge</a:t>
            </a:r>
            <a:br>
              <a:rPr lang="fr-FR" sz="1400" b="0" cap="none" dirty="0" smtClean="0">
                <a:latin typeface="Verdana" pitchFamily="34" charset="0"/>
                <a:ea typeface="Verdana" pitchFamily="34" charset="0"/>
                <a:cs typeface="Verdana" pitchFamily="34" charset="0"/>
              </a:rPr>
            </a:br>
            <a:r>
              <a:rPr lang="fr-FR" sz="1800" b="0" cap="none" dirty="0">
                <a:latin typeface="Verdana" pitchFamily="34" charset="0"/>
                <a:ea typeface="Verdana" pitchFamily="34" charset="0"/>
                <a:cs typeface="Verdana" pitchFamily="34" charset="0"/>
              </a:rPr>
              <a:t/>
            </a:r>
            <a:br>
              <a:rPr lang="fr-FR" sz="1800" b="0" cap="none" dirty="0">
                <a:latin typeface="Verdana" pitchFamily="34" charset="0"/>
                <a:ea typeface="Verdana" pitchFamily="34" charset="0"/>
                <a:cs typeface="Verdana" pitchFamily="34" charset="0"/>
              </a:rPr>
            </a:br>
            <a:r>
              <a:rPr lang="fr-FR" sz="1400" b="0" cap="none" dirty="0" smtClean="0">
                <a:latin typeface="Verdana" pitchFamily="34" charset="0"/>
                <a:ea typeface="Verdana" pitchFamily="34" charset="0"/>
                <a:cs typeface="Verdana" pitchFamily="34" charset="0"/>
              </a:rPr>
              <a:t>« </a:t>
            </a:r>
            <a:r>
              <a:rPr lang="fr-FR" sz="1400" cap="none" dirty="0" smtClean="0">
                <a:latin typeface="Verdana" pitchFamily="34" charset="0"/>
                <a:ea typeface="Verdana" pitchFamily="34" charset="0"/>
                <a:cs typeface="Verdana" pitchFamily="34" charset="0"/>
              </a:rPr>
              <a:t>A partir de la formation permanente, favoriser les échanges pour harmoniser les pratiques des architectes et acteurs du cadre de vie en Europe »</a:t>
            </a:r>
            <a:endParaRPr lang="fr-FR" sz="1400" cap="none" dirty="0">
              <a:latin typeface="Verdana" pitchFamily="34" charset="0"/>
              <a:ea typeface="Verdana" pitchFamily="34" charset="0"/>
              <a:cs typeface="Verdana" pitchFamily="34" charset="0"/>
            </a:endParaRPr>
          </a:p>
        </p:txBody>
      </p:sp>
      <p:sp>
        <p:nvSpPr>
          <p:cNvPr id="9" name="Espace réservé du texte 8"/>
          <p:cNvSpPr>
            <a:spLocks noGrp="1"/>
          </p:cNvSpPr>
          <p:nvPr>
            <p:ph type="body" idx="1"/>
          </p:nvPr>
        </p:nvSpPr>
        <p:spPr>
          <a:xfrm>
            <a:off x="971600" y="1800000"/>
            <a:ext cx="7560000" cy="540000"/>
          </a:xfrm>
        </p:spPr>
        <p:txBody>
          <a:bodyPr anchor="ctr">
            <a:noAutofit/>
          </a:bodyPr>
          <a:lstStyle/>
          <a:p>
            <a:pPr algn="ctr"/>
            <a:r>
              <a:rPr lang="fr-FR" sz="2400" b="1" dirty="0" smtClean="0">
                <a:solidFill>
                  <a:schemeClr val="tx1"/>
                </a:solidFill>
                <a:latin typeface="Verdana" pitchFamily="34" charset="0"/>
                <a:ea typeface="Verdana" pitchFamily="34" charset="0"/>
                <a:cs typeface="Verdana" pitchFamily="34" charset="0"/>
              </a:rPr>
              <a:t>Le GEPA for Europe</a:t>
            </a:r>
            <a:endParaRPr lang="fr-FR" sz="2400" b="1" dirty="0">
              <a:solidFill>
                <a:schemeClr val="tx1"/>
              </a:solidFill>
              <a:latin typeface="Verdana" pitchFamily="34" charset="0"/>
              <a:ea typeface="Verdana" pitchFamily="34" charset="0"/>
              <a:cs typeface="Verdana" pitchFamily="34" charset="0"/>
            </a:endParaRPr>
          </a:p>
        </p:txBody>
      </p:sp>
      <p:sp>
        <p:nvSpPr>
          <p:cNvPr id="10" name="Espace réservé du pied de page 9"/>
          <p:cNvSpPr>
            <a:spLocks noGrp="1"/>
          </p:cNvSpPr>
          <p:nvPr>
            <p:ph type="ftr" sz="quarter" idx="11"/>
          </p:nvPr>
        </p:nvSpPr>
        <p:spPr>
          <a:xfrm>
            <a:off x="3104480" y="6165304"/>
            <a:ext cx="2880000" cy="684000"/>
          </a:xfrm>
        </p:spPr>
        <p:txBody>
          <a:bodyPr/>
          <a:lstStyle/>
          <a:p>
            <a:r>
              <a:rPr lang="fr-FR" dirty="0" smtClean="0">
                <a:solidFill>
                  <a:prstClr val="black">
                    <a:tint val="75000"/>
                  </a:prstClr>
                </a:solidFill>
              </a:rPr>
              <a:t>GEPA for Europe</a:t>
            </a:r>
          </a:p>
          <a:p>
            <a:r>
              <a:rPr lang="fr-FR" dirty="0" smtClean="0">
                <a:solidFill>
                  <a:prstClr val="black">
                    <a:tint val="75000"/>
                  </a:prstClr>
                </a:solidFill>
              </a:rPr>
              <a:t>Av Louise 149/24 - B1050 Bruxelles</a:t>
            </a:r>
          </a:p>
          <a:p>
            <a:r>
              <a:rPr lang="fr-FR" dirty="0" smtClean="0">
                <a:solidFill>
                  <a:prstClr val="black">
                    <a:tint val="75000"/>
                  </a:prstClr>
                </a:solidFill>
              </a:rPr>
              <a:t>foreurope@groupegepa.com</a:t>
            </a:r>
            <a:endParaRPr lang="fr-FR" dirty="0">
              <a:solidFill>
                <a:prstClr val="black">
                  <a:tint val="75000"/>
                </a:prstClr>
              </a:solidFill>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0613" y="4221088"/>
            <a:ext cx="1623928"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8711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40" y="0"/>
            <a:ext cx="9183440" cy="1800000"/>
          </a:xfrm>
          <a:prstGeom prst="rect">
            <a:avLst/>
          </a:prstGeom>
          <a:noFill/>
          <a:ln>
            <a:noFill/>
          </a:ln>
        </p:spPr>
      </p:pic>
      <p:sp>
        <p:nvSpPr>
          <p:cNvPr id="8" name="Titre 7"/>
          <p:cNvSpPr>
            <a:spLocks noGrp="1"/>
          </p:cNvSpPr>
          <p:nvPr>
            <p:ph type="title"/>
          </p:nvPr>
        </p:nvSpPr>
        <p:spPr>
          <a:xfrm>
            <a:off x="231529" y="4437112"/>
            <a:ext cx="8640960" cy="1093629"/>
          </a:xfrm>
        </p:spPr>
        <p:txBody>
          <a:bodyPr>
            <a:noAutofit/>
          </a:bodyPr>
          <a:lstStyle/>
          <a:p>
            <a:r>
              <a:rPr lang="fr-FR" sz="1400" b="0" cap="none" dirty="0" smtClean="0">
                <a:latin typeface="Verdana" panose="020B0604030504040204" pitchFamily="34" charset="0"/>
                <a:ea typeface="Verdana" panose="020B0604030504040204" pitchFamily="34" charset="0"/>
                <a:cs typeface="Verdana" panose="020B0604030504040204" pitchFamily="34" charset="0"/>
              </a:rPr>
              <a:t>55% des inscrits ont plus de 50 ans, mais les femmes sont en moyenne nettement plus jeunes puisque 67%  ont moins de 50ans.</a:t>
            </a:r>
            <a:br>
              <a:rPr lang="fr-FR" sz="1400" b="0" cap="none" dirty="0" smtClean="0">
                <a:latin typeface="Verdana" panose="020B0604030504040204" pitchFamily="34" charset="0"/>
                <a:ea typeface="Verdana" panose="020B0604030504040204" pitchFamily="34" charset="0"/>
                <a:cs typeface="Verdana" panose="020B0604030504040204" pitchFamily="34" charset="0"/>
              </a:rPr>
            </a:br>
            <a:r>
              <a:rPr lang="fr-FR" sz="1400" b="0" cap="none" dirty="0" smtClean="0">
                <a:latin typeface="Verdana" panose="020B0604030504040204" pitchFamily="34" charset="0"/>
                <a:ea typeface="Verdana" panose="020B0604030504040204" pitchFamily="34" charset="0"/>
                <a:cs typeface="Verdana" panose="020B0604030504040204" pitchFamily="34" charset="0"/>
              </a:rPr>
              <a:t/>
            </a:r>
            <a:br>
              <a:rPr lang="fr-FR" sz="1400" b="0" cap="none" dirty="0" smtClean="0">
                <a:latin typeface="Verdana" panose="020B0604030504040204" pitchFamily="34" charset="0"/>
                <a:ea typeface="Verdana" panose="020B0604030504040204" pitchFamily="34" charset="0"/>
                <a:cs typeface="Verdana" panose="020B0604030504040204" pitchFamily="34" charset="0"/>
              </a:rPr>
            </a:br>
            <a:r>
              <a:rPr lang="fr-FR" sz="1400" b="0" cap="none" dirty="0" smtClean="0">
                <a:latin typeface="Verdana" panose="020B0604030504040204" pitchFamily="34" charset="0"/>
                <a:ea typeface="Verdana" panose="020B0604030504040204" pitchFamily="34" charset="0"/>
                <a:cs typeface="Verdana" panose="020B0604030504040204" pitchFamily="34" charset="0"/>
              </a:rPr>
              <a:t>La </a:t>
            </a:r>
            <a:r>
              <a:rPr lang="fr-FR" sz="1400" b="0" cap="none" dirty="0">
                <a:latin typeface="Verdana" panose="020B0604030504040204" pitchFamily="34" charset="0"/>
                <a:ea typeface="Verdana" panose="020B0604030504040204" pitchFamily="34" charset="0"/>
                <a:cs typeface="Verdana" panose="020B0604030504040204" pitchFamily="34" charset="0"/>
              </a:rPr>
              <a:t>F</a:t>
            </a:r>
            <a:r>
              <a:rPr lang="fr-FR" sz="1400" b="0" cap="none" dirty="0" smtClean="0">
                <a:latin typeface="Verdana" panose="020B0604030504040204" pitchFamily="34" charset="0"/>
                <a:ea typeface="Verdana" panose="020B0604030504040204" pitchFamily="34" charset="0"/>
                <a:cs typeface="Verdana" panose="020B0604030504040204" pitchFamily="34" charset="0"/>
              </a:rPr>
              <a:t>rance </a:t>
            </a:r>
            <a:r>
              <a:rPr lang="fr-FR" sz="1400" b="0" cap="none" dirty="0" smtClean="0">
                <a:latin typeface="Verdana" panose="020B0604030504040204" pitchFamily="34" charset="0"/>
                <a:ea typeface="Verdana" panose="020B0604030504040204" pitchFamily="34" charset="0"/>
                <a:cs typeface="Verdana" panose="020B0604030504040204" pitchFamily="34" charset="0"/>
              </a:rPr>
              <a:t>compte 46 architectes inscrits à l’ordre pour 100 000 habitants, contre 82 en moyenne dans l’ensemble de l’union européenne.</a:t>
            </a:r>
            <a:endParaRPr lang="fr-FR" sz="1400" b="0" cap="none" dirty="0">
              <a:latin typeface="Verdana" panose="020B0604030504040204" pitchFamily="34" charset="0"/>
              <a:ea typeface="Verdana" panose="020B0604030504040204" pitchFamily="34" charset="0"/>
              <a:cs typeface="Verdana" panose="020B0604030504040204" pitchFamily="34" charset="0"/>
            </a:endParaRPr>
          </a:p>
        </p:txBody>
      </p:sp>
      <p:sp>
        <p:nvSpPr>
          <p:cNvPr id="9" name="Espace réservé du texte 8"/>
          <p:cNvSpPr>
            <a:spLocks noGrp="1"/>
          </p:cNvSpPr>
          <p:nvPr>
            <p:ph type="body" idx="1"/>
          </p:nvPr>
        </p:nvSpPr>
        <p:spPr>
          <a:xfrm>
            <a:off x="971600" y="1800000"/>
            <a:ext cx="7560000" cy="540000"/>
          </a:xfrm>
        </p:spPr>
        <p:txBody>
          <a:bodyPr anchor="ctr">
            <a:noAutofit/>
          </a:bodyPr>
          <a:lstStyle/>
          <a:p>
            <a:pPr algn="ctr"/>
            <a:r>
              <a:rPr lang="fr-FR" sz="2800" b="1" dirty="0" smtClean="0">
                <a:solidFill>
                  <a:schemeClr val="tx1"/>
                </a:solidFill>
                <a:latin typeface="Verdana" pitchFamily="34" charset="0"/>
                <a:ea typeface="Verdana" pitchFamily="34" charset="0"/>
                <a:cs typeface="Verdana" pitchFamily="34" charset="0"/>
              </a:rPr>
              <a:t>Les Architectes en France</a:t>
            </a:r>
            <a:endParaRPr lang="fr-FR" sz="2800" b="1" dirty="0">
              <a:solidFill>
                <a:schemeClr val="tx1"/>
              </a:solidFill>
              <a:latin typeface="Verdana" pitchFamily="34" charset="0"/>
              <a:ea typeface="Verdana" pitchFamily="34" charset="0"/>
              <a:cs typeface="Verdana" pitchFamily="34" charset="0"/>
            </a:endParaRPr>
          </a:p>
        </p:txBody>
      </p:sp>
      <p:sp>
        <p:nvSpPr>
          <p:cNvPr id="10" name="Espace réservé du pied de page 9"/>
          <p:cNvSpPr>
            <a:spLocks noGrp="1"/>
          </p:cNvSpPr>
          <p:nvPr>
            <p:ph type="ftr" sz="quarter" idx="11"/>
          </p:nvPr>
        </p:nvSpPr>
        <p:spPr>
          <a:xfrm>
            <a:off x="3104480" y="6165304"/>
            <a:ext cx="2880000" cy="684000"/>
          </a:xfrm>
        </p:spPr>
        <p:txBody>
          <a:bodyPr/>
          <a:lstStyle/>
          <a:p>
            <a:r>
              <a:rPr lang="fr-FR" dirty="0">
                <a:solidFill>
                  <a:prstClr val="black">
                    <a:tint val="75000"/>
                  </a:prstClr>
                </a:solidFill>
              </a:rPr>
              <a:t>GEPA for Europe</a:t>
            </a:r>
          </a:p>
          <a:p>
            <a:r>
              <a:rPr lang="fr-FR" dirty="0">
                <a:solidFill>
                  <a:prstClr val="black">
                    <a:tint val="75000"/>
                  </a:prstClr>
                </a:solidFill>
              </a:rPr>
              <a:t>Av Louise 149/24 - B1050 Bruxelles</a:t>
            </a:r>
          </a:p>
          <a:p>
            <a:r>
              <a:rPr lang="fr-FR" dirty="0">
                <a:solidFill>
                  <a:prstClr val="black">
                    <a:tint val="75000"/>
                  </a:prstClr>
                </a:solidFill>
              </a:rPr>
              <a:t>foreurope@groupegepa.com</a:t>
            </a:r>
          </a:p>
        </p:txBody>
      </p:sp>
      <p:sp>
        <p:nvSpPr>
          <p:cNvPr id="2" name="Rectangle 1"/>
          <p:cNvSpPr/>
          <p:nvPr/>
        </p:nvSpPr>
        <p:spPr>
          <a:xfrm>
            <a:off x="254066" y="2551837"/>
            <a:ext cx="8710421" cy="1815882"/>
          </a:xfrm>
          <a:prstGeom prst="rect">
            <a:avLst/>
          </a:prstGeom>
        </p:spPr>
        <p:txBody>
          <a:bodyPr wrap="square">
            <a:spAutoFit/>
          </a:bodyPr>
          <a:lstStyle/>
          <a:p>
            <a:r>
              <a:rPr lang="fr-FR" sz="1400" dirty="0" smtClean="0">
                <a:latin typeface="Verdana" panose="020B0604030504040204" pitchFamily="34" charset="0"/>
                <a:ea typeface="Verdana" panose="020B0604030504040204" pitchFamily="34" charset="0"/>
                <a:cs typeface="Verdana" panose="020B0604030504040204" pitchFamily="34" charset="0"/>
              </a:rPr>
              <a:t>29 910 architectes et agréés en architecture étaient inscrits au tableau de l’Ordre fin 2012</a:t>
            </a:r>
          </a:p>
          <a:p>
            <a:endParaRPr lang="fr-FR" sz="1400" dirty="0" smtClean="0">
              <a:latin typeface="Verdana" panose="020B0604030504040204" pitchFamily="34" charset="0"/>
              <a:ea typeface="Verdana" panose="020B0604030504040204" pitchFamily="34" charset="0"/>
              <a:cs typeface="Verdana" panose="020B0604030504040204" pitchFamily="34" charset="0"/>
            </a:endParaRPr>
          </a:p>
          <a:p>
            <a:r>
              <a:rPr lang="fr-FR" sz="1400" dirty="0" smtClean="0">
                <a:latin typeface="Verdana" panose="020B0604030504040204" pitchFamily="34" charset="0"/>
                <a:ea typeface="Verdana" panose="020B0604030504040204" pitchFamily="34" charset="0"/>
                <a:cs typeface="Verdana" panose="020B0604030504040204" pitchFamily="34" charset="0"/>
              </a:rPr>
              <a:t>L’inscription à l’Ordre des Architectes est une obligation pour établir le projet architectural qui sert de support à la demande d’autorisation de construire.</a:t>
            </a:r>
          </a:p>
          <a:p>
            <a:r>
              <a:rPr lang="fr-FR" sz="1400" dirty="0" smtClean="0">
                <a:latin typeface="Verdana" panose="020B0604030504040204" pitchFamily="34" charset="0"/>
                <a:ea typeface="Verdana" panose="020B0604030504040204" pitchFamily="34" charset="0"/>
                <a:cs typeface="Verdana" panose="020B0604030504040204" pitchFamily="34" charset="0"/>
              </a:rPr>
              <a:t/>
            </a:r>
            <a:br>
              <a:rPr lang="fr-FR" sz="1400" dirty="0" smtClean="0">
                <a:latin typeface="Verdana" panose="020B0604030504040204" pitchFamily="34" charset="0"/>
                <a:ea typeface="Verdana" panose="020B0604030504040204" pitchFamily="34" charset="0"/>
                <a:cs typeface="Verdana" panose="020B0604030504040204" pitchFamily="34" charset="0"/>
              </a:rPr>
            </a:br>
            <a:r>
              <a:rPr lang="fr-FR" sz="1400" dirty="0" smtClean="0">
                <a:latin typeface="Verdana" panose="020B0604030504040204" pitchFamily="34" charset="0"/>
                <a:ea typeface="Verdana" panose="020B0604030504040204" pitchFamily="34" charset="0"/>
                <a:cs typeface="Verdana" panose="020B0604030504040204" pitchFamily="34" charset="0"/>
              </a:rPr>
              <a:t>Le nombre moyen d’inscriptions à l’Ordre par an est de 800, dont 500 nouveaux diplômés.</a:t>
            </a:r>
            <a:br>
              <a:rPr lang="fr-FR" sz="1400" dirty="0" smtClean="0">
                <a:latin typeface="Verdana" panose="020B0604030504040204" pitchFamily="34" charset="0"/>
                <a:ea typeface="Verdana" panose="020B0604030504040204" pitchFamily="34" charset="0"/>
                <a:cs typeface="Verdana" panose="020B0604030504040204" pitchFamily="34" charset="0"/>
              </a:rPr>
            </a:br>
            <a:r>
              <a:rPr lang="fr-FR" sz="1400" dirty="0" smtClean="0">
                <a:latin typeface="Verdana" panose="020B0604030504040204" pitchFamily="34" charset="0"/>
                <a:ea typeface="Verdana" panose="020B0604030504040204" pitchFamily="34" charset="0"/>
                <a:cs typeface="Verdana" panose="020B0604030504040204" pitchFamily="34" charset="0"/>
              </a:rPr>
              <a:t>La population professionnelle est principalement installée en Ile de France (33 % des inscrits), </a:t>
            </a:r>
          </a:p>
          <a:p>
            <a:endParaRPr lang="fr-FR" sz="1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83034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40" y="0"/>
            <a:ext cx="9183440" cy="1800000"/>
          </a:xfrm>
          <a:prstGeom prst="rect">
            <a:avLst/>
          </a:prstGeom>
          <a:noFill/>
          <a:ln>
            <a:noFill/>
          </a:ln>
        </p:spPr>
      </p:pic>
      <p:sp>
        <p:nvSpPr>
          <p:cNvPr id="8" name="Titre 7"/>
          <p:cNvSpPr>
            <a:spLocks noGrp="1"/>
          </p:cNvSpPr>
          <p:nvPr>
            <p:ph type="title"/>
          </p:nvPr>
        </p:nvSpPr>
        <p:spPr>
          <a:xfrm>
            <a:off x="231800" y="2348880"/>
            <a:ext cx="8640960" cy="3780000"/>
          </a:xfrm>
        </p:spPr>
        <p:txBody>
          <a:bodyPr>
            <a:normAutofit fontScale="90000"/>
          </a:bodyPr>
          <a:lstStyle/>
          <a:p>
            <a:r>
              <a:rPr lang="fr-FR" sz="160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les modes d’exercice</a:t>
            </a:r>
            <a:br>
              <a:rPr lang="fr-FR" sz="160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fr-FR" sz="1600" dirty="0">
                <a:solidFill>
                  <a:prstClr val="black"/>
                </a:solidFill>
                <a:latin typeface="Times New Roman"/>
                <a:ea typeface="Times New Roman"/>
                <a:cs typeface="Times New Roman"/>
              </a:rPr>
              <a:t/>
            </a:r>
            <a:br>
              <a:rPr lang="fr-FR" sz="1600" dirty="0">
                <a:solidFill>
                  <a:prstClr val="black"/>
                </a:solidFill>
                <a:latin typeface="Times New Roman"/>
                <a:ea typeface="Times New Roman"/>
                <a:cs typeface="Times New Roman"/>
              </a:rPr>
            </a:b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l’exercice individuel</a:t>
            </a: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 à titre libéral</a:t>
            </a: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pratique principale de la profession, </a:t>
            </a: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est </a:t>
            </a: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en net tassement :  </a:t>
            </a: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53</a:t>
            </a: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 des architectes inscrits en 2011 contre 83% en 1983. </a:t>
            </a: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La </a:t>
            </a: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part des architectes associés passe de 5 % (en 1983) à 35 % (en 2011). </a:t>
            </a:r>
            <a:b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b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
            </a:r>
            <a:b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b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E</a:t>
            </a: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n </a:t>
            </a: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2011, 8445 sociétés d’architecture contre 7500 en 2009, 5890 en 2007 et 700 en 1983</a:t>
            </a: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b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E</a:t>
            </a: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n </a:t>
            </a: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grande majorité </a:t>
            </a: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des </a:t>
            </a:r>
            <a:r>
              <a:rPr lang="fr-FR" sz="1400" b="0" cap="none" dirty="0" err="1">
                <a:solidFill>
                  <a:prstClr val="black"/>
                </a:solidFill>
                <a:latin typeface="Verdana" panose="020B0604030504040204" pitchFamily="34" charset="0"/>
                <a:ea typeface="Verdana" panose="020B0604030504040204" pitchFamily="34" charset="0"/>
                <a:cs typeface="Verdana" panose="020B0604030504040204" pitchFamily="34" charset="0"/>
              </a:rPr>
              <a:t>sarl</a:t>
            </a: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 (53%) ou </a:t>
            </a: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des </a:t>
            </a:r>
            <a:r>
              <a:rPr lang="fr-FR" sz="1400" b="0" cap="none" dirty="0" err="1">
                <a:solidFill>
                  <a:prstClr val="black"/>
                </a:solidFill>
                <a:latin typeface="Verdana" panose="020B0604030504040204" pitchFamily="34" charset="0"/>
                <a:ea typeface="Verdana" panose="020B0604030504040204" pitchFamily="34" charset="0"/>
                <a:cs typeface="Verdana" panose="020B0604030504040204" pitchFamily="34" charset="0"/>
              </a:rPr>
              <a:t>sarl</a:t>
            </a: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 à associé unique (13%) et </a:t>
            </a: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des </a:t>
            </a:r>
            <a:r>
              <a:rPr lang="fr-FR" sz="1400" b="0" cap="non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eurl</a:t>
            </a: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(20%) - la part des secondes marque toutefois le pas sur celle des premières</a:t>
            </a:r>
            <a:b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b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
            </a:r>
            <a:b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br>
            <a:r>
              <a:rPr lang="fr-FR" sz="1600" cap="none" dirty="0">
                <a:solidFill>
                  <a:prstClr val="black"/>
                </a:solidFill>
                <a:latin typeface="Verdana" panose="020B0604030504040204" pitchFamily="34" charset="0"/>
                <a:ea typeface="Verdana" panose="020B0604030504040204" pitchFamily="34" charset="0"/>
                <a:cs typeface="Verdana" panose="020B0604030504040204" pitchFamily="34" charset="0"/>
              </a:rPr>
              <a:t>l’</a:t>
            </a:r>
            <a:r>
              <a:rPr lang="fr-FR" sz="1600" cap="none" dirty="0" err="1">
                <a:solidFill>
                  <a:prstClr val="black"/>
                </a:solidFill>
                <a:latin typeface="Verdana" panose="020B0604030504040204" pitchFamily="34" charset="0"/>
                <a:ea typeface="Verdana" panose="020B0604030504040204" pitchFamily="34" charset="0"/>
                <a:cs typeface="Verdana" panose="020B0604030504040204" pitchFamily="34" charset="0"/>
              </a:rPr>
              <a:t>activite</a:t>
            </a:r>
            <a:r>
              <a:rPr lang="fr-FR" sz="1600" cap="none" dirty="0">
                <a:solidFill>
                  <a:prstClr val="black"/>
                </a:solidFill>
                <a:latin typeface="Verdana" panose="020B0604030504040204" pitchFamily="34" charset="0"/>
                <a:ea typeface="Verdana" panose="020B0604030504040204" pitchFamily="34" charset="0"/>
                <a:cs typeface="Verdana" panose="020B0604030504040204" pitchFamily="34" charset="0"/>
              </a:rPr>
              <a:t> des </a:t>
            </a:r>
            <a:r>
              <a:rPr lang="fr-FR" sz="160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architectes</a:t>
            </a:r>
            <a:br>
              <a:rPr lang="fr-FR" sz="160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fr-FR" sz="1600" cap="none" dirty="0">
                <a:solidFill>
                  <a:prstClr val="black"/>
                </a:solidFill>
                <a:latin typeface="Verdana" panose="020B0604030504040204" pitchFamily="34" charset="0"/>
                <a:ea typeface="Verdana" panose="020B0604030504040204" pitchFamily="34" charset="0"/>
                <a:cs typeface="Verdana" panose="020B0604030504040204" pitchFamily="34" charset="0"/>
              </a:rPr>
              <a:t/>
            </a:r>
            <a:br>
              <a:rPr lang="fr-FR" sz="1600" cap="none" dirty="0">
                <a:solidFill>
                  <a:prstClr val="black"/>
                </a:solidFill>
                <a:latin typeface="Verdana" panose="020B0604030504040204" pitchFamily="34" charset="0"/>
                <a:ea typeface="Verdana" panose="020B0604030504040204" pitchFamily="34" charset="0"/>
                <a:cs typeface="Verdana" panose="020B0604030504040204" pitchFamily="34" charset="0"/>
              </a:rPr>
            </a:b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M</a:t>
            </a: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ontant </a:t>
            </a: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de travaux déclarés </a:t>
            </a: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à la </a:t>
            </a:r>
            <a:r>
              <a:rPr lang="fr-FR" sz="1400" b="0" cap="non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MAF,par</a:t>
            </a: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les architectes est de 58 milliards d'euros en 2011</a:t>
            </a: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
            </a:r>
            <a:b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b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le taux de pénétration des architectes (adhérents à la </a:t>
            </a:r>
            <a:r>
              <a:rPr lang="fr-FR" sz="1400" b="0" cap="none" dirty="0" err="1">
                <a:solidFill>
                  <a:prstClr val="black"/>
                </a:solidFill>
                <a:latin typeface="Verdana" panose="020B0604030504040204" pitchFamily="34" charset="0"/>
                <a:ea typeface="Verdana" panose="020B0604030504040204" pitchFamily="34" charset="0"/>
                <a:cs typeface="Verdana" panose="020B0604030504040204" pitchFamily="34" charset="0"/>
              </a:rPr>
              <a:t>maf</a:t>
            </a: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 dans l’ensemble de l’activité bâtiment était de 45% en 2011. il est de 29,1% pour le logement et 54,8% pour la construction non résidentielle; et de 58,7% dans la construction neuve et 19,8 % dans le domaine de l’entretien–amélioration</a:t>
            </a: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
            </a:r>
            <a:b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br>
            <a:r>
              <a:rPr lang="fr-FR" sz="1400" b="0" cap="none" dirty="0" smtClean="0">
                <a:solidFill>
                  <a:prstClr val="black"/>
                </a:solidFill>
                <a:latin typeface="Verdana" panose="020B0604030504040204" pitchFamily="34" charset="0"/>
                <a:ea typeface="Verdana" panose="020B0604030504040204" pitchFamily="34" charset="0"/>
                <a:cs typeface="Verdana" panose="020B0604030504040204" pitchFamily="34" charset="0"/>
              </a:rPr>
              <a:t>les </a:t>
            </a:r>
            <a:r>
              <a:rPr lang="fr-FR" sz="1400" b="0" cap="none" dirty="0">
                <a:solidFill>
                  <a:prstClr val="black"/>
                </a:solidFill>
                <a:latin typeface="Verdana" panose="020B0604030504040204" pitchFamily="34" charset="0"/>
                <a:ea typeface="Verdana" panose="020B0604030504040204" pitchFamily="34" charset="0"/>
                <a:cs typeface="Verdana" panose="020B0604030504040204" pitchFamily="34" charset="0"/>
              </a:rPr>
              <a:t>missions complètes progressent et représentent près des 3/4 des missions des architectes.</a:t>
            </a:r>
            <a:endParaRPr lang="fr-FR" sz="1400" b="0" cap="none" dirty="0">
              <a:latin typeface="Verdana" panose="020B0604030504040204" pitchFamily="34" charset="0"/>
              <a:ea typeface="Verdana" panose="020B0604030504040204" pitchFamily="34" charset="0"/>
              <a:cs typeface="Verdana" panose="020B0604030504040204" pitchFamily="34" charset="0"/>
            </a:endParaRPr>
          </a:p>
        </p:txBody>
      </p:sp>
      <p:sp>
        <p:nvSpPr>
          <p:cNvPr id="9" name="Espace réservé du texte 8"/>
          <p:cNvSpPr>
            <a:spLocks noGrp="1"/>
          </p:cNvSpPr>
          <p:nvPr>
            <p:ph type="body" idx="1"/>
          </p:nvPr>
        </p:nvSpPr>
        <p:spPr>
          <a:xfrm>
            <a:off x="971600" y="1800000"/>
            <a:ext cx="7560000" cy="540000"/>
          </a:xfrm>
        </p:spPr>
        <p:txBody>
          <a:bodyPr anchor="ctr">
            <a:noAutofit/>
          </a:bodyPr>
          <a:lstStyle/>
          <a:p>
            <a:pPr algn="ctr"/>
            <a:r>
              <a:rPr lang="fr-FR" sz="2800" b="1" dirty="0" smtClean="0">
                <a:solidFill>
                  <a:schemeClr val="tx1"/>
                </a:solidFill>
                <a:latin typeface="Verdana" pitchFamily="34" charset="0"/>
                <a:ea typeface="Verdana" pitchFamily="34" charset="0"/>
                <a:cs typeface="Verdana" pitchFamily="34" charset="0"/>
              </a:rPr>
              <a:t>Les Architectes en France</a:t>
            </a:r>
            <a:endParaRPr lang="fr-FR" sz="2800" b="1" dirty="0">
              <a:solidFill>
                <a:schemeClr val="tx1"/>
              </a:solidFill>
              <a:latin typeface="Verdana" pitchFamily="34" charset="0"/>
              <a:ea typeface="Verdana" pitchFamily="34" charset="0"/>
              <a:cs typeface="Verdana" pitchFamily="34" charset="0"/>
            </a:endParaRPr>
          </a:p>
        </p:txBody>
      </p:sp>
      <p:sp>
        <p:nvSpPr>
          <p:cNvPr id="10" name="Espace réservé du pied de page 9"/>
          <p:cNvSpPr>
            <a:spLocks noGrp="1"/>
          </p:cNvSpPr>
          <p:nvPr>
            <p:ph type="ftr" sz="quarter" idx="11"/>
          </p:nvPr>
        </p:nvSpPr>
        <p:spPr>
          <a:xfrm>
            <a:off x="3104480" y="6165304"/>
            <a:ext cx="2880000" cy="684000"/>
          </a:xfrm>
        </p:spPr>
        <p:txBody>
          <a:bodyPr/>
          <a:lstStyle/>
          <a:p>
            <a:r>
              <a:rPr lang="fr-FR" dirty="0">
                <a:solidFill>
                  <a:prstClr val="black">
                    <a:tint val="75000"/>
                  </a:prstClr>
                </a:solidFill>
              </a:rPr>
              <a:t>GEPA for Europe</a:t>
            </a:r>
          </a:p>
          <a:p>
            <a:r>
              <a:rPr lang="fr-FR" dirty="0">
                <a:solidFill>
                  <a:prstClr val="black">
                    <a:tint val="75000"/>
                  </a:prstClr>
                </a:solidFill>
              </a:rPr>
              <a:t>Av Louise 149/24 - B1050 Bruxelles</a:t>
            </a:r>
          </a:p>
          <a:p>
            <a:r>
              <a:rPr lang="fr-FR" dirty="0">
                <a:solidFill>
                  <a:prstClr val="black">
                    <a:tint val="75000"/>
                  </a:prstClr>
                </a:solidFill>
              </a:rPr>
              <a:t>foreurope@groupegepa.com</a:t>
            </a:r>
          </a:p>
        </p:txBody>
      </p:sp>
    </p:spTree>
    <p:extLst>
      <p:ext uri="{BB962C8B-B14F-4D97-AF65-F5344CB8AC3E}">
        <p14:creationId xmlns:p14="http://schemas.microsoft.com/office/powerpoint/2010/main" val="3849033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40" y="0"/>
            <a:ext cx="9183440" cy="1800000"/>
          </a:xfrm>
          <a:prstGeom prst="rect">
            <a:avLst/>
          </a:prstGeom>
          <a:noFill/>
          <a:ln>
            <a:noFill/>
          </a:ln>
        </p:spPr>
      </p:pic>
      <p:sp>
        <p:nvSpPr>
          <p:cNvPr id="8" name="Titre 7"/>
          <p:cNvSpPr>
            <a:spLocks noGrp="1"/>
          </p:cNvSpPr>
          <p:nvPr>
            <p:ph type="title"/>
          </p:nvPr>
        </p:nvSpPr>
        <p:spPr>
          <a:xfrm>
            <a:off x="971600" y="2420888"/>
            <a:ext cx="7920880" cy="3780000"/>
          </a:xfrm>
        </p:spPr>
        <p:txBody>
          <a:bodyPr>
            <a:normAutofit/>
          </a:bodyPr>
          <a:lstStyle/>
          <a:p>
            <a:r>
              <a:rPr lang="fr-FR" sz="2400" b="0" cap="none" dirty="0" smtClean="0">
                <a:latin typeface="Verdana" pitchFamily="34" charset="0"/>
                <a:ea typeface="Verdana" pitchFamily="34" charset="0"/>
                <a:cs typeface="Verdana" pitchFamily="34" charset="0"/>
              </a:rPr>
              <a:t/>
            </a:r>
            <a:br>
              <a:rPr lang="fr-FR" sz="2400" b="0" cap="none" dirty="0" smtClean="0">
                <a:latin typeface="Verdana" pitchFamily="34" charset="0"/>
                <a:ea typeface="Verdana" pitchFamily="34" charset="0"/>
                <a:cs typeface="Verdana" pitchFamily="34" charset="0"/>
              </a:rPr>
            </a:br>
            <a:r>
              <a:rPr lang="fr-FR" sz="2400" b="0" cap="none" dirty="0" smtClean="0">
                <a:latin typeface="Verdana" pitchFamily="34" charset="0"/>
                <a:ea typeface="Verdana" pitchFamily="34" charset="0"/>
                <a:cs typeface="Verdana" pitchFamily="34" charset="0"/>
              </a:rPr>
              <a:t/>
            </a:r>
            <a:br>
              <a:rPr lang="fr-FR" sz="2400" b="0" cap="none" dirty="0" smtClean="0">
                <a:latin typeface="Verdana" pitchFamily="34" charset="0"/>
                <a:ea typeface="Verdana" pitchFamily="34" charset="0"/>
                <a:cs typeface="Verdana" pitchFamily="34" charset="0"/>
              </a:rPr>
            </a:br>
            <a:r>
              <a:rPr lang="fr-FR" sz="2400" b="0" cap="none" dirty="0">
                <a:latin typeface="Verdana" pitchFamily="34" charset="0"/>
                <a:ea typeface="Verdana" pitchFamily="34" charset="0"/>
                <a:cs typeface="Verdana" pitchFamily="34" charset="0"/>
              </a:rPr>
              <a:t/>
            </a:r>
            <a:br>
              <a:rPr lang="fr-FR" sz="2400" b="0" cap="none" dirty="0">
                <a:latin typeface="Verdana" pitchFamily="34" charset="0"/>
                <a:ea typeface="Verdana" pitchFamily="34" charset="0"/>
                <a:cs typeface="Verdana" pitchFamily="34" charset="0"/>
              </a:rPr>
            </a:br>
            <a:endParaRPr lang="fr-FR" sz="2400" b="0" cap="none" dirty="0">
              <a:latin typeface="Verdana" pitchFamily="34" charset="0"/>
              <a:ea typeface="Verdana" pitchFamily="34" charset="0"/>
              <a:cs typeface="Verdana" pitchFamily="34" charset="0"/>
            </a:endParaRPr>
          </a:p>
        </p:txBody>
      </p:sp>
      <p:sp>
        <p:nvSpPr>
          <p:cNvPr id="9" name="Espace réservé du texte 8"/>
          <p:cNvSpPr>
            <a:spLocks noGrp="1"/>
          </p:cNvSpPr>
          <p:nvPr>
            <p:ph type="body" idx="1"/>
          </p:nvPr>
        </p:nvSpPr>
        <p:spPr>
          <a:xfrm>
            <a:off x="971600" y="1800000"/>
            <a:ext cx="7560000" cy="540000"/>
          </a:xfrm>
        </p:spPr>
        <p:txBody>
          <a:bodyPr anchor="ctr">
            <a:noAutofit/>
          </a:bodyPr>
          <a:lstStyle/>
          <a:p>
            <a:pPr algn="ctr"/>
            <a:r>
              <a:rPr lang="fr-FR" sz="2400" b="1" dirty="0" smtClean="0">
                <a:solidFill>
                  <a:schemeClr val="tx1"/>
                </a:solidFill>
                <a:latin typeface="Verdana" pitchFamily="34" charset="0"/>
                <a:ea typeface="Verdana" pitchFamily="34" charset="0"/>
                <a:cs typeface="Verdana" pitchFamily="34" charset="0"/>
              </a:rPr>
              <a:t>La Formation initiale</a:t>
            </a:r>
            <a:endParaRPr lang="fr-FR" sz="2400" b="1" dirty="0">
              <a:solidFill>
                <a:schemeClr val="tx1"/>
              </a:solidFill>
              <a:latin typeface="Verdana" pitchFamily="34" charset="0"/>
              <a:ea typeface="Verdana" pitchFamily="34" charset="0"/>
              <a:cs typeface="Verdana" pitchFamily="34" charset="0"/>
            </a:endParaRPr>
          </a:p>
        </p:txBody>
      </p:sp>
      <p:sp>
        <p:nvSpPr>
          <p:cNvPr id="10" name="Espace réservé du pied de page 9"/>
          <p:cNvSpPr>
            <a:spLocks noGrp="1"/>
          </p:cNvSpPr>
          <p:nvPr>
            <p:ph type="ftr" sz="quarter" idx="11"/>
          </p:nvPr>
        </p:nvSpPr>
        <p:spPr>
          <a:xfrm>
            <a:off x="3104480" y="6165304"/>
            <a:ext cx="2880000" cy="684000"/>
          </a:xfrm>
        </p:spPr>
        <p:txBody>
          <a:bodyPr/>
          <a:lstStyle/>
          <a:p>
            <a:r>
              <a:rPr lang="fr-FR" dirty="0">
                <a:solidFill>
                  <a:prstClr val="black">
                    <a:tint val="75000"/>
                  </a:prstClr>
                </a:solidFill>
              </a:rPr>
              <a:t>GEPA for Europe</a:t>
            </a:r>
          </a:p>
          <a:p>
            <a:r>
              <a:rPr lang="fr-FR" dirty="0">
                <a:solidFill>
                  <a:prstClr val="black">
                    <a:tint val="75000"/>
                  </a:prstClr>
                </a:solidFill>
              </a:rPr>
              <a:t>Av Louise 149/24 - B1050 Bruxelles</a:t>
            </a:r>
          </a:p>
          <a:p>
            <a:r>
              <a:rPr lang="fr-FR" dirty="0">
                <a:solidFill>
                  <a:prstClr val="black">
                    <a:tint val="75000"/>
                  </a:prstClr>
                </a:solidFill>
              </a:rPr>
              <a:t>foreurope@groupegepa.com</a:t>
            </a:r>
          </a:p>
        </p:txBody>
      </p:sp>
      <p:sp>
        <p:nvSpPr>
          <p:cNvPr id="2" name="Rectangle 1"/>
          <p:cNvSpPr/>
          <p:nvPr/>
        </p:nvSpPr>
        <p:spPr>
          <a:xfrm>
            <a:off x="255599" y="2316070"/>
            <a:ext cx="8640960" cy="3462486"/>
          </a:xfrm>
          <a:prstGeom prst="rect">
            <a:avLst/>
          </a:prstGeom>
        </p:spPr>
        <p:txBody>
          <a:bodyPr wrap="square">
            <a:spAutoFit/>
          </a:bodyPr>
          <a:lstStyle/>
          <a:p>
            <a:pPr>
              <a:lnSpc>
                <a:spcPct val="115000"/>
              </a:lnSpc>
              <a:spcAft>
                <a:spcPts val="1200"/>
              </a:spcAft>
            </a:pPr>
            <a:r>
              <a:rPr lang="fr-FR" sz="1400" dirty="0" smtClean="0">
                <a:solidFill>
                  <a:srgbClr val="333333"/>
                </a:solidFill>
                <a:latin typeface="Verdana" panose="020B0604030504040204" pitchFamily="34" charset="0"/>
                <a:ea typeface="Verdana" panose="020B0604030504040204" pitchFamily="34" charset="0"/>
                <a:cs typeface="Verdana" panose="020B0604030504040204" pitchFamily="34" charset="0"/>
              </a:rPr>
              <a:t>Les </a:t>
            </a:r>
            <a:r>
              <a:rPr lang="fr-FR" sz="1400" dirty="0">
                <a:solidFill>
                  <a:srgbClr val="333333"/>
                </a:solidFill>
                <a:latin typeface="Verdana" panose="020B0604030504040204" pitchFamily="34" charset="0"/>
                <a:ea typeface="Verdana" panose="020B0604030504040204" pitchFamily="34" charset="0"/>
                <a:cs typeface="Verdana" panose="020B0604030504040204" pitchFamily="34" charset="0"/>
              </a:rPr>
              <a:t>études d’architecture se déroulent au sein d’écoles </a:t>
            </a:r>
            <a:r>
              <a:rPr lang="fr-FR" sz="1400" dirty="0" smtClean="0">
                <a:solidFill>
                  <a:srgbClr val="333333"/>
                </a:solidFill>
                <a:latin typeface="Verdana" panose="020B0604030504040204" pitchFamily="34" charset="0"/>
                <a:ea typeface="Verdana" panose="020B0604030504040204" pitchFamily="34" charset="0"/>
                <a:cs typeface="Verdana" panose="020B0604030504040204" pitchFamily="34" charset="0"/>
              </a:rPr>
              <a:t>spécialisées </a:t>
            </a:r>
            <a:r>
              <a:rPr lang="fr-FR" sz="1400" dirty="0">
                <a:solidFill>
                  <a:srgbClr val="333333"/>
                </a:solidFill>
                <a:latin typeface="Verdana" panose="020B0604030504040204" pitchFamily="34" charset="0"/>
                <a:ea typeface="Verdana" panose="020B0604030504040204" pitchFamily="34" charset="0"/>
                <a:cs typeface="Verdana" panose="020B0604030504040204" pitchFamily="34" charset="0"/>
              </a:rPr>
              <a:t>(14 en régions, 6 à Paris).</a:t>
            </a:r>
            <a:endParaRPr lang="fr-FR" sz="1400" dirty="0">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1200"/>
              </a:spcAft>
              <a:tabLst>
                <a:tab pos="8439150" algn="l"/>
              </a:tabLst>
            </a:pPr>
            <a:r>
              <a:rPr lang="fr-FR" sz="1400" dirty="0" smtClean="0">
                <a:solidFill>
                  <a:srgbClr val="333333"/>
                </a:solidFill>
                <a:latin typeface="Verdana" panose="020B0604030504040204" pitchFamily="34" charset="0"/>
                <a:ea typeface="Verdana" panose="020B0604030504040204" pitchFamily="34" charset="0"/>
                <a:cs typeface="Verdana" panose="020B0604030504040204" pitchFamily="34" charset="0"/>
              </a:rPr>
              <a:t>Ces études ont été réformées </a:t>
            </a:r>
            <a:r>
              <a:rPr lang="fr-FR" sz="1400" dirty="0" smtClean="0">
                <a:solidFill>
                  <a:srgbClr val="333333"/>
                </a:solidFill>
                <a:latin typeface="Verdana" panose="020B0604030504040204" pitchFamily="34" charset="0"/>
                <a:ea typeface="Verdana" panose="020B0604030504040204" pitchFamily="34" charset="0"/>
                <a:cs typeface="Verdana" panose="020B0604030504040204" pitchFamily="34" charset="0"/>
              </a:rPr>
              <a:t>en 2005 pour rendre les études cohérentes  avec le dispositif  européen LMD</a:t>
            </a:r>
          </a:p>
          <a:p>
            <a:pPr>
              <a:lnSpc>
                <a:spcPct val="115000"/>
              </a:lnSpc>
              <a:spcAft>
                <a:spcPts val="1200"/>
              </a:spcAft>
            </a:pPr>
            <a:r>
              <a:rPr lang="fr-FR" sz="1400" dirty="0" smtClean="0">
                <a:solidFill>
                  <a:srgbClr val="333333"/>
                </a:solidFill>
                <a:latin typeface="Verdana" panose="020B0604030504040204" pitchFamily="34" charset="0"/>
                <a:ea typeface="Verdana" panose="020B0604030504040204" pitchFamily="34" charset="0"/>
                <a:cs typeface="Verdana" panose="020B0604030504040204" pitchFamily="34" charset="0"/>
              </a:rPr>
              <a:t>Les </a:t>
            </a:r>
            <a:r>
              <a:rPr lang="fr-FR" sz="1400" dirty="0">
                <a:solidFill>
                  <a:srgbClr val="333333"/>
                </a:solidFill>
                <a:latin typeface="Verdana" panose="020B0604030504040204" pitchFamily="34" charset="0"/>
                <a:ea typeface="Verdana" panose="020B0604030504040204" pitchFamily="34" charset="0"/>
                <a:cs typeface="Verdana" panose="020B0604030504040204" pitchFamily="34" charset="0"/>
              </a:rPr>
              <a:t>études d’architecture se déroulent, pendant cinq </a:t>
            </a:r>
            <a:r>
              <a:rPr lang="fr-FR" sz="1400" dirty="0" smtClean="0">
                <a:solidFill>
                  <a:srgbClr val="333333"/>
                </a:solidFill>
                <a:latin typeface="Verdana" panose="020B0604030504040204" pitchFamily="34" charset="0"/>
                <a:ea typeface="Verdana" panose="020B0604030504040204" pitchFamily="34" charset="0"/>
                <a:cs typeface="Verdana" panose="020B0604030504040204" pitchFamily="34" charset="0"/>
              </a:rPr>
              <a:t>années et sont soldées par un diplôme </a:t>
            </a:r>
            <a:r>
              <a:rPr lang="fr-FR" sz="1400" dirty="0" smtClean="0">
                <a:solidFill>
                  <a:srgbClr val="333333"/>
                </a:solidFill>
                <a:latin typeface="Verdana" panose="020B0604030504040204" pitchFamily="34" charset="0"/>
                <a:ea typeface="Verdana" panose="020B0604030504040204" pitchFamily="34" charset="0"/>
                <a:cs typeface="Verdana" panose="020B0604030504040204" pitchFamily="34" charset="0"/>
              </a:rPr>
              <a:t>d’</a:t>
            </a:r>
            <a:r>
              <a:rPr lang="fr-FR" sz="1400" dirty="0" smtClean="0">
                <a:solidFill>
                  <a:srgbClr val="333333"/>
                </a:solidFill>
                <a:latin typeface="Verdana" panose="020B0604030504040204" pitchFamily="34" charset="0"/>
                <a:ea typeface="Verdana" panose="020B0604030504040204" pitchFamily="34" charset="0"/>
                <a:cs typeface="Verdana" panose="020B0604030504040204" pitchFamily="34" charset="0"/>
              </a:rPr>
              <a:t> »</a:t>
            </a:r>
            <a:r>
              <a:rPr lang="fr-FR" sz="1400" dirty="0" smtClean="0">
                <a:solidFill>
                  <a:srgbClr val="333333"/>
                </a:solidFill>
                <a:latin typeface="Verdana" panose="020B0604030504040204" pitchFamily="34" charset="0"/>
                <a:ea typeface="Verdana" panose="020B0604030504040204" pitchFamily="34" charset="0"/>
                <a:cs typeface="Verdana" panose="020B0604030504040204" pitchFamily="34" charset="0"/>
              </a:rPr>
              <a:t>architecte </a:t>
            </a:r>
            <a:r>
              <a:rPr lang="fr-FR" sz="1400" dirty="0" smtClean="0">
                <a:solidFill>
                  <a:srgbClr val="333333"/>
                </a:solidFill>
                <a:latin typeface="Verdana" panose="020B0604030504040204" pitchFamily="34" charset="0"/>
                <a:ea typeface="Verdana" panose="020B0604030504040204" pitchFamily="34" charset="0"/>
                <a:cs typeface="Verdana" panose="020B0604030504040204" pitchFamily="34" charset="0"/>
              </a:rPr>
              <a:t>diplômé </a:t>
            </a:r>
            <a:r>
              <a:rPr lang="fr-FR" sz="1400" dirty="0" smtClean="0">
                <a:solidFill>
                  <a:srgbClr val="333333"/>
                </a:solidFill>
                <a:latin typeface="Verdana" panose="020B0604030504040204" pitchFamily="34" charset="0"/>
                <a:ea typeface="Verdana" panose="020B0604030504040204" pitchFamily="34" charset="0"/>
                <a:cs typeface="Verdana" panose="020B0604030504040204" pitchFamily="34" charset="0"/>
              </a:rPr>
              <a:t>d’état ».</a:t>
            </a:r>
            <a:r>
              <a:rPr lang="fr-FR" sz="1400" dirty="0">
                <a:solidFill>
                  <a:srgbClr val="333333"/>
                </a:solidFill>
                <a:latin typeface="Verdana" panose="020B0604030504040204" pitchFamily="34" charset="0"/>
                <a:ea typeface="Verdana" panose="020B0604030504040204" pitchFamily="34" charset="0"/>
                <a:cs typeface="Verdana" panose="020B0604030504040204" pitchFamily="34" charset="0"/>
              </a:rPr>
              <a:t> </a:t>
            </a:r>
            <a:br>
              <a:rPr lang="fr-FR" sz="1400" dirty="0">
                <a:solidFill>
                  <a:srgbClr val="333333"/>
                </a:solidFill>
                <a:latin typeface="Verdana" panose="020B0604030504040204" pitchFamily="34" charset="0"/>
                <a:ea typeface="Verdana" panose="020B0604030504040204" pitchFamily="34" charset="0"/>
                <a:cs typeface="Verdana" panose="020B0604030504040204" pitchFamily="34" charset="0"/>
              </a:rPr>
            </a:br>
            <a:r>
              <a:rPr lang="fr-FR" sz="1400" dirty="0">
                <a:solidFill>
                  <a:srgbClr val="333333"/>
                </a:solidFill>
                <a:latin typeface="Verdana" panose="020B0604030504040204" pitchFamily="34" charset="0"/>
                <a:ea typeface="Verdana" panose="020B0604030504040204" pitchFamily="34" charset="0"/>
                <a:cs typeface="Verdana" panose="020B0604030504040204" pitchFamily="34" charset="0"/>
              </a:rPr>
              <a:t>P</a:t>
            </a:r>
            <a:r>
              <a:rPr lang="fr-FR" sz="1400" dirty="0" smtClean="0">
                <a:solidFill>
                  <a:srgbClr val="333333"/>
                </a:solidFill>
                <a:latin typeface="Verdana" panose="020B0604030504040204" pitchFamily="34" charset="0"/>
                <a:ea typeface="Verdana" panose="020B0604030504040204" pitchFamily="34" charset="0"/>
                <a:cs typeface="Verdana" panose="020B0604030504040204" pitchFamily="34" charset="0"/>
              </a:rPr>
              <a:t>our exercer la maîtrise d’œuvre, il convient d’ </a:t>
            </a:r>
            <a:r>
              <a:rPr lang="fr-FR" sz="1400" dirty="0">
                <a:solidFill>
                  <a:srgbClr val="333333"/>
                </a:solidFill>
                <a:latin typeface="Verdana" panose="020B0604030504040204" pitchFamily="34" charset="0"/>
                <a:ea typeface="Verdana" panose="020B0604030504040204" pitchFamily="34" charset="0"/>
                <a:cs typeface="Verdana" panose="020B0604030504040204" pitchFamily="34" charset="0"/>
              </a:rPr>
              <a:t>obtenir l’habilitation à la maîtrise ­d’œuvre en </a:t>
            </a:r>
            <a:r>
              <a:rPr lang="fr-FR" sz="1400" dirty="0" smtClean="0">
                <a:solidFill>
                  <a:srgbClr val="333333"/>
                </a:solidFill>
                <a:latin typeface="Verdana" panose="020B0604030504040204" pitchFamily="34" charset="0"/>
                <a:ea typeface="Verdana" panose="020B0604030504040204" pitchFamily="34" charset="0"/>
                <a:cs typeface="Verdana" panose="020B0604030504040204" pitchFamily="34" charset="0"/>
              </a:rPr>
              <a:t>son nom </a:t>
            </a:r>
            <a:r>
              <a:rPr lang="fr-FR" sz="1400" dirty="0">
                <a:solidFill>
                  <a:srgbClr val="333333"/>
                </a:solidFill>
                <a:latin typeface="Verdana" panose="020B0604030504040204" pitchFamily="34" charset="0"/>
                <a:ea typeface="Verdana" panose="020B0604030504040204" pitchFamily="34" charset="0"/>
                <a:cs typeface="Verdana" panose="020B0604030504040204" pitchFamily="34" charset="0"/>
              </a:rPr>
              <a:t>propre (HMONP</a:t>
            </a:r>
            <a:r>
              <a:rPr lang="fr-FR" sz="1400" dirty="0" smtClean="0">
                <a:solidFill>
                  <a:srgbClr val="333333"/>
                </a:solidFill>
                <a:latin typeface="Verdana" panose="020B0604030504040204" pitchFamily="34" charset="0"/>
                <a:ea typeface="Verdana" panose="020B0604030504040204" pitchFamily="34" charset="0"/>
                <a:cs typeface="Verdana" panose="020B0604030504040204" pitchFamily="34" charset="0"/>
              </a:rPr>
              <a:t>), accessible en 6 mois par un cursus en alternance. L’obtention de cette habilitation est nécessaire pour obtenir l’inscription à l’Ordre. </a:t>
            </a:r>
          </a:p>
          <a:p>
            <a:pPr lvl="0"/>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2000 diplômés </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environ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chaque </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année sont issus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des 20 écoles d’architecture répartis sur le territoire national où sont inscrits environ 18 000 étudiants</a:t>
            </a:r>
          </a:p>
          <a:p>
            <a:pPr>
              <a:lnSpc>
                <a:spcPct val="115000"/>
              </a:lnSpc>
              <a:spcAft>
                <a:spcPts val="1200"/>
              </a:spcAft>
            </a:pPr>
            <a:endParaRPr lang="fr-FR" sz="2800" dirty="0">
              <a:ea typeface="Calibri"/>
              <a:cs typeface="Times New Roman"/>
            </a:endParaRPr>
          </a:p>
        </p:txBody>
      </p:sp>
    </p:spTree>
    <p:extLst>
      <p:ext uri="{BB962C8B-B14F-4D97-AF65-F5344CB8AC3E}">
        <p14:creationId xmlns:p14="http://schemas.microsoft.com/office/powerpoint/2010/main" val="1883034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88" y="0"/>
            <a:ext cx="9183440" cy="1800000"/>
          </a:xfrm>
          <a:prstGeom prst="rect">
            <a:avLst/>
          </a:prstGeom>
          <a:noFill/>
          <a:ln>
            <a:noFill/>
          </a:ln>
        </p:spPr>
      </p:pic>
      <p:sp>
        <p:nvSpPr>
          <p:cNvPr id="8" name="Titre 7"/>
          <p:cNvSpPr>
            <a:spLocks noGrp="1"/>
          </p:cNvSpPr>
          <p:nvPr>
            <p:ph type="title"/>
          </p:nvPr>
        </p:nvSpPr>
        <p:spPr>
          <a:xfrm>
            <a:off x="179512" y="2432180"/>
            <a:ext cx="2952328" cy="3780000"/>
          </a:xfrm>
          <a:ln>
            <a:solidFill>
              <a:schemeClr val="bg1"/>
            </a:solidFill>
          </a:ln>
        </p:spPr>
        <p:txBody>
          <a:bodyPr>
            <a:normAutofit/>
          </a:bodyPr>
          <a:lstStyle/>
          <a:p>
            <a:pPr lvl="0">
              <a:lnSpc>
                <a:spcPct val="115000"/>
              </a:lnSpc>
              <a:spcBef>
                <a:spcPts val="0"/>
              </a:spcBef>
            </a:pPr>
            <a:r>
              <a:rPr lang="fr-FR" sz="1400" cap="none" dirty="0" smtClean="0">
                <a:solidFill>
                  <a:srgbClr val="FF0000"/>
                </a:solidFill>
                <a:latin typeface="Verdana" pitchFamily="34" charset="0"/>
                <a:ea typeface="Verdana" pitchFamily="34" charset="0"/>
                <a:cs typeface="Verdana" pitchFamily="34" charset="0"/>
              </a:rPr>
              <a:t>6 </a:t>
            </a:r>
            <a:r>
              <a:rPr lang="fr-FR" sz="1400" cap="none" dirty="0">
                <a:solidFill>
                  <a:srgbClr val="FF0000"/>
                </a:solidFill>
                <a:latin typeface="Verdana" pitchFamily="34" charset="0"/>
                <a:ea typeface="Verdana" pitchFamily="34" charset="0"/>
                <a:cs typeface="Verdana" pitchFamily="34" charset="0"/>
              </a:rPr>
              <a:t>E</a:t>
            </a:r>
            <a:r>
              <a:rPr lang="fr-FR" sz="1400" cap="none" dirty="0" smtClean="0">
                <a:solidFill>
                  <a:srgbClr val="FF0000"/>
                </a:solidFill>
                <a:latin typeface="Verdana" pitchFamily="34" charset="0"/>
                <a:ea typeface="Verdana" pitchFamily="34" charset="0"/>
                <a:cs typeface="Verdana" pitchFamily="34" charset="0"/>
              </a:rPr>
              <a:t>coles en région paris</a:t>
            </a:r>
            <a:r>
              <a:rPr lang="fr-FR" sz="1600" cap="none" dirty="0" smtClean="0">
                <a:solidFill>
                  <a:srgbClr val="FF0000"/>
                </a:solidFill>
                <a:latin typeface="Verdana" pitchFamily="34" charset="0"/>
                <a:ea typeface="Verdana" pitchFamily="34" charset="0"/>
                <a:cs typeface="Verdana" pitchFamily="34" charset="0"/>
              </a:rPr>
              <a:t>.</a:t>
            </a:r>
            <a:br>
              <a:rPr lang="fr-FR" sz="1600" cap="none" dirty="0" smtClean="0">
                <a:solidFill>
                  <a:srgbClr val="FF0000"/>
                </a:solidFill>
                <a:latin typeface="Verdana" pitchFamily="34" charset="0"/>
                <a:ea typeface="Verdana" pitchFamily="34" charset="0"/>
                <a:cs typeface="Verdana" pitchFamily="34" charset="0"/>
              </a:rPr>
            </a:br>
            <a:r>
              <a:rPr lang="fr-FR" sz="1600" b="0" cap="none" dirty="0" smtClean="0">
                <a:solidFill>
                  <a:srgbClr val="FF0000"/>
                </a:solidFill>
                <a:latin typeface="Verdana" pitchFamily="34" charset="0"/>
                <a:ea typeface="Verdana" pitchFamily="34" charset="0"/>
                <a:cs typeface="Verdana" pitchFamily="34" charset="0"/>
              </a:rPr>
              <a:t/>
            </a:r>
            <a:br>
              <a:rPr lang="fr-FR" sz="1600" b="0" cap="none" dirty="0" smtClean="0">
                <a:solidFill>
                  <a:srgbClr val="FF0000"/>
                </a:solidFill>
                <a:latin typeface="Verdana" pitchFamily="34" charset="0"/>
                <a:ea typeface="Verdana" pitchFamily="34" charset="0"/>
                <a:cs typeface="Verdana" pitchFamily="34" charset="0"/>
              </a:rPr>
            </a:br>
            <a:r>
              <a:rPr lang="fr-FR" sz="1300" cap="non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Paris-</a:t>
            </a:r>
            <a:r>
              <a:rPr lang="fr-FR" sz="1300" cap="none"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belleville</a:t>
            </a:r>
            <a:r>
              <a:rPr lang="fr-FR" sz="1300" cap="non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fr-FR" sz="1300" cap="non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cap="non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Paris-</a:t>
            </a:r>
            <a:r>
              <a:rPr lang="fr-FR" sz="1300" cap="none"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malaquais</a:t>
            </a:r>
            <a:r>
              <a:rPr lang="fr-FR" sz="1300" cap="non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fr-FR" sz="1300" b="0" cap="non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fr-FR" sz="1300" b="0" cap="non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cap="non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Marne-la vallée</a:t>
            </a:r>
            <a:br>
              <a:rPr lang="fr-FR" sz="1300" cap="non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cap="non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Paris-val de seine</a:t>
            </a:r>
            <a:br>
              <a:rPr lang="fr-FR" sz="1300" cap="non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cap="non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Versailles </a:t>
            </a:r>
            <a:br>
              <a:rPr lang="fr-FR" sz="1300" cap="non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cap="non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Paris-la villette</a:t>
            </a:r>
            <a:r>
              <a:rPr lang="fr-FR" sz="1400" cap="non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t>
            </a:r>
            <a:br>
              <a:rPr lang="fr-FR" sz="1400" cap="none" dirty="0" smtClean="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400" cap="none" dirty="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fr-FR" sz="1400" cap="none" dirty="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400" cap="none" dirty="0" smtClean="0">
                <a:solidFill>
                  <a:srgbClr val="FF0000"/>
                </a:solidFill>
                <a:latin typeface="Verdana" pitchFamily="34" charset="0"/>
                <a:ea typeface="Verdana" pitchFamily="34" charset="0"/>
                <a:cs typeface="Verdana" pitchFamily="34" charset="0"/>
              </a:rPr>
              <a:t>2 Ecoles au statut spécial</a:t>
            </a:r>
            <a:br>
              <a:rPr lang="fr-FR" sz="1400" cap="none" dirty="0" smtClean="0">
                <a:solidFill>
                  <a:srgbClr val="FF0000"/>
                </a:solidFill>
                <a:latin typeface="Verdana" pitchFamily="34" charset="0"/>
                <a:ea typeface="Verdana" pitchFamily="34" charset="0"/>
                <a:cs typeface="Verdana" pitchFamily="34" charset="0"/>
              </a:rPr>
            </a:br>
            <a:r>
              <a:rPr lang="fr-FR" sz="1400" cap="none" dirty="0" smtClean="0">
                <a:solidFill>
                  <a:srgbClr val="FF0000"/>
                </a:solidFill>
                <a:latin typeface="Verdana" pitchFamily="34" charset="0"/>
                <a:ea typeface="Verdana" pitchFamily="34" charset="0"/>
                <a:cs typeface="Verdana" pitchFamily="34" charset="0"/>
              </a:rPr>
              <a:t> </a:t>
            </a:r>
            <a:br>
              <a:rPr lang="fr-FR" sz="1400" cap="none" dirty="0" smtClean="0">
                <a:solidFill>
                  <a:srgbClr val="FF0000"/>
                </a:solidFill>
                <a:latin typeface="Verdana" pitchFamily="34" charset="0"/>
                <a:ea typeface="Verdana" pitchFamily="34" charset="0"/>
                <a:cs typeface="Verdana" pitchFamily="34" charset="0"/>
              </a:rPr>
            </a:br>
            <a:r>
              <a:rPr lang="fr-FR" sz="1300" cap="none" dirty="0" smtClean="0">
                <a:solidFill>
                  <a:srgbClr val="FF0000"/>
                </a:solidFill>
                <a:latin typeface="Verdana" pitchFamily="34" charset="0"/>
                <a:ea typeface="Verdana" pitchFamily="34" charset="0"/>
                <a:cs typeface="Verdana" pitchFamily="34" charset="0"/>
              </a:rPr>
              <a:t>ESA à Paris</a:t>
            </a:r>
            <a:br>
              <a:rPr lang="fr-FR" sz="1300" cap="none" dirty="0" smtClean="0">
                <a:solidFill>
                  <a:srgbClr val="FF0000"/>
                </a:solidFill>
                <a:latin typeface="Verdana" pitchFamily="34" charset="0"/>
                <a:ea typeface="Verdana" pitchFamily="34" charset="0"/>
                <a:cs typeface="Verdana" pitchFamily="34" charset="0"/>
              </a:rPr>
            </a:br>
            <a:r>
              <a:rPr lang="fr-FR" sz="1300" cap="none" dirty="0" smtClean="0">
                <a:solidFill>
                  <a:srgbClr val="FF0000"/>
                </a:solidFill>
                <a:latin typeface="Verdana" pitchFamily="34" charset="0"/>
                <a:ea typeface="Verdana" pitchFamily="34" charset="0"/>
                <a:cs typeface="Verdana" pitchFamily="34" charset="0"/>
              </a:rPr>
              <a:t>INSA à Strasbourg</a:t>
            </a:r>
            <a:r>
              <a:rPr lang="fr-FR" sz="1600" cap="none" dirty="0">
                <a:solidFill>
                  <a:srgbClr val="FF0000"/>
                </a:solidFill>
                <a:latin typeface="Verdana" pitchFamily="34" charset="0"/>
                <a:ea typeface="Verdana" pitchFamily="34" charset="0"/>
                <a:cs typeface="Verdana" pitchFamily="34" charset="0"/>
              </a:rPr>
              <a:t/>
            </a:r>
            <a:br>
              <a:rPr lang="fr-FR" sz="1600" cap="none" dirty="0">
                <a:solidFill>
                  <a:srgbClr val="FF0000"/>
                </a:solidFill>
                <a:latin typeface="Verdana" pitchFamily="34" charset="0"/>
                <a:ea typeface="Verdana" pitchFamily="34" charset="0"/>
                <a:cs typeface="Verdana" pitchFamily="34" charset="0"/>
              </a:rPr>
            </a:br>
            <a:endParaRPr lang="fr-FR" sz="1400" cap="none"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Espace réservé du texte 8"/>
          <p:cNvSpPr>
            <a:spLocks noGrp="1"/>
          </p:cNvSpPr>
          <p:nvPr>
            <p:ph type="body" idx="1"/>
          </p:nvPr>
        </p:nvSpPr>
        <p:spPr>
          <a:xfrm>
            <a:off x="916176" y="1761471"/>
            <a:ext cx="7560000" cy="540000"/>
          </a:xfrm>
        </p:spPr>
        <p:txBody>
          <a:bodyPr anchor="ctr">
            <a:noAutofit/>
          </a:bodyPr>
          <a:lstStyle/>
          <a:p>
            <a:pPr algn="ctr"/>
            <a:r>
              <a:rPr lang="fr-FR" sz="2400" b="1" dirty="0" smtClean="0">
                <a:solidFill>
                  <a:schemeClr val="tx1"/>
                </a:solidFill>
                <a:latin typeface="Verdana" pitchFamily="34" charset="0"/>
                <a:ea typeface="Verdana" pitchFamily="34" charset="0"/>
                <a:cs typeface="Verdana" pitchFamily="34" charset="0"/>
              </a:rPr>
              <a:t>La Formation initiale</a:t>
            </a:r>
            <a:endParaRPr lang="fr-FR" sz="2400" b="1" dirty="0">
              <a:solidFill>
                <a:schemeClr val="tx1"/>
              </a:solidFill>
              <a:latin typeface="Verdana" pitchFamily="34" charset="0"/>
              <a:ea typeface="Verdana" pitchFamily="34" charset="0"/>
              <a:cs typeface="Verdana" pitchFamily="34" charset="0"/>
            </a:endParaRPr>
          </a:p>
        </p:txBody>
      </p:sp>
      <p:sp>
        <p:nvSpPr>
          <p:cNvPr id="10" name="Espace réservé du pied de page 9"/>
          <p:cNvSpPr>
            <a:spLocks noGrp="1"/>
          </p:cNvSpPr>
          <p:nvPr>
            <p:ph type="ftr" sz="quarter" idx="11"/>
          </p:nvPr>
        </p:nvSpPr>
        <p:spPr>
          <a:xfrm>
            <a:off x="3104480" y="6165304"/>
            <a:ext cx="2880000" cy="684000"/>
          </a:xfrm>
        </p:spPr>
        <p:txBody>
          <a:bodyPr/>
          <a:lstStyle/>
          <a:p>
            <a:r>
              <a:rPr lang="fr-FR" dirty="0">
                <a:solidFill>
                  <a:prstClr val="black">
                    <a:tint val="75000"/>
                  </a:prstClr>
                </a:solidFill>
              </a:rPr>
              <a:t>GEPA for Europe</a:t>
            </a:r>
          </a:p>
          <a:p>
            <a:r>
              <a:rPr lang="fr-FR" dirty="0">
                <a:solidFill>
                  <a:prstClr val="black">
                    <a:tint val="75000"/>
                  </a:prstClr>
                </a:solidFill>
              </a:rPr>
              <a:t>Av Louise 149/24 - B1050 Bruxelles</a:t>
            </a:r>
          </a:p>
          <a:p>
            <a:r>
              <a:rPr lang="fr-FR" dirty="0">
                <a:solidFill>
                  <a:prstClr val="black">
                    <a:tint val="75000"/>
                  </a:prstClr>
                </a:solidFill>
              </a:rPr>
              <a:t>foreurope@groupegepa.com</a:t>
            </a:r>
          </a:p>
        </p:txBody>
      </p:sp>
      <p:pic>
        <p:nvPicPr>
          <p:cNvPr id="1026" name="Image 1" descr="http://www.archi.fr/ECOLES/carte_n55.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9152" y="2347575"/>
            <a:ext cx="3875541" cy="37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6694693" y="2477573"/>
            <a:ext cx="2430016" cy="3689215"/>
          </a:xfrm>
          <a:prstGeom prst="rect">
            <a:avLst/>
          </a:prstGeom>
        </p:spPr>
        <p:txBody>
          <a:bodyPr wrap="square">
            <a:spAutoFit/>
          </a:bodyPr>
          <a:lstStyle/>
          <a:p>
            <a:pPr>
              <a:lnSpc>
                <a:spcPct val="115000"/>
              </a:lnSpc>
              <a:spcAft>
                <a:spcPts val="1000"/>
              </a:spcAft>
            </a:pPr>
            <a:r>
              <a:rPr lang="fr-FR" sz="14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14 </a:t>
            </a:r>
            <a:r>
              <a:rPr lang="fr-FR" sz="1400" b="1" dirty="0">
                <a:solidFill>
                  <a:srgbClr val="FF0000"/>
                </a:solidFill>
                <a:latin typeface="Verdana" panose="020B0604030504040204" pitchFamily="34" charset="0"/>
                <a:ea typeface="Verdana" panose="020B0604030504040204" pitchFamily="34" charset="0"/>
                <a:cs typeface="Verdana" panose="020B0604030504040204" pitchFamily="34" charset="0"/>
              </a:rPr>
              <a:t>E</a:t>
            </a:r>
            <a:r>
              <a:rPr lang="fr-FR" sz="14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coles en province</a:t>
            </a:r>
          </a:p>
          <a:p>
            <a:pPr>
              <a:lnSpc>
                <a:spcPct val="115000"/>
              </a:lnSpc>
              <a:spcAft>
                <a:spcPts val="1000"/>
              </a:spcAft>
            </a:pPr>
            <a:r>
              <a:rPr lang="fr-FR" sz="13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Bordeaux</a:t>
            </a:r>
            <a: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Bretagne à Rennes</a:t>
            </a:r>
            <a: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t> </a:t>
            </a:r>
            <a:b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t>Clermont-Ferrand </a:t>
            </a:r>
            <a:b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t>Grenoble </a:t>
            </a:r>
            <a:b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t>Lille </a:t>
            </a:r>
            <a:r>
              <a:rPr lang="fr-FR" sz="1300" b="1" u="sng" dirty="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fr-FR" sz="1300" b="1" u="sng" dirty="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t>Lyon </a:t>
            </a:r>
            <a:r>
              <a:rPr lang="fr-FR" sz="1300" b="1" u="sng" dirty="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fr-FR" sz="1300" b="1" u="sng" dirty="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t>Marseille </a:t>
            </a:r>
            <a:b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t>Montpellier </a:t>
            </a:r>
            <a:b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t>Nancy </a:t>
            </a:r>
            <a:b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t>Nantes </a:t>
            </a:r>
            <a:b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Normandie à Rouen</a:t>
            </a:r>
            <a: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Saint-Etienne</a:t>
            </a:r>
            <a: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t/>
            </a:r>
            <a:b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t>Strasbourg </a:t>
            </a:r>
            <a:b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br>
            <a:r>
              <a:rPr lang="fr-FR" sz="1300" b="1" dirty="0">
                <a:solidFill>
                  <a:srgbClr val="FF0000"/>
                </a:solidFill>
                <a:latin typeface="Verdana" panose="020B0604030504040204" pitchFamily="34" charset="0"/>
                <a:ea typeface="Verdana" panose="020B0604030504040204" pitchFamily="34" charset="0"/>
                <a:cs typeface="Verdana" panose="020B0604030504040204" pitchFamily="34" charset="0"/>
              </a:rPr>
              <a:t>Toulouse</a:t>
            </a:r>
          </a:p>
        </p:txBody>
      </p:sp>
    </p:spTree>
    <p:extLst>
      <p:ext uri="{BB962C8B-B14F-4D97-AF65-F5344CB8AC3E}">
        <p14:creationId xmlns:p14="http://schemas.microsoft.com/office/powerpoint/2010/main" val="959936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40" y="0"/>
            <a:ext cx="9183440" cy="1800000"/>
          </a:xfrm>
          <a:prstGeom prst="rect">
            <a:avLst/>
          </a:prstGeom>
          <a:noFill/>
          <a:ln>
            <a:noFill/>
          </a:ln>
        </p:spPr>
      </p:pic>
      <p:sp>
        <p:nvSpPr>
          <p:cNvPr id="8" name="Titre 7"/>
          <p:cNvSpPr>
            <a:spLocks noGrp="1"/>
          </p:cNvSpPr>
          <p:nvPr>
            <p:ph type="title"/>
          </p:nvPr>
        </p:nvSpPr>
        <p:spPr>
          <a:xfrm>
            <a:off x="251520" y="2420888"/>
            <a:ext cx="8640960" cy="3780000"/>
          </a:xfrm>
        </p:spPr>
        <p:txBody>
          <a:bodyPr>
            <a:normAutofit fontScale="90000"/>
          </a:bodyPr>
          <a:lstStyle/>
          <a:p>
            <a:pPr>
              <a:lnSpc>
                <a:spcPct val="115000"/>
              </a:lnSpc>
              <a:spcAft>
                <a:spcPts val="0"/>
              </a:spcAft>
            </a:pPr>
            <a:r>
              <a:rPr lang="fr-FR" sz="1600" b="0" cap="none" dirty="0" smtClean="0">
                <a:latin typeface="Verdana" panose="020B0604030504040204" pitchFamily="34" charset="0"/>
                <a:ea typeface="Verdana" panose="020B0604030504040204" pitchFamily="34" charset="0"/>
                <a:cs typeface="Verdana" panose="020B0604030504040204" pitchFamily="34" charset="0"/>
              </a:rPr>
              <a:t>La représentation des architectes, en France est le résultat d’une longue tradition qui a pour origine le milieu du 19</a:t>
            </a:r>
            <a:r>
              <a:rPr lang="fr-FR" sz="1600" b="0" cap="none" baseline="30000" dirty="0" smtClean="0">
                <a:latin typeface="Verdana" panose="020B0604030504040204" pitchFamily="34" charset="0"/>
                <a:ea typeface="Verdana" panose="020B0604030504040204" pitchFamily="34" charset="0"/>
                <a:cs typeface="Verdana" panose="020B0604030504040204" pitchFamily="34" charset="0"/>
              </a:rPr>
              <a:t>ème</a:t>
            </a:r>
            <a:r>
              <a:rPr lang="fr-FR" sz="1600" b="0" cap="none" dirty="0" smtClean="0">
                <a:latin typeface="Verdana" panose="020B0604030504040204" pitchFamily="34" charset="0"/>
                <a:ea typeface="Verdana" panose="020B0604030504040204" pitchFamily="34" charset="0"/>
                <a:cs typeface="Verdana" panose="020B0604030504040204" pitchFamily="34" charset="0"/>
              </a:rPr>
              <a:t> siècle</a:t>
            </a:r>
            <a:r>
              <a:rPr lang="fr-FR" sz="1600" b="0" cap="none" dirty="0" smtClean="0">
                <a:latin typeface="Verdana" panose="020B0604030504040204" pitchFamily="34" charset="0"/>
                <a:ea typeface="Verdana" panose="020B0604030504040204" pitchFamily="34" charset="0"/>
                <a:cs typeface="Verdana" panose="020B0604030504040204" pitchFamily="34" charset="0"/>
              </a:rPr>
              <a:t>.</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Cette longue tradition </a:t>
            </a:r>
            <a:r>
              <a:rPr lang="fr-FR" sz="1600" b="0" cap="none" dirty="0" smtClean="0">
                <a:latin typeface="Verdana" panose="020B0604030504040204" pitchFamily="34" charset="0"/>
                <a:ea typeface="Verdana" panose="020B0604030504040204" pitchFamily="34" charset="0"/>
                <a:cs typeface="Verdana" panose="020B0604030504040204" pitchFamily="34" charset="0"/>
              </a:rPr>
              <a:t>a pu se</a:t>
            </a:r>
            <a:r>
              <a:rPr lang="fr-FR" sz="1600" b="0" cap="none" dirty="0" smtClean="0">
                <a:latin typeface="Verdana" panose="020B0604030504040204" pitchFamily="34" charset="0"/>
                <a:ea typeface="Verdana" panose="020B0604030504040204" pitchFamily="34" charset="0"/>
                <a:cs typeface="Verdana" panose="020B0604030504040204" pitchFamily="34" charset="0"/>
              </a:rPr>
              <a:t> manifester </a:t>
            </a:r>
            <a:r>
              <a:rPr lang="fr-FR" sz="1600" b="0" cap="none" dirty="0" smtClean="0">
                <a:latin typeface="Verdana" panose="020B0604030504040204" pitchFamily="34" charset="0"/>
                <a:ea typeface="Verdana" panose="020B0604030504040204" pitchFamily="34" charset="0"/>
                <a:cs typeface="Verdana" panose="020B0604030504040204" pitchFamily="34" charset="0"/>
              </a:rPr>
              <a:t>dans de nombreuses circonstances qui ont permis de jeter des fondements solides. </a:t>
            </a:r>
            <a:r>
              <a:rPr lang="fr-FR" sz="1600" b="0" cap="none" dirty="0" smtClean="0">
                <a:latin typeface="Verdana" panose="020B0604030504040204" pitchFamily="34" charset="0"/>
                <a:ea typeface="Verdana" panose="020B0604030504040204" pitchFamily="34" charset="0"/>
                <a:cs typeface="Verdana" panose="020B0604030504040204" pitchFamily="34" charset="0"/>
              </a:rPr>
              <a:t>Au fil du temps, on </a:t>
            </a:r>
            <a:r>
              <a:rPr lang="fr-FR" sz="1600" b="0" cap="none" dirty="0" smtClean="0">
                <a:latin typeface="Verdana" panose="020B0604030504040204" pitchFamily="34" charset="0"/>
                <a:ea typeface="Verdana" panose="020B0604030504040204" pitchFamily="34" charset="0"/>
                <a:cs typeface="Verdana" panose="020B0604030504040204" pitchFamily="34" charset="0"/>
              </a:rPr>
              <a:t>peut </a:t>
            </a:r>
            <a:r>
              <a:rPr lang="fr-FR" sz="1600" b="0" cap="none" dirty="0" smtClean="0">
                <a:latin typeface="Verdana" panose="020B0604030504040204" pitchFamily="34" charset="0"/>
                <a:ea typeface="Verdana" panose="020B0604030504040204" pitchFamily="34" charset="0"/>
                <a:cs typeface="Verdana" panose="020B0604030504040204" pitchFamily="34" charset="0"/>
              </a:rPr>
              <a:t>citer ces questions qui ont mobilisées les architectes:</a:t>
            </a:r>
            <a:r>
              <a:rPr lang="fr-FR" sz="1600" b="0" cap="none" dirty="0" smtClean="0">
                <a:latin typeface="Verdana" panose="020B0604030504040204" pitchFamily="34" charset="0"/>
                <a:ea typeface="Verdana" panose="020B0604030504040204" pitchFamily="34" charset="0"/>
                <a:cs typeface="Verdana" panose="020B0604030504040204" pitchFamily="34" charset="0"/>
              </a:rPr>
              <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 La reconnaissance du diplôme et l’affirmation de l’Ecole des Beaux-Arts</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 </a:t>
            </a:r>
            <a:r>
              <a:rPr lang="fr-FR" sz="1600" b="0" cap="none" dirty="0" smtClean="0">
                <a:latin typeface="Verdana" panose="020B0604030504040204" pitchFamily="34" charset="0"/>
                <a:ea typeface="Verdana" panose="020B0604030504040204" pitchFamily="34" charset="0"/>
                <a:cs typeface="Verdana" panose="020B0604030504040204" pitchFamily="34" charset="0"/>
              </a:rPr>
              <a:t>L’</a:t>
            </a:r>
            <a:r>
              <a:rPr lang="fr-FR" sz="1600" b="0" cap="none" dirty="0">
                <a:latin typeface="Verdana" panose="020B0604030504040204" pitchFamily="34" charset="0"/>
                <a:ea typeface="Verdana" panose="020B0604030504040204" pitchFamily="34" charset="0"/>
                <a:cs typeface="Verdana" panose="020B0604030504040204" pitchFamily="34" charset="0"/>
              </a:rPr>
              <a:t>é</a:t>
            </a:r>
            <a:r>
              <a:rPr lang="fr-FR" sz="1600" b="0" cap="none" dirty="0" smtClean="0">
                <a:latin typeface="Verdana" panose="020B0604030504040204" pitchFamily="34" charset="0"/>
                <a:ea typeface="Verdana" panose="020B0604030504040204" pitchFamily="34" charset="0"/>
                <a:cs typeface="Verdana" panose="020B0604030504040204" pitchFamily="34" charset="0"/>
              </a:rPr>
              <a:t>mergence </a:t>
            </a:r>
            <a:r>
              <a:rPr lang="fr-FR" sz="1600" b="0" cap="none" dirty="0" smtClean="0">
                <a:latin typeface="Verdana" panose="020B0604030504040204" pitchFamily="34" charset="0"/>
                <a:ea typeface="Verdana" panose="020B0604030504040204" pitchFamily="34" charset="0"/>
                <a:cs typeface="Verdana" panose="020B0604030504040204" pitchFamily="34" charset="0"/>
              </a:rPr>
              <a:t>d’une représentation provinciale et la création des Ecoles de Province</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 La question de la responsabilité et la création d’un système d’assurances</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 Les premiers rassemblements et l’action collective pour la défense des intérêts professionnels.</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 La revendication de protection du port du titre jusqu’à la création d’une instance ordinale</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 La reconnaissance de l’intérêt public de l’architecture et de la compétence  de l’architecte.</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 La mise en place et l’organisation de la formation continue et </a:t>
            </a:r>
            <a:r>
              <a:rPr lang="fr-FR" sz="1600" b="0" cap="none" dirty="0" smtClean="0">
                <a:latin typeface="Verdana" panose="020B0604030504040204" pitchFamily="34" charset="0"/>
                <a:ea typeface="Verdana" panose="020B0604030504040204" pitchFamily="34" charset="0"/>
                <a:cs typeface="Verdana" panose="020B0604030504040204" pitchFamily="34" charset="0"/>
              </a:rPr>
              <a:t>divers </a:t>
            </a:r>
            <a:r>
              <a:rPr lang="fr-FR" sz="1600" b="0" cap="none" dirty="0" smtClean="0">
                <a:latin typeface="Verdana" panose="020B0604030504040204" pitchFamily="34" charset="0"/>
                <a:ea typeface="Verdana" panose="020B0604030504040204" pitchFamily="34" charset="0"/>
                <a:cs typeface="Verdana" panose="020B0604030504040204" pitchFamily="34" charset="0"/>
              </a:rPr>
              <a:t>partenariats.</a:t>
            </a:r>
            <a:endParaRPr lang="fr-FR" sz="1600" b="0" cap="none" dirty="0">
              <a:latin typeface="Verdana" panose="020B0604030504040204" pitchFamily="34" charset="0"/>
              <a:ea typeface="Verdana" panose="020B0604030504040204" pitchFamily="34" charset="0"/>
              <a:cs typeface="Verdana" panose="020B0604030504040204" pitchFamily="34" charset="0"/>
            </a:endParaRPr>
          </a:p>
        </p:txBody>
      </p:sp>
      <p:sp>
        <p:nvSpPr>
          <p:cNvPr id="9" name="Espace réservé du texte 8"/>
          <p:cNvSpPr>
            <a:spLocks noGrp="1"/>
          </p:cNvSpPr>
          <p:nvPr>
            <p:ph type="body" idx="1"/>
          </p:nvPr>
        </p:nvSpPr>
        <p:spPr>
          <a:xfrm>
            <a:off x="971600" y="1800000"/>
            <a:ext cx="7560000" cy="540000"/>
          </a:xfrm>
        </p:spPr>
        <p:txBody>
          <a:bodyPr anchor="ctr">
            <a:noAutofit/>
          </a:bodyPr>
          <a:lstStyle/>
          <a:p>
            <a:pPr algn="ctr"/>
            <a:r>
              <a:rPr lang="fr-FR" sz="2400" b="1" dirty="0" smtClean="0">
                <a:solidFill>
                  <a:schemeClr val="tx1"/>
                </a:solidFill>
                <a:latin typeface="Verdana" pitchFamily="34" charset="0"/>
                <a:ea typeface="Verdana" pitchFamily="34" charset="0"/>
                <a:cs typeface="Verdana" pitchFamily="34" charset="0"/>
              </a:rPr>
              <a:t>La représentation professionnelle</a:t>
            </a:r>
            <a:endParaRPr lang="fr-FR" sz="2400" b="1" dirty="0">
              <a:solidFill>
                <a:schemeClr val="tx1"/>
              </a:solidFill>
              <a:latin typeface="Verdana" pitchFamily="34" charset="0"/>
              <a:ea typeface="Verdana" pitchFamily="34" charset="0"/>
              <a:cs typeface="Verdana" pitchFamily="34" charset="0"/>
            </a:endParaRPr>
          </a:p>
        </p:txBody>
      </p:sp>
      <p:sp>
        <p:nvSpPr>
          <p:cNvPr id="10" name="Espace réservé du pied de page 9"/>
          <p:cNvSpPr>
            <a:spLocks noGrp="1"/>
          </p:cNvSpPr>
          <p:nvPr>
            <p:ph type="ftr" sz="quarter" idx="11"/>
          </p:nvPr>
        </p:nvSpPr>
        <p:spPr>
          <a:xfrm>
            <a:off x="3104480" y="6165304"/>
            <a:ext cx="2880000" cy="684000"/>
          </a:xfrm>
        </p:spPr>
        <p:txBody>
          <a:bodyPr/>
          <a:lstStyle/>
          <a:p>
            <a:r>
              <a:rPr lang="fr-FR" dirty="0">
                <a:solidFill>
                  <a:prstClr val="black">
                    <a:tint val="75000"/>
                  </a:prstClr>
                </a:solidFill>
              </a:rPr>
              <a:t>GEPA for Europe</a:t>
            </a:r>
          </a:p>
          <a:p>
            <a:r>
              <a:rPr lang="fr-FR" dirty="0">
                <a:solidFill>
                  <a:prstClr val="black">
                    <a:tint val="75000"/>
                  </a:prstClr>
                </a:solidFill>
              </a:rPr>
              <a:t>Av Louise 149/24 - B1050 Bruxelles</a:t>
            </a:r>
          </a:p>
          <a:p>
            <a:r>
              <a:rPr lang="fr-FR" dirty="0">
                <a:solidFill>
                  <a:prstClr val="black">
                    <a:tint val="75000"/>
                  </a:prstClr>
                </a:solidFill>
              </a:rPr>
              <a:t>foreurope@groupegepa.com</a:t>
            </a:r>
          </a:p>
        </p:txBody>
      </p:sp>
    </p:spTree>
    <p:extLst>
      <p:ext uri="{BB962C8B-B14F-4D97-AF65-F5344CB8AC3E}">
        <p14:creationId xmlns:p14="http://schemas.microsoft.com/office/powerpoint/2010/main" val="1883034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40" y="0"/>
            <a:ext cx="9183440" cy="1800000"/>
          </a:xfrm>
          <a:prstGeom prst="rect">
            <a:avLst/>
          </a:prstGeom>
          <a:noFill/>
          <a:ln>
            <a:noFill/>
          </a:ln>
        </p:spPr>
      </p:pic>
      <p:sp>
        <p:nvSpPr>
          <p:cNvPr id="8" name="Titre 7"/>
          <p:cNvSpPr>
            <a:spLocks noGrp="1"/>
          </p:cNvSpPr>
          <p:nvPr>
            <p:ph type="title"/>
          </p:nvPr>
        </p:nvSpPr>
        <p:spPr>
          <a:xfrm>
            <a:off x="251520" y="2420888"/>
            <a:ext cx="8640960" cy="3780000"/>
          </a:xfrm>
        </p:spPr>
        <p:txBody>
          <a:bodyPr>
            <a:normAutofit fontScale="90000"/>
          </a:bodyPr>
          <a:lstStyle/>
          <a:p>
            <a:pPr>
              <a:lnSpc>
                <a:spcPct val="115000"/>
              </a:lnSpc>
              <a:spcAft>
                <a:spcPts val="0"/>
              </a:spcAft>
            </a:pPr>
            <a:r>
              <a:rPr lang="fr-FR" sz="1600" b="0" cap="none" dirty="0" smtClean="0">
                <a:latin typeface="Verdana" panose="020B0604030504040204" pitchFamily="34" charset="0"/>
                <a:ea typeface="Verdana" panose="020B0604030504040204" pitchFamily="34" charset="0"/>
                <a:cs typeface="Verdana" panose="020B0604030504040204" pitchFamily="34" charset="0"/>
              </a:rPr>
              <a:t>Après plus de </a:t>
            </a:r>
            <a:r>
              <a:rPr lang="fr-FR" sz="1600" b="0" cap="none" dirty="0" smtClean="0">
                <a:latin typeface="Verdana" panose="020B0604030504040204" pitchFamily="34" charset="0"/>
                <a:ea typeface="Verdana" panose="020B0604030504040204" pitchFamily="34" charset="0"/>
                <a:cs typeface="Verdana" panose="020B0604030504040204" pitchFamily="34" charset="0"/>
              </a:rPr>
              <a:t>150 ans </a:t>
            </a:r>
            <a:r>
              <a:rPr lang="fr-FR" sz="1600" b="0" cap="none" dirty="0" smtClean="0">
                <a:latin typeface="Verdana" panose="020B0604030504040204" pitchFamily="34" charset="0"/>
                <a:ea typeface="Verdana" panose="020B0604030504040204" pitchFamily="34" charset="0"/>
                <a:cs typeface="Verdana" panose="020B0604030504040204" pitchFamily="34" charset="0"/>
              </a:rPr>
              <a:t>d’actions diverses, la représentation se manifeste à travers le rôle jouée par </a:t>
            </a:r>
            <a:r>
              <a:rPr lang="fr-FR" sz="1600" b="0" cap="none" dirty="0" smtClean="0">
                <a:latin typeface="Verdana" panose="020B0604030504040204" pitchFamily="34" charset="0"/>
                <a:ea typeface="Verdana" panose="020B0604030504040204" pitchFamily="34" charset="0"/>
                <a:cs typeface="Verdana" panose="020B0604030504040204" pitchFamily="34" charset="0"/>
              </a:rPr>
              <a:t>2 entités:</a:t>
            </a:r>
            <a:r>
              <a:rPr lang="fr-FR" sz="1600" b="0" cap="none" dirty="0" smtClean="0">
                <a:latin typeface="Verdana" panose="020B0604030504040204" pitchFamily="34" charset="0"/>
                <a:ea typeface="Verdana" panose="020B0604030504040204" pitchFamily="34" charset="0"/>
                <a:cs typeface="Verdana" panose="020B0604030504040204" pitchFamily="34" charset="0"/>
              </a:rPr>
              <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 Une organisation ordinale a laquelle a été confiée un rôle d’interlocuteur</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institutionnel</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 Une organisation </a:t>
            </a:r>
            <a:r>
              <a:rPr lang="fr-FR" sz="1600" b="0" cap="none" dirty="0" smtClean="0">
                <a:latin typeface="Verdana" panose="020B0604030504040204" pitchFamily="34" charset="0"/>
                <a:ea typeface="Verdana" panose="020B0604030504040204" pitchFamily="34" charset="0"/>
                <a:cs typeface="Verdana" panose="020B0604030504040204" pitchFamily="34" charset="0"/>
              </a:rPr>
              <a:t>issue</a:t>
            </a:r>
            <a:r>
              <a:rPr lang="fr-FR" sz="1600" b="0" cap="none" dirty="0" smtClean="0">
                <a:latin typeface="Verdana" panose="020B0604030504040204" pitchFamily="34" charset="0"/>
                <a:ea typeface="Verdana" panose="020B0604030504040204" pitchFamily="34" charset="0"/>
                <a:cs typeface="Verdana" panose="020B0604030504040204" pitchFamily="34" charset="0"/>
              </a:rPr>
              <a:t> </a:t>
            </a:r>
            <a:r>
              <a:rPr lang="fr-FR" sz="1600" b="0" cap="none" dirty="0" smtClean="0">
                <a:latin typeface="Verdana" panose="020B0604030504040204" pitchFamily="34" charset="0"/>
                <a:ea typeface="Verdana" panose="020B0604030504040204" pitchFamily="34" charset="0"/>
                <a:cs typeface="Verdana" panose="020B0604030504040204" pitchFamily="34" charset="0"/>
              </a:rPr>
              <a:t>des  </a:t>
            </a:r>
            <a:r>
              <a:rPr lang="fr-FR" sz="1600" b="0" cap="none" dirty="0" smtClean="0">
                <a:latin typeface="Verdana" panose="020B0604030504040204" pitchFamily="34" charset="0"/>
                <a:ea typeface="Verdana" panose="020B0604030504040204" pitchFamily="34" charset="0"/>
                <a:cs typeface="Verdana" panose="020B0604030504040204" pitchFamily="34" charset="0"/>
              </a:rPr>
              <a:t>associations </a:t>
            </a:r>
            <a:r>
              <a:rPr lang="fr-FR" sz="1600" b="0" cap="none" dirty="0" smtClean="0">
                <a:latin typeface="Verdana" panose="020B0604030504040204" pitchFamily="34" charset="0"/>
                <a:ea typeface="Verdana" panose="020B0604030504040204" pitchFamily="34" charset="0"/>
                <a:cs typeface="Verdana" panose="020B0604030504040204" pitchFamily="34" charset="0"/>
              </a:rPr>
              <a:t>professionnelles </a:t>
            </a:r>
            <a:r>
              <a:rPr lang="fr-FR" sz="1600" b="0" cap="none" dirty="0" smtClean="0">
                <a:latin typeface="Verdana" panose="020B0604030504040204" pitchFamily="34" charset="0"/>
                <a:ea typeface="Verdana" panose="020B0604030504040204" pitchFamily="34" charset="0"/>
                <a:cs typeface="Verdana" panose="020B0604030504040204" pitchFamily="34" charset="0"/>
              </a:rPr>
              <a:t>locales </a:t>
            </a:r>
            <a:r>
              <a:rPr lang="fr-FR" sz="1600" b="0" cap="none" dirty="0" smtClean="0">
                <a:latin typeface="Verdana" panose="020B0604030504040204" pitchFamily="34" charset="0"/>
                <a:ea typeface="Verdana" panose="020B0604030504040204" pitchFamily="34" charset="0"/>
                <a:cs typeface="Verdana" panose="020B0604030504040204" pitchFamily="34" charset="0"/>
              </a:rPr>
              <a:t>pour </a:t>
            </a:r>
            <a:r>
              <a:rPr lang="fr-FR" sz="1600" b="0" cap="none" dirty="0" smtClean="0">
                <a:latin typeface="Verdana" panose="020B0604030504040204" pitchFamily="34" charset="0"/>
                <a:ea typeface="Verdana" panose="020B0604030504040204" pitchFamily="34" charset="0"/>
                <a:cs typeface="Verdana" panose="020B0604030504040204" pitchFamily="34" charset="0"/>
              </a:rPr>
              <a:t>assurer </a:t>
            </a:r>
            <a:r>
              <a:rPr lang="fr-FR" sz="1600" b="0" cap="none" dirty="0" smtClean="0">
                <a:latin typeface="Verdana" panose="020B0604030504040204" pitchFamily="34" charset="0"/>
                <a:ea typeface="Verdana" panose="020B0604030504040204" pitchFamily="34" charset="0"/>
                <a:cs typeface="Verdana" panose="020B0604030504040204" pitchFamily="34" charset="0"/>
              </a:rPr>
              <a:t>la défense des intérêts des professionnels </a:t>
            </a:r>
            <a:r>
              <a:rPr lang="fr-FR" sz="1600" b="0" cap="none" dirty="0" smtClean="0">
                <a:latin typeface="Verdana" panose="020B0604030504040204" pitchFamily="34" charset="0"/>
                <a:ea typeface="Verdana" panose="020B0604030504040204" pitchFamily="34" charset="0"/>
                <a:cs typeface="Verdana" panose="020B0604030504040204" pitchFamily="34" charset="0"/>
              </a:rPr>
              <a:t>concernés.</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Ainsi cohabitent </a:t>
            </a:r>
            <a:r>
              <a:rPr lang="fr-FR" sz="1600" b="0" cap="none" dirty="0" smtClean="0">
                <a:latin typeface="Verdana" panose="020B0604030504040204" pitchFamily="34" charset="0"/>
                <a:ea typeface="Verdana" panose="020B0604030504040204" pitchFamily="34" charset="0"/>
                <a:cs typeface="Verdana" panose="020B0604030504040204" pitchFamily="34" charset="0"/>
              </a:rPr>
              <a:t>:</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 </a:t>
            </a:r>
            <a:r>
              <a:rPr lang="fr-FR" sz="1600" cap="none" dirty="0" smtClean="0">
                <a:latin typeface="Verdana" panose="020B0604030504040204" pitchFamily="34" charset="0"/>
                <a:ea typeface="Verdana" panose="020B0604030504040204" pitchFamily="34" charset="0"/>
                <a:cs typeface="Verdana" panose="020B0604030504040204" pitchFamily="34" charset="0"/>
              </a:rPr>
              <a:t>l’Ordre </a:t>
            </a:r>
            <a:r>
              <a:rPr lang="fr-FR" sz="1600" cap="none" dirty="0" smtClean="0">
                <a:latin typeface="Verdana" panose="020B0604030504040204" pitchFamily="34" charset="0"/>
                <a:ea typeface="Verdana" panose="020B0604030504040204" pitchFamily="34" charset="0"/>
                <a:cs typeface="Verdana" panose="020B0604030504040204" pitchFamily="34" charset="0"/>
              </a:rPr>
              <a:t>des architectes </a:t>
            </a:r>
            <a:r>
              <a:rPr lang="fr-FR" sz="1600" b="0" cap="none" dirty="0" smtClean="0">
                <a:latin typeface="Verdana" panose="020B0604030504040204" pitchFamily="34" charset="0"/>
                <a:ea typeface="Verdana" panose="020B0604030504040204" pitchFamily="34" charset="0"/>
                <a:cs typeface="Verdana" panose="020B0604030504040204" pitchFamily="34" charset="0"/>
              </a:rPr>
              <a:t>, créée en 1940 et </a:t>
            </a:r>
            <a:r>
              <a:rPr lang="fr-FR" sz="1600" b="0" cap="none" dirty="0" smtClean="0">
                <a:latin typeface="Verdana" panose="020B0604030504040204" pitchFamily="34" charset="0"/>
                <a:ea typeface="Verdana" panose="020B0604030504040204" pitchFamily="34" charset="0"/>
                <a:cs typeface="Verdana" panose="020B0604030504040204" pitchFamily="34" charset="0"/>
              </a:rPr>
              <a:t>maintenu depuis le second conflit mondial, dont l’adhésion est obligatoire pour exercer la maîtrise d’</a:t>
            </a:r>
            <a:r>
              <a:rPr lang="fr-FR" sz="1600" b="0" cap="none" dirty="0" err="1" smtClean="0">
                <a:latin typeface="Verdana" panose="020B0604030504040204" pitchFamily="34" charset="0"/>
                <a:ea typeface="Verdana" panose="020B0604030504040204" pitchFamily="34" charset="0"/>
                <a:cs typeface="Verdana" panose="020B0604030504040204" pitchFamily="34" charset="0"/>
              </a:rPr>
              <a:t>oeuvre</a:t>
            </a:r>
            <a:r>
              <a:rPr lang="fr-FR" sz="1600" b="0" cap="none" dirty="0" smtClean="0">
                <a:latin typeface="Verdana" panose="020B0604030504040204" pitchFamily="34" charset="0"/>
                <a:ea typeface="Verdana" panose="020B0604030504040204" pitchFamily="34" charset="0"/>
                <a:cs typeface="Verdana" panose="020B0604030504040204" pitchFamily="34" charset="0"/>
              </a:rPr>
              <a:t>.</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 </a:t>
            </a:r>
            <a:r>
              <a:rPr lang="fr-FR" sz="1600" cap="none" dirty="0" smtClean="0">
                <a:latin typeface="Verdana" panose="020B0604030504040204" pitchFamily="34" charset="0"/>
                <a:ea typeface="Verdana" panose="020B0604030504040204" pitchFamily="34" charset="0"/>
                <a:cs typeface="Verdana" panose="020B0604030504040204" pitchFamily="34" charset="0"/>
              </a:rPr>
              <a:t>l’UNSFA</a:t>
            </a:r>
            <a:r>
              <a:rPr lang="fr-FR" sz="1600" b="0" cap="none" dirty="0" smtClean="0">
                <a:latin typeface="Verdana" panose="020B0604030504040204" pitchFamily="34" charset="0"/>
                <a:ea typeface="Verdana" panose="020B0604030504040204" pitchFamily="34" charset="0"/>
                <a:cs typeface="Verdana" panose="020B0604030504040204" pitchFamily="34" charset="0"/>
              </a:rPr>
              <a:t>, rassemblement auquel on adhère volontairement pour défendre dans un esprit de solidarité les intérêts des professionnels</a:t>
            </a:r>
            <a:r>
              <a:rPr lang="fr-FR" sz="1600" b="0" cap="none" dirty="0" smtClean="0">
                <a:latin typeface="Verdana" panose="020B0604030504040204" pitchFamily="34" charset="0"/>
                <a:ea typeface="Verdana" panose="020B0604030504040204" pitchFamily="34" charset="0"/>
                <a:cs typeface="Verdana" panose="020B0604030504040204" pitchFamily="34" charset="0"/>
              </a:rPr>
              <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
            </a:r>
            <a:br>
              <a:rPr lang="fr-FR" sz="1600" b="0" cap="none" dirty="0" smtClean="0">
                <a:latin typeface="Verdana" panose="020B0604030504040204" pitchFamily="34" charset="0"/>
                <a:ea typeface="Verdana" panose="020B0604030504040204" pitchFamily="34" charset="0"/>
                <a:cs typeface="Verdana" panose="020B0604030504040204" pitchFamily="34" charset="0"/>
              </a:rPr>
            </a:br>
            <a:r>
              <a:rPr lang="fr-FR" sz="1600" b="0" cap="none" dirty="0" smtClean="0">
                <a:latin typeface="Verdana" panose="020B0604030504040204" pitchFamily="34" charset="0"/>
                <a:ea typeface="Verdana" panose="020B0604030504040204" pitchFamily="34" charset="0"/>
                <a:cs typeface="Verdana" panose="020B0604030504040204" pitchFamily="34" charset="0"/>
              </a:rPr>
              <a:t>.</a:t>
            </a:r>
            <a:endParaRPr lang="fr-FR" sz="1600" b="0" cap="none" dirty="0">
              <a:latin typeface="Verdana" panose="020B0604030504040204" pitchFamily="34" charset="0"/>
              <a:ea typeface="Verdana" panose="020B0604030504040204" pitchFamily="34" charset="0"/>
              <a:cs typeface="Verdana" panose="020B0604030504040204" pitchFamily="34" charset="0"/>
            </a:endParaRPr>
          </a:p>
        </p:txBody>
      </p:sp>
      <p:sp>
        <p:nvSpPr>
          <p:cNvPr id="9" name="Espace réservé du texte 8"/>
          <p:cNvSpPr>
            <a:spLocks noGrp="1"/>
          </p:cNvSpPr>
          <p:nvPr>
            <p:ph type="body" idx="1"/>
          </p:nvPr>
        </p:nvSpPr>
        <p:spPr>
          <a:xfrm>
            <a:off x="971600" y="1800000"/>
            <a:ext cx="7560000" cy="540000"/>
          </a:xfrm>
        </p:spPr>
        <p:txBody>
          <a:bodyPr anchor="ctr">
            <a:noAutofit/>
          </a:bodyPr>
          <a:lstStyle/>
          <a:p>
            <a:pPr algn="ctr"/>
            <a:r>
              <a:rPr lang="fr-FR" sz="2400" b="1" dirty="0" smtClean="0">
                <a:solidFill>
                  <a:schemeClr val="tx1"/>
                </a:solidFill>
                <a:latin typeface="Verdana" pitchFamily="34" charset="0"/>
                <a:ea typeface="Verdana" pitchFamily="34" charset="0"/>
                <a:cs typeface="Verdana" pitchFamily="34" charset="0"/>
              </a:rPr>
              <a:t>La représentation professionnelle</a:t>
            </a:r>
            <a:endParaRPr lang="fr-FR" sz="2400" b="1" dirty="0">
              <a:solidFill>
                <a:schemeClr val="tx1"/>
              </a:solidFill>
              <a:latin typeface="Verdana" pitchFamily="34" charset="0"/>
              <a:ea typeface="Verdana" pitchFamily="34" charset="0"/>
              <a:cs typeface="Verdana" pitchFamily="34" charset="0"/>
            </a:endParaRPr>
          </a:p>
        </p:txBody>
      </p:sp>
      <p:sp>
        <p:nvSpPr>
          <p:cNvPr id="10" name="Espace réservé du pied de page 9"/>
          <p:cNvSpPr>
            <a:spLocks noGrp="1"/>
          </p:cNvSpPr>
          <p:nvPr>
            <p:ph type="ftr" sz="quarter" idx="11"/>
          </p:nvPr>
        </p:nvSpPr>
        <p:spPr>
          <a:xfrm>
            <a:off x="3104480" y="6165304"/>
            <a:ext cx="2880000" cy="684000"/>
          </a:xfrm>
        </p:spPr>
        <p:txBody>
          <a:bodyPr/>
          <a:lstStyle/>
          <a:p>
            <a:r>
              <a:rPr lang="fr-FR" dirty="0">
                <a:solidFill>
                  <a:prstClr val="black">
                    <a:tint val="75000"/>
                  </a:prstClr>
                </a:solidFill>
              </a:rPr>
              <a:t>GEPA for Europe</a:t>
            </a:r>
          </a:p>
          <a:p>
            <a:r>
              <a:rPr lang="fr-FR" dirty="0">
                <a:solidFill>
                  <a:prstClr val="black">
                    <a:tint val="75000"/>
                  </a:prstClr>
                </a:solidFill>
              </a:rPr>
              <a:t>Av Louise 149/24 - B1050 Bruxelles</a:t>
            </a:r>
          </a:p>
          <a:p>
            <a:r>
              <a:rPr lang="fr-FR" dirty="0">
                <a:solidFill>
                  <a:prstClr val="black">
                    <a:tint val="75000"/>
                  </a:prstClr>
                </a:solidFill>
              </a:rPr>
              <a:t>foreurope@groupegepa.com</a:t>
            </a:r>
          </a:p>
        </p:txBody>
      </p:sp>
    </p:spTree>
    <p:extLst>
      <p:ext uri="{BB962C8B-B14F-4D97-AF65-F5344CB8AC3E}">
        <p14:creationId xmlns:p14="http://schemas.microsoft.com/office/powerpoint/2010/main" val="3340190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40" y="0"/>
            <a:ext cx="9183440" cy="1800000"/>
          </a:xfrm>
          <a:prstGeom prst="rect">
            <a:avLst/>
          </a:prstGeom>
          <a:noFill/>
          <a:ln>
            <a:noFill/>
          </a:ln>
        </p:spPr>
      </p:pic>
      <p:sp>
        <p:nvSpPr>
          <p:cNvPr id="9" name="Espace réservé du texte 8"/>
          <p:cNvSpPr>
            <a:spLocks noGrp="1"/>
          </p:cNvSpPr>
          <p:nvPr>
            <p:ph type="body" idx="1"/>
          </p:nvPr>
        </p:nvSpPr>
        <p:spPr>
          <a:xfrm>
            <a:off x="971600" y="1800000"/>
            <a:ext cx="7560000" cy="540000"/>
          </a:xfrm>
        </p:spPr>
        <p:txBody>
          <a:bodyPr anchor="ctr">
            <a:noAutofit/>
          </a:bodyPr>
          <a:lstStyle/>
          <a:p>
            <a:pPr algn="ctr"/>
            <a:r>
              <a:rPr lang="fr-FR" sz="2400" b="1" dirty="0" smtClean="0">
                <a:solidFill>
                  <a:schemeClr val="tx1"/>
                </a:solidFill>
                <a:latin typeface="Verdana" pitchFamily="34" charset="0"/>
                <a:ea typeface="Verdana" pitchFamily="34" charset="0"/>
                <a:cs typeface="Verdana" pitchFamily="34" charset="0"/>
              </a:rPr>
              <a:t>L’Organisation de la profession</a:t>
            </a:r>
            <a:endParaRPr lang="fr-FR" sz="2400" b="1" dirty="0">
              <a:solidFill>
                <a:schemeClr val="tx1"/>
              </a:solidFill>
              <a:latin typeface="Verdana" pitchFamily="34" charset="0"/>
              <a:ea typeface="Verdana" pitchFamily="34" charset="0"/>
              <a:cs typeface="Verdana" pitchFamily="34" charset="0"/>
            </a:endParaRPr>
          </a:p>
        </p:txBody>
      </p:sp>
      <p:sp>
        <p:nvSpPr>
          <p:cNvPr id="10" name="Espace réservé du pied de page 9"/>
          <p:cNvSpPr>
            <a:spLocks noGrp="1"/>
          </p:cNvSpPr>
          <p:nvPr>
            <p:ph type="ftr" sz="quarter" idx="11"/>
          </p:nvPr>
        </p:nvSpPr>
        <p:spPr>
          <a:xfrm>
            <a:off x="3104480" y="6165304"/>
            <a:ext cx="2880000" cy="684000"/>
          </a:xfrm>
        </p:spPr>
        <p:txBody>
          <a:bodyPr/>
          <a:lstStyle/>
          <a:p>
            <a:r>
              <a:rPr lang="fr-FR" dirty="0">
                <a:solidFill>
                  <a:prstClr val="black">
                    <a:tint val="75000"/>
                  </a:prstClr>
                </a:solidFill>
              </a:rPr>
              <a:t>GEPA for Europe</a:t>
            </a:r>
          </a:p>
          <a:p>
            <a:r>
              <a:rPr lang="fr-FR" dirty="0">
                <a:solidFill>
                  <a:prstClr val="black">
                    <a:tint val="75000"/>
                  </a:prstClr>
                </a:solidFill>
              </a:rPr>
              <a:t>Av Louise 149/24 - B1050 Bruxelles</a:t>
            </a:r>
          </a:p>
          <a:p>
            <a:r>
              <a:rPr lang="fr-FR" dirty="0">
                <a:solidFill>
                  <a:prstClr val="black">
                    <a:tint val="75000"/>
                  </a:prstClr>
                </a:solidFill>
              </a:rPr>
              <a:t>foreurope@groupegepa.com</a:t>
            </a:r>
          </a:p>
        </p:txBody>
      </p:sp>
      <p:sp>
        <p:nvSpPr>
          <p:cNvPr id="2" name="Rectangle 1"/>
          <p:cNvSpPr/>
          <p:nvPr/>
        </p:nvSpPr>
        <p:spPr>
          <a:xfrm>
            <a:off x="251520" y="2348880"/>
            <a:ext cx="8640960" cy="4067267"/>
          </a:xfrm>
          <a:prstGeom prst="rect">
            <a:avLst/>
          </a:prstGeom>
        </p:spPr>
        <p:txBody>
          <a:bodyPr wrap="square">
            <a:spAutoFit/>
          </a:bodyPr>
          <a:lstStyle/>
          <a:p>
            <a:r>
              <a:rPr lang="fr-FR" sz="14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L’Ordre des Architectes</a:t>
            </a:r>
          </a:p>
          <a:p>
            <a:endParaRPr lang="fr-FR" sz="1400" b="1"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L'Ordre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des </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architectes est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un organisme de droit privé chargé de missions de service public</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endPar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Doté de la personnalité morale et de l'autonomie financière, il est placé sous la tutelle du ministre de la Culture</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L'Ordre des architectes est constitué des  </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architectes remplissant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les conditions fixées par la loi pour exercer leur profession : diplôme, déontologie, assurance, droits civils</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L'inscription à l'Ordre des architectes confère le droit d'exercer la profession et de porter le titre d'architecte.</a:t>
            </a:r>
          </a:p>
          <a:p>
            <a:pPr>
              <a:lnSpc>
                <a:spcPct val="115000"/>
              </a:lnSpc>
            </a:pP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Son</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fonctionnement </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est </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assuré par une cotisation obligatoire forfaitaire versée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annuellement  </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par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les architectes inscrits au tableau.</a:t>
            </a:r>
          </a:p>
          <a:p>
            <a:pPr>
              <a:lnSpc>
                <a:spcPct val="115000"/>
              </a:lnSpc>
              <a:spcAft>
                <a:spcPts val="900"/>
              </a:spcAft>
            </a:pPr>
            <a:endParaRPr lang="fr-FR" sz="2000" dirty="0">
              <a:solidFill>
                <a:prstClr val="black"/>
              </a:solidFill>
              <a:ea typeface="Calibri"/>
              <a:cs typeface="Times New Roman"/>
            </a:endParaRPr>
          </a:p>
          <a:p>
            <a:pPr>
              <a:lnSpc>
                <a:spcPct val="115000"/>
              </a:lnSpc>
              <a:spcAft>
                <a:spcPts val="900"/>
              </a:spcAft>
            </a:pPr>
            <a:endPar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fr-FR" dirty="0">
              <a:solidFill>
                <a:prstClr val="black"/>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06972" y="5070354"/>
            <a:ext cx="1090613"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89395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40" y="0"/>
            <a:ext cx="9183440" cy="1800000"/>
          </a:xfrm>
          <a:prstGeom prst="rect">
            <a:avLst/>
          </a:prstGeom>
          <a:noFill/>
          <a:ln>
            <a:noFill/>
          </a:ln>
        </p:spPr>
      </p:pic>
      <p:sp>
        <p:nvSpPr>
          <p:cNvPr id="9" name="Espace réservé du texte 8"/>
          <p:cNvSpPr>
            <a:spLocks noGrp="1"/>
          </p:cNvSpPr>
          <p:nvPr>
            <p:ph type="body" idx="1"/>
          </p:nvPr>
        </p:nvSpPr>
        <p:spPr>
          <a:xfrm>
            <a:off x="971600" y="1800000"/>
            <a:ext cx="7560000" cy="540000"/>
          </a:xfrm>
        </p:spPr>
        <p:txBody>
          <a:bodyPr anchor="ctr">
            <a:noAutofit/>
          </a:bodyPr>
          <a:lstStyle/>
          <a:p>
            <a:pPr algn="ctr"/>
            <a:r>
              <a:rPr lang="fr-FR" sz="2400" b="1" dirty="0" smtClean="0">
                <a:solidFill>
                  <a:schemeClr val="tx1"/>
                </a:solidFill>
                <a:latin typeface="Verdana" pitchFamily="34" charset="0"/>
                <a:ea typeface="Verdana" pitchFamily="34" charset="0"/>
                <a:cs typeface="Verdana" pitchFamily="34" charset="0"/>
              </a:rPr>
              <a:t>L’Organisation de la profession</a:t>
            </a:r>
            <a:endParaRPr lang="fr-FR" sz="2400" b="1" dirty="0">
              <a:solidFill>
                <a:schemeClr val="tx1"/>
              </a:solidFill>
              <a:latin typeface="Verdana" pitchFamily="34" charset="0"/>
              <a:ea typeface="Verdana" pitchFamily="34" charset="0"/>
              <a:cs typeface="Verdana" pitchFamily="34" charset="0"/>
            </a:endParaRPr>
          </a:p>
        </p:txBody>
      </p:sp>
      <p:sp>
        <p:nvSpPr>
          <p:cNvPr id="10" name="Espace réservé du pied de page 9"/>
          <p:cNvSpPr>
            <a:spLocks noGrp="1"/>
          </p:cNvSpPr>
          <p:nvPr>
            <p:ph type="ftr" sz="quarter" idx="11"/>
          </p:nvPr>
        </p:nvSpPr>
        <p:spPr>
          <a:xfrm>
            <a:off x="3104480" y="6165304"/>
            <a:ext cx="2880000" cy="684000"/>
          </a:xfrm>
        </p:spPr>
        <p:txBody>
          <a:bodyPr/>
          <a:lstStyle/>
          <a:p>
            <a:r>
              <a:rPr lang="fr-FR" smtClean="0">
                <a:solidFill>
                  <a:prstClr val="black">
                    <a:tint val="75000"/>
                  </a:prstClr>
                </a:solidFill>
              </a:rPr>
              <a:t>GEPA for Europe</a:t>
            </a:r>
          </a:p>
          <a:p>
            <a:r>
              <a:rPr lang="fr-FR" smtClean="0">
                <a:solidFill>
                  <a:prstClr val="black">
                    <a:tint val="75000"/>
                  </a:prstClr>
                </a:solidFill>
              </a:rPr>
              <a:t>Av Louise 149/24 - B1050 Bruxelles</a:t>
            </a:r>
          </a:p>
          <a:p>
            <a:r>
              <a:rPr lang="fr-FR" smtClean="0">
                <a:solidFill>
                  <a:prstClr val="black">
                    <a:tint val="75000"/>
                  </a:prstClr>
                </a:solidFill>
              </a:rPr>
              <a:t>foreurope@groupegepa.com</a:t>
            </a:r>
            <a:endParaRPr lang="fr-FR" dirty="0">
              <a:solidFill>
                <a:prstClr val="black">
                  <a:tint val="75000"/>
                </a:prstClr>
              </a:solidFill>
            </a:endParaRPr>
          </a:p>
        </p:txBody>
      </p:sp>
      <p:sp>
        <p:nvSpPr>
          <p:cNvPr id="2" name="Rectangle 1"/>
          <p:cNvSpPr/>
          <p:nvPr/>
        </p:nvSpPr>
        <p:spPr>
          <a:xfrm>
            <a:off x="251520" y="2348880"/>
            <a:ext cx="8640960" cy="4919808"/>
          </a:xfrm>
          <a:prstGeom prst="rect">
            <a:avLst/>
          </a:prstGeom>
        </p:spPr>
        <p:txBody>
          <a:bodyPr wrap="square">
            <a:spAutoFit/>
          </a:bodyPr>
          <a:lstStyle/>
          <a:p>
            <a:r>
              <a:rPr lang="fr-FR"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L’ordre des Architectes</a:t>
            </a:r>
            <a:endParaRPr lang="fr-FR" b="1"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L'Ordre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des architectes se compose de 26 Conseils </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régionaux et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d'un Conseil </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national de 24 membres élus par les conseillers régionaux.</a:t>
            </a:r>
          </a:p>
          <a:p>
            <a:endPar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L</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es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architectes </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élisent les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représentants </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régionaux pour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6 ans </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qui sont</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renouvelés par moitié tous les trois </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ans. Les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Conseils régionaux comprennent de 6 à 24 conseillers selon l'importance du nombre d'architectes </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inscrits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au tableau régional</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 </a:t>
            </a:r>
            <a:endPar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lnSpc>
                <a:spcPct val="115000"/>
              </a:lnSpc>
              <a:spcAft>
                <a:spcPts val="900"/>
              </a:spcAft>
            </a:pP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Les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Conseils régionaux de l'Ordre ont pour mission principale d'assurer la tenue du tableau régional qui recense tous les </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architectes et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sociétés d'architecture exerçant sur leur territoire de compétence</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 En cas de litige entre deux </a:t>
            </a: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architectes ou un architecte et son client,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le Conseil régional est tenu de mettre en œuvre une procédure de conciliation.</a:t>
            </a:r>
          </a:p>
          <a:p>
            <a:pPr>
              <a:lnSpc>
                <a:spcPct val="115000"/>
              </a:lnSpc>
              <a:spcAft>
                <a:spcPts val="900"/>
              </a:spcAft>
            </a:pPr>
            <a:r>
              <a:rPr lang="fr-FR" sz="1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Le Conseil </a:t>
            </a:r>
            <a:r>
              <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rPr>
              <a:t>régional représente la profession auprès des pouvoirs publics. Il est l'interlocuteur privilégié des collectivités territoriales.</a:t>
            </a:r>
          </a:p>
          <a:p>
            <a:pPr>
              <a:lnSpc>
                <a:spcPct val="115000"/>
              </a:lnSpc>
              <a:spcAft>
                <a:spcPts val="900"/>
              </a:spcAft>
            </a:pPr>
            <a:endParaRPr lang="fr-FR" sz="2000" dirty="0">
              <a:solidFill>
                <a:prstClr val="black"/>
              </a:solidFill>
              <a:ea typeface="Calibri"/>
              <a:cs typeface="Times New Roman"/>
            </a:endParaRPr>
          </a:p>
          <a:p>
            <a:pPr>
              <a:lnSpc>
                <a:spcPct val="115000"/>
              </a:lnSpc>
              <a:spcAft>
                <a:spcPts val="900"/>
              </a:spcAft>
            </a:pPr>
            <a:endParaRPr lang="fr-FR" sz="1400"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fr-FR" dirty="0">
              <a:solidFill>
                <a:prstClr val="black"/>
              </a:solidFill>
            </a:endParaRPr>
          </a:p>
        </p:txBody>
      </p:sp>
    </p:spTree>
    <p:extLst>
      <p:ext uri="{BB962C8B-B14F-4D97-AF65-F5344CB8AC3E}">
        <p14:creationId xmlns:p14="http://schemas.microsoft.com/office/powerpoint/2010/main" val="350416245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727</TotalTime>
  <Words>577</Words>
  <Application>Microsoft Office PowerPoint</Application>
  <PresentationFormat>Affichage à l'écran (4:3)</PresentationFormat>
  <Paragraphs>102</Paragraphs>
  <Slides>13</Slides>
  <Notes>13</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Thème Office</vt:lpstr>
      <vt:lpstr>Présentation PowerPoint</vt:lpstr>
      <vt:lpstr>55% des inscrits ont plus de 50 ans, mais les femmes sont en moyenne nettement plus jeunes puisque 67%  ont moins de 50ans.  La France compte 46 architectes inscrits à l’ordre pour 100 000 habitants, contre 82 en moyenne dans l’ensemble de l’union européenne.</vt:lpstr>
      <vt:lpstr>les modes d’exercice  l’exercice individuel, à titre libéral, pratique principale de la profession, est en net tassement :   53% des architectes inscrits en 2011 contre 83% en 1983.  La part des architectes associés passe de 5 % (en 1983) à 35 % (en 2011).   En 2011, 8445 sociétés d’architecture contre 7500 en 2009, 5890 en 2007 et 700 en 1983. En grande majorité des sarl (53%) ou des sarl à associé unique (13%) et des eurl (20%) - la part des secondes marque toutefois le pas sur celle des premières  l’activite des architectes  Montant de travaux déclarés  à la MAF,par les architectes est de 58 milliards d'euros en 2011.  le taux de pénétration des architectes (adhérents à la maf) dans l’ensemble de l’activité bâtiment était de 45% en 2011. il est de 29,1% pour le logement et 54,8% pour la construction non résidentielle; et de 58,7% dans la construction neuve et 19,8 % dans le domaine de l’entretien–amélioration. les missions complètes progressent et représentent près des 3/4 des missions des architectes.</vt:lpstr>
      <vt:lpstr>   </vt:lpstr>
      <vt:lpstr>6 Ecoles en région paris.  Paris-belleville Paris-malaquais  Marne-la vallée Paris-val de seine Versailles  Paris-la villette   2 Ecoles au statut spécial   ESA à Paris INSA à Strasbourg </vt:lpstr>
      <vt:lpstr>La représentation des architectes, en France est le résultat d’une longue tradition qui a pour origine le milieu du 19ème siècle.  Cette longue tradition a pu se manifester dans de nombreuses circonstances qui ont permis de jeter des fondements solides. Au fil du temps, on peut citer ces questions qui ont mobilisées les architectes: - La reconnaissance du diplôme et l’affirmation de l’Ecole des Beaux-Arts - L’émergence d’une représentation provinciale et la création des Ecoles de Province - La question de la responsabilité et la création d’un système d’assurances - Les premiers rassemblements et l’action collective pour la défense des intérêts professionnels. - La revendication de protection du port du titre jusqu’à la création d’une instance ordinale - La reconnaissance de l’intérêt public de l’architecture et de la compétence  de l’architecte. - La mise en place et l’organisation de la formation continue et divers partenariats.</vt:lpstr>
      <vt:lpstr>Après plus de 150 ans d’actions diverses, la représentation se manifeste à travers le rôle jouée par 2 entités: - Une organisation ordinale a laquelle a été confiée un rôle d’interlocuteur institutionnel - Une organisation issue des  associations professionnelles locales pour assurer la défense des intérêts des professionnels concernés.  Ainsi cohabitent : - l’Ordre des architectes , créée en 1940 et maintenu depuis le second conflit mondial, dont l’adhésion est obligatoire pour exercer la maîtrise d’oeuvre. - l’UNSFA, rassemblement auquel on adhère volontairement pour défendre dans un esprit de solidarité les intérêts des professionnels  .</vt:lpstr>
      <vt:lpstr>Présentation PowerPoint</vt:lpstr>
      <vt:lpstr>Présentation PowerPoint</vt:lpstr>
      <vt:lpstr> L’Union Nationale des Syndicats Français d’Architectes  Depuis 1969, l’union nationale des syndicats français d’architectes oeuvre au rayonnement de notre profession.  L’UNSFA fédère environ 60  syndicats départementaux ou régionaux d’architectes qui ont  compris l’intérêt qu’il fallait des actions collectives engagées au niveau national.  L’UNSFA assure la défense des droits et intérêts matériels et moraux, tant collectifs qu’individuels des architectes qui exercent dans le cadre de la loi du 3 janvier 1977 sur l’architecture.   </vt:lpstr>
      <vt:lpstr> L’Union Nationale des Syndicats Français d’Architectes  L’UNSFA intervient sur tous les terrains, de la négociation des textes réglementaires aux échanges interprofessionnels, de la réflexion prospective à la formation .  L’UNSFA est un organisme représentatif des architectes auprès des organisations institutionnelles ou professionnelles nationales, européennes et internationales. L’UNSFA représente les architectes employeurs à toutes les commissions paritaires avec les syndicats de salariés. L’UNSFA développe de nombreuses initiatives d’accompagnement et d’aide à l’exercice de la profession : - un réseau intranet « archilink «  , accessible dès l’adhésion, qui facilite le métier au quotidien dans sa formule pro. - le « club prescrire », club de la prescription, qui favorise le dialogue et la rencontre entre architectes, prescripteurs et professionnels du bâtiment. - le « gepa », groupe pour l’éducation permanente des architectes, répond aux besoins de formation continue des architectes, des acteurs du cadre de vie et de la construction - la revue trimestrielle « passion architecture », qui informe sur l’actualité professionnelle. </vt:lpstr>
      <vt:lpstr>Le GEPA pour la formation permanente  En France l’organisation  de la formation professionnel prend 2 formes, selon que l’on soit architecte responsable d’entreprise ou salarié.  Son but est de: - Perfectionner ses compétences - S’informer des nouveaux dispositifs techniques ou réglementaires - Acquérir, à titre personnelle de nouvelles connaissances.  Pour les architectes responsables, la formation est réputée être obligatoire pour poursuivre l’exercice de son activité. Pour tous elle entre dans le processus européen de « la formation tout au long de la vie ». Des contributions sous forme de prise en charges financières sont attribués par des organismes gestionnaires de la taxe sur les salaires pour les salariés, de contributions annuels versé par les responsables d’entreprises pour eux-même.   </vt:lpstr>
      <vt:lpstr> Création en Juillet 2011 du GEPA for Europe, aisbl-association internationale sans but lucratif de droit belge  « A partir de la formation permanente, favoriser les échanges pour harmoniser les pratiques des architectes et acteurs du cadre de vie en Europe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Sté GEPA</dc:creator>
  <cp:lastModifiedBy>Sté GEPA</cp:lastModifiedBy>
  <cp:revision>68</cp:revision>
  <dcterms:created xsi:type="dcterms:W3CDTF">2013-07-04T12:22:50Z</dcterms:created>
  <dcterms:modified xsi:type="dcterms:W3CDTF">2014-02-20T06:54:11Z</dcterms:modified>
</cp:coreProperties>
</file>